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463F1-2691-43B4-9725-A460FD0C8F2F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BF707-1422-499E-B12A-08081240742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BF707-1422-499E-B12A-080812407429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DAF9C6-D745-4B0C-9311-FCC77BAD43F0}" type="datetimeFigureOut">
              <a:rPr lang="it-IT" smtClean="0"/>
              <a:pPr/>
              <a:t>01/06/2014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58311E-771C-4A32-B2EF-A410954CC8B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ATTRITO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Attrito di strisciamento</a:t>
            </a:r>
          </a:p>
          <a:p>
            <a:r>
              <a:rPr lang="it-IT" dirty="0" smtClean="0"/>
              <a:t>Attrito statico</a:t>
            </a:r>
          </a:p>
          <a:p>
            <a:r>
              <a:rPr lang="it-IT" dirty="0" smtClean="0"/>
              <a:t>Attrito  volvente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71604" y="1071546"/>
            <a:ext cx="286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Prof. Alessandro M. Cocuzza</a:t>
            </a:r>
            <a:endParaRPr lang="it-IT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Attrito di strisciamento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400" b="1" dirty="0" smtClean="0"/>
              <a:t>Definizione</a:t>
            </a:r>
            <a:r>
              <a:rPr lang="it-IT" sz="2400" dirty="0" smtClean="0"/>
              <a:t>: tra due corpi rigidi premuti l’uno contro l’altro da una forza Normale </a:t>
            </a:r>
            <a:r>
              <a:rPr lang="it-IT" sz="2400" i="1" dirty="0" smtClean="0"/>
              <a:t>N </a:t>
            </a:r>
            <a:r>
              <a:rPr lang="it-IT" sz="2400" dirty="0" smtClean="0"/>
              <a:t>e in movimento relativo, si ha una resistenza di attrito, </a:t>
            </a:r>
            <a:r>
              <a:rPr lang="it-IT" sz="2400" i="1" dirty="0" smtClean="0"/>
              <a:t>T </a:t>
            </a:r>
            <a:r>
              <a:rPr lang="it-IT" sz="2400" dirty="0" smtClean="0"/>
              <a:t>diretto nel senso di ostacolare lo strisciamento, proporzionale a </a:t>
            </a:r>
            <a:r>
              <a:rPr lang="it-IT" sz="2400" i="1" dirty="0" smtClean="0"/>
              <a:t>N </a:t>
            </a:r>
            <a:r>
              <a:rPr lang="it-IT" sz="2400" dirty="0" smtClean="0"/>
              <a:t>secondo il coefficiente di Attrito cinetico (</a:t>
            </a:r>
            <a:r>
              <a:rPr lang="it-IT" sz="2400" i="1" dirty="0" err="1" smtClean="0"/>
              <a:t>fc</a:t>
            </a:r>
            <a:r>
              <a:rPr lang="it-IT" sz="2400" dirty="0" smtClean="0"/>
              <a:t>).  </a:t>
            </a:r>
          </a:p>
          <a:p>
            <a:endParaRPr lang="it-IT" sz="2400" dirty="0" smtClean="0">
              <a:latin typeface="Symbol" pitchFamily="18" charset="2"/>
              <a:ea typeface="OpenSymbol" pitchFamily="2" charset="0"/>
            </a:endParaRPr>
          </a:p>
          <a:p>
            <a:endParaRPr lang="it-IT" sz="2400" dirty="0" smtClean="0">
              <a:latin typeface="Symbol" pitchFamily="18" charset="2"/>
              <a:ea typeface="OpenSymbol" pitchFamily="2" charset="0"/>
            </a:endParaRPr>
          </a:p>
          <a:p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pPr algn="just"/>
            <a:r>
              <a:rPr lang="it-IT" sz="2400" dirty="0" smtClean="0"/>
              <a:t>Il coefficiente di Attrito cinetico non dipende né dalla velocità di strisciamento, né dall’estensione della zona di contatto ma unicamente dalla natura e levigatezza delle superfici (Legge di </a:t>
            </a:r>
            <a:r>
              <a:rPr lang="it-IT" sz="2400" dirty="0" err="1" smtClean="0"/>
              <a:t>Maurin-Coulomb</a:t>
            </a:r>
            <a:r>
              <a:rPr lang="it-IT" sz="2400" dirty="0" smtClean="0"/>
              <a:t>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928934"/>
            <a:ext cx="4452940" cy="159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Valori relativi di </a:t>
            </a:r>
            <a:r>
              <a:rPr lang="it-IT" dirty="0" err="1" smtClean="0"/>
              <a:t>f</a:t>
            </a:r>
            <a:r>
              <a:rPr lang="it-IT" dirty="0" err="1" smtClean="0">
                <a:latin typeface="Aldhabi" pitchFamily="2" charset="-78"/>
                <a:cs typeface="Aldhabi" pitchFamily="2" charset="-78"/>
              </a:rPr>
              <a:t>c</a:t>
            </a:r>
            <a:endParaRPr lang="it-IT" dirty="0">
              <a:latin typeface="Aldhabi" pitchFamily="2" charset="-78"/>
              <a:cs typeface="Aldhabi" pitchFamily="2" charset="-78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75749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00621"/>
                <a:gridCol w="2566979"/>
              </a:tblGrid>
              <a:tr h="551499">
                <a:tc>
                  <a:txBody>
                    <a:bodyPr/>
                    <a:lstStyle/>
                    <a:p>
                      <a:r>
                        <a:rPr lang="it-IT" dirty="0" smtClean="0"/>
                        <a:t>Metallo</a:t>
                      </a:r>
                      <a:r>
                        <a:rPr lang="it-IT" baseline="0" dirty="0" smtClean="0"/>
                        <a:t>  su metallo  sup. bagnate</a:t>
                      </a:r>
                      <a:endParaRPr lang="it-IT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0,15</a:t>
                      </a:r>
                      <a:endParaRPr lang="it-IT" dirty="0"/>
                    </a:p>
                  </a:txBody>
                  <a:tcPr marL="82973" marR="82973"/>
                </a:tc>
              </a:tr>
              <a:tr h="551499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Metallo su metallo  sup. unte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0,07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</a:tr>
              <a:tr h="551499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Metallo su legno sup.</a:t>
                      </a:r>
                      <a:r>
                        <a:rPr lang="it-IT" b="1" baseline="0" dirty="0" smtClean="0">
                          <a:solidFill>
                            <a:sysClr val="windowText" lastClr="000000"/>
                          </a:solidFill>
                        </a:rPr>
                        <a:t>  bagnate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0,20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</a:tr>
              <a:tr h="551499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Metallo su legno  sup.  unte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0,10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</a:tr>
              <a:tr h="551499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Gomma su legno o metallo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ysClr val="windowText" lastClr="000000"/>
                          </a:solidFill>
                        </a:rPr>
                        <a:t>0,60</a:t>
                      </a:r>
                      <a:endParaRPr lang="it-IT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82973" marR="82973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000100" y="5000636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 smtClean="0"/>
              <a:t>*La</a:t>
            </a:r>
            <a:r>
              <a:rPr lang="it-IT" dirty="0" smtClean="0"/>
              <a:t> tabella  mostra come varia il coefficiente  </a:t>
            </a:r>
            <a:r>
              <a:rPr lang="it-IT" i="1" dirty="0" err="1" smtClean="0"/>
              <a:t>fc</a:t>
            </a:r>
            <a:r>
              <a:rPr lang="it-IT" dirty="0" smtClean="0"/>
              <a:t>  in base alla natura e levigatezza delle superfici; inoltre mostra come la lubrificazione riduca l’attrito dove si ottiene un  f </a:t>
            </a:r>
            <a:r>
              <a:rPr lang="it-IT" dirty="0" err="1" smtClean="0"/>
              <a:t>med</a:t>
            </a:r>
            <a:r>
              <a:rPr lang="it-IT" dirty="0" smtClean="0"/>
              <a:t>  &lt;  </a:t>
            </a:r>
            <a:r>
              <a:rPr lang="it-IT" dirty="0" err="1" smtClean="0"/>
              <a:t>fc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ATTRITO  STATICO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b="1" dirty="0" smtClean="0"/>
              <a:t>Definizione</a:t>
            </a:r>
            <a:r>
              <a:rPr lang="it-IT" sz="2000" dirty="0" smtClean="0"/>
              <a:t>: Nel caso di un corpo poggiante su un piano in assenza di moto relativo dove si applica una forza </a:t>
            </a:r>
            <a:r>
              <a:rPr lang="it-IT" sz="2000" dirty="0" err="1" smtClean="0"/>
              <a:t>Tmax</a:t>
            </a:r>
            <a:r>
              <a:rPr lang="it-IT" sz="2000" dirty="0" smtClean="0"/>
              <a:t> oltre la quale si ottiene il movimento del corpo, si ha:                              </a:t>
            </a:r>
          </a:p>
          <a:p>
            <a:pPr>
              <a:buNone/>
            </a:pPr>
            <a:r>
              <a:rPr lang="it-IT" sz="2000" dirty="0" smtClean="0"/>
              <a:t>	 					V=0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				            T’</a:t>
            </a:r>
          </a:p>
          <a:p>
            <a:pPr algn="just">
              <a:buNone/>
            </a:pPr>
            <a:r>
              <a:rPr lang="it-IT" sz="2000" dirty="0" smtClean="0"/>
              <a:t>      Il passaggio da attrito statico ad attrito dinamico è coincidente con l’inizio del moto del corpo. Quindi   0 &lt; T &lt; </a:t>
            </a:r>
            <a:r>
              <a:rPr lang="it-IT" sz="2000" i="1" dirty="0" err="1" smtClean="0"/>
              <a:t>fa</a:t>
            </a:r>
            <a:r>
              <a:rPr lang="it-IT" sz="2000" dirty="0" err="1" smtClean="0"/>
              <a:t>N</a:t>
            </a:r>
            <a:r>
              <a:rPr lang="it-IT" sz="2000" dirty="0" smtClean="0"/>
              <a:t> ; dove </a:t>
            </a:r>
            <a:r>
              <a:rPr lang="it-IT" sz="2000" i="1" dirty="0" smtClean="0"/>
              <a:t>fa  è il coefficiente di attrito statico </a:t>
            </a:r>
            <a:r>
              <a:rPr lang="it-IT" sz="2000" dirty="0" smtClean="0"/>
              <a:t>che è </a:t>
            </a:r>
            <a:r>
              <a:rPr lang="it-IT" sz="2000" b="1" u="sng" dirty="0" smtClean="0"/>
              <a:t>sempre maggiore </a:t>
            </a:r>
            <a:r>
              <a:rPr lang="it-IT" sz="2000" dirty="0" smtClean="0"/>
              <a:t>del coefficiente di attrito dinamico </a:t>
            </a:r>
            <a:r>
              <a:rPr lang="it-IT" sz="2000" i="1" dirty="0" err="1" smtClean="0"/>
              <a:t>fc</a:t>
            </a:r>
            <a:r>
              <a:rPr lang="it-IT" sz="2000" i="1" dirty="0" smtClean="0"/>
              <a:t>. </a:t>
            </a:r>
            <a:r>
              <a:rPr lang="it-IT" sz="2000" dirty="0" smtClean="0"/>
              <a:t>Questo implica che la forza necessaria al primo distacco, che fa sì che i corpi  iniziano a strisciare, è superiore a quella necessaria per tenerli moto  </a:t>
            </a:r>
            <a:endParaRPr lang="it-IT" sz="2000" i="1" dirty="0"/>
          </a:p>
        </p:txBody>
      </p:sp>
      <p:cxnSp>
        <p:nvCxnSpPr>
          <p:cNvPr id="15" name="Connettore 1 14"/>
          <p:cNvCxnSpPr/>
          <p:nvPr/>
        </p:nvCxnSpPr>
        <p:spPr>
          <a:xfrm>
            <a:off x="2143108" y="4143380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3786182" y="3143248"/>
            <a:ext cx="164307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/>
          <p:cNvCxnSpPr>
            <a:endCxn id="16" idx="1"/>
          </p:cNvCxnSpPr>
          <p:nvPr/>
        </p:nvCxnSpPr>
        <p:spPr>
          <a:xfrm>
            <a:off x="3000364" y="364331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 rot="10800000">
            <a:off x="3500430" y="414338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2857488" y="3071810"/>
            <a:ext cx="674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Tmax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Attrito  volvente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000" b="1" dirty="0" smtClean="0">
                <a:latin typeface="+mj-lt"/>
                <a:ea typeface="OpenSymbol" pitchFamily="2" charset="0"/>
              </a:rPr>
              <a:t>Definizione: </a:t>
            </a:r>
            <a:r>
              <a:rPr lang="it-IT" sz="2000" dirty="0" smtClean="0">
                <a:latin typeface="+mj-lt"/>
                <a:ea typeface="OpenSymbol" pitchFamily="2" charset="0"/>
              </a:rPr>
              <a:t>Nel rotolamento di n. 2 corpi l’uno sull’altro premuti da una forza Normale N nasce una coppia di Attrito che si oppone alla rotazione, </a:t>
            </a:r>
            <a:r>
              <a:rPr lang="it-IT" sz="2000" dirty="0" err="1" smtClean="0">
                <a:latin typeface="+mj-lt"/>
                <a:ea typeface="OpenSymbol" pitchFamily="2" charset="0"/>
              </a:rPr>
              <a:t>Mv</a:t>
            </a:r>
            <a:r>
              <a:rPr lang="it-IT" sz="2000" dirty="0" smtClean="0">
                <a:latin typeface="+mj-lt"/>
                <a:ea typeface="OpenSymbol" pitchFamily="2" charset="0"/>
              </a:rPr>
              <a:t>, proporzionale al carico N secondo il parametro di Attrito volvente (</a:t>
            </a:r>
            <a:r>
              <a:rPr lang="it-IT" sz="2000" dirty="0" smtClean="0">
                <a:latin typeface="Symbol" pitchFamily="18" charset="2"/>
                <a:ea typeface="OpenSymbol" pitchFamily="2" charset="0"/>
              </a:rPr>
              <a:t>m</a:t>
            </a:r>
            <a:r>
              <a:rPr lang="it-IT" sz="2000" dirty="0" smtClean="0">
                <a:latin typeface="+mj-lt"/>
                <a:ea typeface="OpenSymbol" pitchFamily="2" charset="0"/>
              </a:rPr>
              <a:t>). Per mantenere il moto è necessario applicare al corpo mobile una forza F tale che abbia un momento Fr=Mv=</a:t>
            </a:r>
            <a:r>
              <a:rPr lang="it-IT" sz="2000" dirty="0" smtClean="0">
                <a:latin typeface="Symbol" pitchFamily="18" charset="2"/>
                <a:ea typeface="OpenSymbol" pitchFamily="2" charset="0"/>
              </a:rPr>
              <a:t>mN.</a:t>
            </a: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r>
              <a:rPr lang="it-IT" sz="2000" dirty="0" smtClean="0">
                <a:latin typeface="Symbol" pitchFamily="18" charset="2"/>
                <a:ea typeface="OpenSymbol" pitchFamily="2" charset="0"/>
              </a:rPr>
              <a:t> </a:t>
            </a:r>
            <a:r>
              <a:rPr lang="it-IT" sz="2000" dirty="0" smtClean="0">
                <a:latin typeface="+mj-lt"/>
                <a:ea typeface="OpenSymbol" pitchFamily="2" charset="0"/>
              </a:rPr>
              <a:t>Il lavoro perduto sarà: </a:t>
            </a:r>
          </a:p>
          <a:p>
            <a:r>
              <a:rPr lang="it-IT" sz="2000" b="1" dirty="0" err="1" smtClean="0">
                <a:latin typeface="+mj-lt"/>
                <a:ea typeface="OpenSymbol" pitchFamily="2" charset="0"/>
              </a:rPr>
              <a:t>Lp</a:t>
            </a:r>
            <a:r>
              <a:rPr lang="it-IT" sz="2000" dirty="0" err="1" smtClean="0">
                <a:latin typeface="+mj-lt"/>
                <a:ea typeface="OpenSymbol" pitchFamily="2" charset="0"/>
              </a:rPr>
              <a:t>=</a:t>
            </a:r>
            <a:r>
              <a:rPr lang="it-IT" sz="2000" dirty="0" smtClean="0">
                <a:latin typeface="+mj-lt"/>
                <a:ea typeface="OpenSymbol" pitchFamily="2" charset="0"/>
              </a:rPr>
              <a:t> </a:t>
            </a:r>
            <a:r>
              <a:rPr lang="it-IT" sz="2000" dirty="0" err="1" smtClean="0">
                <a:latin typeface="+mj-lt"/>
                <a:ea typeface="OpenSymbol" pitchFamily="2" charset="0"/>
              </a:rPr>
              <a:t>Mv</a:t>
            </a:r>
            <a:r>
              <a:rPr lang="it-IT" sz="2000" dirty="0" smtClean="0">
                <a:latin typeface="+mj-lt"/>
                <a:ea typeface="OpenSymbol" pitchFamily="2" charset="0"/>
              </a:rPr>
              <a:t> 1/r = N </a:t>
            </a:r>
            <a:r>
              <a:rPr lang="it-IT" sz="2000" dirty="0" smtClean="0">
                <a:latin typeface="Symbol" pitchFamily="18" charset="2"/>
                <a:ea typeface="OpenSymbol" pitchFamily="2" charset="0"/>
              </a:rPr>
              <a:t>m</a:t>
            </a:r>
            <a:r>
              <a:rPr lang="it-IT" sz="2000" dirty="0" smtClean="0">
                <a:latin typeface="+mj-lt"/>
                <a:ea typeface="OpenSymbol" pitchFamily="2" charset="0"/>
              </a:rPr>
              <a:t>/ r da cui : </a:t>
            </a:r>
            <a:r>
              <a:rPr lang="it-IT" sz="2000" dirty="0" smtClean="0">
                <a:latin typeface="Symbol" pitchFamily="18" charset="2"/>
                <a:ea typeface="OpenSymbol" pitchFamily="2" charset="0"/>
              </a:rPr>
              <a:t>m</a:t>
            </a:r>
            <a:r>
              <a:rPr lang="it-IT" sz="2000" dirty="0" smtClean="0">
                <a:ea typeface="OpenSymbol" pitchFamily="2" charset="0"/>
              </a:rPr>
              <a:t>/ r = </a:t>
            </a:r>
            <a:r>
              <a:rPr lang="it-IT" sz="2000" dirty="0" err="1" smtClean="0">
                <a:ea typeface="OpenSymbol" pitchFamily="2" charset="0"/>
              </a:rPr>
              <a:t>fv</a:t>
            </a:r>
            <a:r>
              <a:rPr lang="it-IT" sz="2000" dirty="0" smtClean="0">
                <a:ea typeface="OpenSymbol" pitchFamily="2" charset="0"/>
              </a:rPr>
              <a:t> (coefficiente di attrito volvente)</a:t>
            </a:r>
          </a:p>
          <a:p>
            <a:r>
              <a:rPr lang="it-IT" sz="2000" dirty="0" smtClean="0">
                <a:ea typeface="OpenSymbol" pitchFamily="2" charset="0"/>
              </a:rPr>
              <a:t>Il coefficiente </a:t>
            </a:r>
            <a:r>
              <a:rPr lang="it-IT" sz="2000" i="1" dirty="0" err="1" smtClean="0">
                <a:ea typeface="OpenSymbol" pitchFamily="2" charset="0"/>
              </a:rPr>
              <a:t>fv</a:t>
            </a:r>
            <a:r>
              <a:rPr lang="it-IT" sz="2000" dirty="0" smtClean="0">
                <a:ea typeface="OpenSymbol" pitchFamily="2" charset="0"/>
              </a:rPr>
              <a:t>  sarà sempre minore del coefficiente  </a:t>
            </a:r>
            <a:r>
              <a:rPr lang="it-IT" sz="2000" i="1" dirty="0" err="1" smtClean="0">
                <a:ea typeface="OpenSymbol" pitchFamily="2" charset="0"/>
              </a:rPr>
              <a:t>fc</a:t>
            </a:r>
            <a:r>
              <a:rPr lang="it-IT" sz="2000" dirty="0" smtClean="0">
                <a:ea typeface="OpenSymbol" pitchFamily="2" charset="0"/>
              </a:rPr>
              <a:t>  (attrito di strisciamento) da cui il successo dell’invenzione della ruota!!</a:t>
            </a:r>
          </a:p>
          <a:p>
            <a:endParaRPr lang="it-IT" sz="2000" dirty="0" smtClean="0">
              <a:latin typeface="Symbol" pitchFamily="18" charset="2"/>
              <a:ea typeface="OpenSymbol" pitchFamily="2" charset="0"/>
            </a:endParaRPr>
          </a:p>
          <a:p>
            <a:pPr>
              <a:buNone/>
            </a:pPr>
            <a:endParaRPr lang="it-IT" sz="2000" dirty="0">
              <a:latin typeface="Symbol" pitchFamily="18" charset="2"/>
              <a:ea typeface="OpenSymbol" pitchFamily="2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928934"/>
            <a:ext cx="314327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Valori del coefficiente </a:t>
            </a:r>
            <a:r>
              <a:rPr lang="it-IT" dirty="0" err="1" smtClean="0"/>
              <a:t>f</a:t>
            </a:r>
            <a:r>
              <a:rPr lang="it-IT" dirty="0" err="1" smtClean="0">
                <a:latin typeface="Aldhabi" pitchFamily="2" charset="-78"/>
                <a:cs typeface="Aldhabi" pitchFamily="2" charset="-78"/>
              </a:rPr>
              <a:t>v</a:t>
            </a:r>
            <a:endParaRPr lang="it-IT" dirty="0">
              <a:latin typeface="Aldhabi" pitchFamily="2" charset="-78"/>
              <a:cs typeface="Aldhabi" pitchFamily="2" charset="-78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5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/>
                <a:gridCol w="3733799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Pneumatico – asfalto</a:t>
                      </a:r>
                      <a:endParaRPr lang="it-IT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0,5 – 0,10</a:t>
                      </a:r>
                      <a:endParaRPr lang="it-IT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Ruota ferroviaria – rotaia</a:t>
                      </a:r>
                      <a:endParaRPr lang="it-IT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0,3 – 0,5</a:t>
                      </a:r>
                      <a:endParaRPr lang="it-IT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Sfere rotolanti</a:t>
                      </a:r>
                      <a:r>
                        <a:rPr lang="it-IT" baseline="0" dirty="0" smtClean="0"/>
                        <a:t> (cuscinetti)</a:t>
                      </a:r>
                      <a:endParaRPr lang="it-IT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0,0025 – 0,01</a:t>
                      </a:r>
                      <a:endParaRPr lang="it-IT" dirty="0"/>
                    </a:p>
                  </a:txBody>
                  <a:tcPr marL="82973" marR="82973"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85786" y="3786190"/>
            <a:ext cx="8371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dirty="0" smtClean="0"/>
              <a:t>In  generale, il coefficiente di attrito volvente è all’incirca direttamente </a:t>
            </a:r>
          </a:p>
          <a:p>
            <a:pPr algn="just"/>
            <a:r>
              <a:rPr lang="it-IT" dirty="0" smtClean="0"/>
              <a:t> proporzionale  al coefficiente di attrito statico e inversamente proporzionale </a:t>
            </a:r>
          </a:p>
          <a:p>
            <a:pPr algn="just"/>
            <a:r>
              <a:rPr lang="it-IT" dirty="0" smtClean="0"/>
              <a:t>al raggio della ruota.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323</TotalTime>
  <Words>375</Words>
  <Application>Microsoft Office PowerPoint</Application>
  <PresentationFormat>Presentazione su schermo 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Loggia</vt:lpstr>
      <vt:lpstr>ATTRITO</vt:lpstr>
      <vt:lpstr>Attrito di strisciamento</vt:lpstr>
      <vt:lpstr>Valori relativi di fc</vt:lpstr>
      <vt:lpstr>ATTRITO  STATICO</vt:lpstr>
      <vt:lpstr>Attrito  volvente</vt:lpstr>
      <vt:lpstr>Valori del coefficiente fv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ATTRITO</dc:title>
  <dc:creator>ALE</dc:creator>
  <cp:lastModifiedBy>ALE</cp:lastModifiedBy>
  <cp:revision>34</cp:revision>
  <dcterms:created xsi:type="dcterms:W3CDTF">2014-04-02T13:13:47Z</dcterms:created>
  <dcterms:modified xsi:type="dcterms:W3CDTF">2014-06-01T18:09:32Z</dcterms:modified>
</cp:coreProperties>
</file>