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40D49-31A0-4A3A-BCE6-08B95D774467}" type="datetimeFigureOut">
              <a:rPr lang="fr-CA" smtClean="0"/>
              <a:t>2014-07-01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49A88-6B9F-42BD-8982-FA1CDF53D27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D15-2C2F-4CD3-B0E2-4656A204E345}" type="datetime1">
              <a:rPr lang="fr-CA" smtClean="0"/>
              <a:t>2014-07-01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9B3F-E597-4B36-843F-1463EB4AD502}" type="datetime1">
              <a:rPr lang="fr-CA" smtClean="0"/>
              <a:t>2014-07-01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545-0871-42A7-AD6A-1EE1538C9C07}" type="datetime1">
              <a:rPr lang="fr-CA" smtClean="0"/>
              <a:t>2014-07-01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B396-100E-44E2-8FC5-2B9F18C49A2E}" type="datetime1">
              <a:rPr lang="fr-CA" smtClean="0"/>
              <a:t>2014-07-01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87B4-2E9C-43BC-A2DA-8874AB2016FA}" type="datetime1">
              <a:rPr lang="fr-CA" smtClean="0"/>
              <a:t>2014-07-01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EC5A-ED5D-40C2-B4CC-C78D4619060A}" type="datetime1">
              <a:rPr lang="fr-CA" smtClean="0"/>
              <a:t>2014-07-01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18C-DD28-4FCF-9E54-B88117BF4AE8}" type="datetime1">
              <a:rPr lang="fr-CA" smtClean="0"/>
              <a:t>2014-07-01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4612-30DB-46BF-860E-E416B86EFD7F}" type="datetime1">
              <a:rPr lang="fr-CA" smtClean="0"/>
              <a:t>2014-07-01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5F6D-CD75-4D65-99F7-E68D2BA3E5D3}" type="datetime1">
              <a:rPr lang="fr-CA" smtClean="0"/>
              <a:t>2014-07-01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34BC-099E-4896-B7AF-2BA69E1FFA5F}" type="datetime1">
              <a:rPr lang="fr-CA" smtClean="0"/>
              <a:t>2014-07-01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36FC-0A75-476C-8A72-1CA284BE6E18}" type="datetime1">
              <a:rPr lang="fr-CA" smtClean="0"/>
              <a:t>2014-07-01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8A1EB-93F4-48BE-A182-C8CEC4E4E01C}" type="datetime1">
              <a:rPr lang="fr-CA" smtClean="0"/>
              <a:t>2014-07-01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/>
              <a:t>Asmaa Bouzaid       Bio 101-181 BB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5DBE-3301-40EA-AD02-186E82F2546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Cycle_cellulair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apedia.mobi/fr/Pesticide" TargetMode="External"/><Relationship Id="rId2" Type="http://schemas.openxmlformats.org/officeDocument/2006/relationships/hyperlink" Target="http://fr.wikipedia.org/wiki/R%C3%A9plication_de_l'AD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pedia.mobi/fr/Ondes_%C3%A9lectromagn%C3%A9tique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3065" y="449108"/>
            <a:ext cx="7772400" cy="1470025"/>
          </a:xfrm>
        </p:spPr>
        <p:txBody>
          <a:bodyPr/>
          <a:lstStyle/>
          <a:p>
            <a:r>
              <a:rPr lang="fr-CA" dirty="0" smtClean="0"/>
              <a:t>II- reproduction et croissance cellulaire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lvl="0" hangingPunct="0"/>
            <a:r>
              <a:rPr lang="fr-CA" b="1" dirty="0" smtClean="0"/>
              <a:t>Le but de la mitose est essentiellement la croissance – par réplication et division cellulaire – des tissus des organes de l'organisme. </a:t>
            </a:r>
            <a:endParaRPr lang="fr-CA" dirty="0" smtClean="0"/>
          </a:p>
          <a:p>
            <a:pPr hangingPunct="0"/>
            <a:r>
              <a:rPr lang="fr-CA" sz="900" b="1" dirty="0" smtClean="0"/>
              <a:t>             (</a:t>
            </a:r>
            <a:r>
              <a:rPr lang="fr-CA" sz="900" u="sng" dirty="0" smtClean="0">
                <a:hlinkClick r:id="rId2"/>
              </a:rPr>
              <a:t>http://fr.wikipedia.org/wiki/Cycle_cellulaire</a:t>
            </a:r>
            <a:r>
              <a:rPr lang="fr-CA" sz="900" dirty="0" smtClean="0"/>
              <a:t>)</a:t>
            </a:r>
          </a:p>
          <a:p>
            <a:pPr hangingPunct="0"/>
            <a:r>
              <a:rPr lang="fr-CA" sz="900" dirty="0" smtClean="0"/>
              <a:t> </a:t>
            </a:r>
          </a:p>
          <a:p>
            <a:pPr lvl="0" hangingPunct="0"/>
            <a:r>
              <a:rPr lang="fr-CA" b="1" dirty="0" smtClean="0"/>
              <a:t> elle a aussi pour but de remplacer les cellules mortes.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fr-CA" b="1" dirty="0" smtClean="0"/>
              <a:t>L’ADN fille </a:t>
            </a:r>
            <a:r>
              <a:rPr lang="fr-CA" dirty="0" smtClean="0"/>
              <a:t>est formé de deux brins: un brin parental et un nouveau brin. On parle d’un modèle de réplication </a:t>
            </a:r>
            <a:r>
              <a:rPr lang="fr-CA" b="1" dirty="0" smtClean="0"/>
              <a:t>semi conservatif.</a:t>
            </a:r>
            <a:endParaRPr lang="fr-CA" dirty="0" smtClean="0"/>
          </a:p>
          <a:p>
            <a:pPr hangingPunct="0"/>
            <a:r>
              <a:rPr lang="fr-CA" dirty="0" smtClean="0"/>
              <a:t>À la fin de la réplication, les histones s’associent à l’ADN pour former la chromatine. Ces derniers se condensent (par un surenroulement) pour former les chromatides. L’association d’une paire de chromatides forme un chromosome.        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fr-CA" b="1" dirty="0" smtClean="0"/>
              <a:t>RÉFLEXION : comparer le rôle de chacun des intervenants dans la réplication?</a:t>
            </a:r>
            <a:endParaRPr lang="fr-CA" dirty="0" smtClean="0"/>
          </a:p>
          <a:p>
            <a:r>
              <a:rPr lang="fr-CA" b="1" dirty="0" smtClean="0"/>
              <a:t>qu'elle est l’utilité de la réplication? 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mitose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C’est une division cellulaire permettant d’obtenir des cellules filles identiques</a:t>
            </a:r>
          </a:p>
          <a:p>
            <a:r>
              <a:rPr lang="fr-CA" dirty="0" smtClean="0"/>
              <a:t>Correspond à une courte période du cycle cellulaire d’une cellule</a:t>
            </a:r>
          </a:p>
          <a:p>
            <a:r>
              <a:rPr lang="fr-CA" dirty="0" smtClean="0"/>
              <a:t>Durée variable : chez l’humain, une heure ou moins</a:t>
            </a:r>
          </a:p>
          <a:p>
            <a:r>
              <a:rPr lang="fr-CA" dirty="0" smtClean="0"/>
              <a:t>toutes les cellules sont capable de subir la mitose pour la croissance du corps et l’entretient des tissus à part: les cellules nerveuses,  les cellules musculaires dont les cellules cardiaques et les globules rouges(pas de noyau)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À la fin de la réplication, la quantité d’ADN a doublé. Il s’ensuit une série d’événements conduisant à la répartition des chromosomes de la cellule mère à deux cellules filles: c’est la </a:t>
            </a:r>
            <a:r>
              <a:rPr lang="fr-CA" b="1" dirty="0" smtClean="0"/>
              <a:t>mitose.</a:t>
            </a:r>
          </a:p>
          <a:p>
            <a:pPr>
              <a:buNone/>
            </a:pPr>
            <a:r>
              <a:rPr lang="fr-CA" b="1" dirty="0" smtClean="0"/>
              <a:t>la phase M </a:t>
            </a:r>
            <a:r>
              <a:rPr lang="fr-CA" dirty="0" smtClean="0"/>
              <a:t>: mitose et </a:t>
            </a:r>
            <a:r>
              <a:rPr lang="fr-CA" dirty="0" err="1" smtClean="0"/>
              <a:t>cytocinèse</a:t>
            </a:r>
            <a:endParaRPr lang="fr-CA" dirty="0" smtClean="0"/>
          </a:p>
          <a:p>
            <a:r>
              <a:rPr lang="fr-CA" dirty="0" smtClean="0"/>
              <a:t>Elle se déroule en quatre étapes: 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la prophase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la métaphase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l’anaphase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la télophase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800" dirty="0" smtClean="0"/>
              <a:t>http://www.twilight-navarre.com/article-la-verite-sur-stephenie-49747050.html</a:t>
            </a:r>
            <a:endParaRPr lang="fr-CA" sz="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pic>
        <p:nvPicPr>
          <p:cNvPr id="5" name="Espace réservé du contenu 4" descr="Mitose-scene-fascination-stephenie-meyer-twilight-navarr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568863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CA" dirty="0" smtClean="0"/>
              <a:t>la prophase:</a:t>
            </a:r>
          </a:p>
          <a:p>
            <a:r>
              <a:rPr lang="fr-CA" dirty="0" smtClean="0"/>
              <a:t>Les filaments de chromatine formées à la fin de l’interphase, se condensent en chromatides. </a:t>
            </a:r>
          </a:p>
          <a:p>
            <a:r>
              <a:rPr lang="fr-CA" dirty="0" smtClean="0"/>
              <a:t> Ces derniers sont réunis par un petit corps sphérique: centromère pour former un chromosome. </a:t>
            </a:r>
          </a:p>
          <a:p>
            <a:r>
              <a:rPr lang="fr-CA" dirty="0" smtClean="0"/>
              <a:t>À la fin de cette étape, les centrioles se séparent et migrent chacun vers l’un des pôles de la cellule. Un fuseau de division est créé. </a:t>
            </a:r>
          </a:p>
          <a:p>
            <a:r>
              <a:rPr lang="fr-CA" dirty="0" smtClean="0"/>
              <a:t>Chaque extrémité du fuseau est maintenue par les microtubules. </a:t>
            </a:r>
          </a:p>
          <a:p>
            <a:r>
              <a:rPr lang="fr-CA" dirty="0" smtClean="0"/>
              <a:t>À la fin de la prophase, la membrane nucléaire disparaît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CA" dirty="0" smtClean="0"/>
              <a:t>la métaphase:</a:t>
            </a:r>
          </a:p>
          <a:p>
            <a:r>
              <a:rPr lang="fr-CA" dirty="0" smtClean="0"/>
              <a:t>Les chromosomes s’alignent sur le centre du fuseau au milieu de la cellule formant une </a:t>
            </a:r>
            <a:r>
              <a:rPr lang="fr-CA" b="1" dirty="0" smtClean="0"/>
              <a:t>plaque équatoriale.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CA" dirty="0" smtClean="0"/>
              <a:t>l’anaphase:</a:t>
            </a:r>
          </a:p>
          <a:p>
            <a:r>
              <a:rPr lang="fr-CA" dirty="0" smtClean="0"/>
              <a:t>les chromatides se séparent devenant chacune un chromosome. Elles joignent les deux pôles opposés de la cellule.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CA" dirty="0" smtClean="0"/>
              <a:t>la télophase:</a:t>
            </a:r>
          </a:p>
          <a:p>
            <a:pPr hangingPunct="0"/>
            <a:r>
              <a:rPr lang="fr-CA" dirty="0" smtClean="0"/>
              <a:t>Les chromosomes, répartis équitablement aux deux pôles opposés, se décondensent et se transforment en chromatine. </a:t>
            </a:r>
          </a:p>
          <a:p>
            <a:pPr hangingPunct="0"/>
            <a:r>
              <a:rPr lang="fr-CA" dirty="0" smtClean="0"/>
              <a:t>Une nouvelle enveloppe nucléaire apparaît dérivante du réticulum endoplasmique granuleux. Le nucléole apparaît. </a:t>
            </a:r>
          </a:p>
          <a:p>
            <a:pPr hangingPunct="0"/>
            <a:r>
              <a:rPr lang="fr-CA" b="1" dirty="0" smtClean="0"/>
              <a:t>La division de la cellule volumineuse est achevée par la scission de la membrane cellulaire: c’est la </a:t>
            </a:r>
            <a:r>
              <a:rPr lang="fr-CA" b="1" dirty="0" err="1" smtClean="0"/>
              <a:t>cytocinèse</a:t>
            </a:r>
            <a:r>
              <a:rPr lang="fr-CA" b="1" dirty="0" smtClean="0"/>
              <a:t>.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Apoptose</a:t>
            </a:r>
            <a:r>
              <a:rPr lang="fr-CA" dirty="0" smtClean="0"/>
              <a:t> et cancer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>
              <a:buFont typeface="Wingdings" pitchFamily="2" charset="2"/>
              <a:buChar char="v"/>
            </a:pPr>
            <a:r>
              <a:rPr lang="fr-CA" b="1" dirty="0" smtClean="0"/>
              <a:t>L’</a:t>
            </a:r>
            <a:r>
              <a:rPr lang="fr-CA" b="1" dirty="0" err="1" smtClean="0"/>
              <a:t>apoptose</a:t>
            </a:r>
            <a:r>
              <a:rPr lang="fr-CA" b="1" dirty="0" smtClean="0"/>
              <a:t>:</a:t>
            </a:r>
          </a:p>
          <a:p>
            <a:pPr hangingPunct="0"/>
            <a:r>
              <a:rPr lang="fr-CA" b="1" dirty="0" smtClean="0"/>
              <a:t> </a:t>
            </a:r>
            <a:r>
              <a:rPr lang="fr-CA" dirty="0" smtClean="0"/>
              <a:t>il s’agit d’une mort cellulaire programmée. </a:t>
            </a:r>
          </a:p>
          <a:p>
            <a:pPr hangingPunct="0"/>
            <a:r>
              <a:rPr lang="fr-CA" dirty="0" smtClean="0"/>
              <a:t> mécanisme nécessaire au développement et au maintien du bon fonctionnement d’un organisme vivant. (Les cellules cancéreuses perdent le pouvoir de mourir).</a:t>
            </a:r>
          </a:p>
          <a:p>
            <a:pPr hangingPunct="0"/>
            <a:r>
              <a:rPr lang="fr-CA" dirty="0" smtClean="0"/>
              <a:t>protège l’organisme en éliminant la très grande majorité des cellules infectées, endommagées ou potentiellement cancéreuses.</a:t>
            </a:r>
          </a:p>
          <a:p>
            <a:pPr hangingPunct="0">
              <a:buFont typeface="Wingdings" pitchFamily="2" charset="2"/>
              <a:buChar char="v"/>
            </a:pPr>
            <a:r>
              <a:rPr lang="fr-CA" b="1" dirty="0" smtClean="0"/>
              <a:t>Le cancer:</a:t>
            </a:r>
            <a:endParaRPr lang="fr-CA" dirty="0" smtClean="0"/>
          </a:p>
          <a:p>
            <a:pPr hangingPunct="0"/>
            <a:r>
              <a:rPr lang="fr-CA" dirty="0" smtClean="0"/>
              <a:t>En général, la division cellulaire, ayant débuté  avant la naissance de l’individu, continue pendant l’enfance et l’adolescence. Pour favoriser la croissance du corps. </a:t>
            </a:r>
          </a:p>
          <a:p>
            <a:pPr hangingPunct="0"/>
            <a:r>
              <a:rPr lang="fr-CA" dirty="0" smtClean="0"/>
              <a:t>À l’âge adulte, les cellules se divisent seulement pour remplacer celles qui sont mortes.( cellules de la peau) ou cicatriser des lésions. </a:t>
            </a:r>
          </a:p>
          <a:p>
            <a:pPr hangingPunct="0"/>
            <a:r>
              <a:rPr lang="fr-CA" dirty="0" smtClean="0"/>
              <a:t>Les cellules en excès sont programmées pour être détruites.</a:t>
            </a:r>
          </a:p>
          <a:p>
            <a:pPr hangingPunct="0"/>
            <a:r>
              <a:rPr lang="fr-CA" dirty="0" smtClean="0"/>
              <a:t>Cependant, on note quelques fois une multiplication intense et anarchique des cellules. Ce qui aboutit à un développement des tumeurs.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A-Le</a:t>
            </a:r>
            <a:r>
              <a:rPr lang="fr-CA" dirty="0" smtClean="0"/>
              <a:t> cycle cellulaire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C’est l’ensemble des modifications qu’une cellule subit entre sa formation, par division de la cellule mère et le moment où cette cellule a fini de se diviser en deux cellules filles. Il comprend l’interphase et la mitose.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b="1" i="1" dirty="0" smtClean="0"/>
              <a:t>les cellules cancéreuses</a:t>
            </a:r>
            <a:br>
              <a:rPr lang="fr-CA" sz="2400" b="1" i="1" dirty="0" smtClean="0"/>
            </a:br>
            <a:r>
              <a:rPr lang="fr-CA" sz="2400" dirty="0" smtClean="0"/>
              <a:t> </a:t>
            </a:r>
            <a:r>
              <a:rPr lang="fr-CA" sz="800" dirty="0" smtClean="0"/>
              <a:t>http://upload.wikimedia.org/wikipedia/fr/0/00/Cancer_division_cellulaire_NIH_traduction_fran%C3%A7aise.pn </a:t>
            </a:r>
            <a:endParaRPr lang="fr-CA" sz="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pic>
        <p:nvPicPr>
          <p:cNvPr id="5" name="Espace réservé du contenu 4" descr="Cancer_division_cellulaire_NIH_traduction_fran%C3%A7ais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0462" y="2034381"/>
            <a:ext cx="174307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fr-CA" dirty="0" smtClean="0"/>
              <a:t>Une tumeur peut être:</a:t>
            </a:r>
          </a:p>
          <a:p>
            <a:pPr hangingPunct="0"/>
            <a:r>
              <a:rPr lang="fr-CA" b="1" dirty="0" smtClean="0"/>
              <a:t>Bénigne</a:t>
            </a:r>
            <a:r>
              <a:rPr lang="fr-CA" dirty="0" smtClean="0"/>
              <a:t>: non cancéreuse</a:t>
            </a:r>
          </a:p>
          <a:p>
            <a:pPr hangingPunct="0"/>
            <a:r>
              <a:rPr lang="fr-CA" b="1" dirty="0" smtClean="0"/>
              <a:t>Maligne</a:t>
            </a:r>
            <a:r>
              <a:rPr lang="fr-CA" dirty="0" smtClean="0"/>
              <a:t>: cancéreuse.</a:t>
            </a:r>
          </a:p>
          <a:p>
            <a:pPr hangingPunct="0"/>
            <a:r>
              <a:rPr lang="fr-CA" dirty="0" smtClean="0"/>
              <a:t>Lorsque la tumeur maligne se propage dans tout le corps, on parle de </a:t>
            </a:r>
            <a:r>
              <a:rPr lang="fr-CA" b="1" dirty="0" smtClean="0"/>
              <a:t>métastase</a:t>
            </a:r>
            <a:r>
              <a:rPr lang="fr-CA" dirty="0" smtClean="0"/>
              <a:t>.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Mutation et facteurs mutagène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fr-CA" b="1" dirty="0" smtClean="0"/>
              <a:t>La mutation est un phénomène spontané, dû à des erreurs dans le processus de </a:t>
            </a:r>
            <a:r>
              <a:rPr lang="fr-CA" b="1" u="sng" dirty="0" smtClean="0">
                <a:hlinkClick r:id="rId2" tooltip="Réplication de l'ADN"/>
              </a:rPr>
              <a:t>réplication de l'ADN</a:t>
            </a:r>
            <a:endParaRPr lang="fr-CA" dirty="0" smtClean="0"/>
          </a:p>
          <a:p>
            <a:pPr hangingPunct="0"/>
            <a:r>
              <a:rPr lang="fr-CA" b="1" dirty="0" smtClean="0"/>
              <a:t>Tout facteur capable d’entraîner une mutation est appelé facteur </a:t>
            </a:r>
            <a:r>
              <a:rPr lang="fr-CA" b="1" u="sng" dirty="0" smtClean="0"/>
              <a:t>mutagène tels que les f</a:t>
            </a:r>
            <a:r>
              <a:rPr lang="fr-CA" b="1" dirty="0" smtClean="0"/>
              <a:t>acteurs liés</a:t>
            </a:r>
            <a:r>
              <a:rPr lang="fr-CA" b="1" u="sng" dirty="0" smtClean="0"/>
              <a:t> à l’environnement:</a:t>
            </a:r>
            <a:endParaRPr lang="fr-CA" dirty="0" smtClean="0"/>
          </a:p>
          <a:p>
            <a:pPr lvl="0" hangingPunct="0"/>
            <a:r>
              <a:rPr lang="fr-CA" b="1" u="sng" dirty="0" smtClean="0"/>
              <a:t>Chimique </a:t>
            </a:r>
            <a:r>
              <a:rPr lang="fr-CA" b="1" dirty="0" smtClean="0"/>
              <a:t> tels que les </a:t>
            </a:r>
            <a:r>
              <a:rPr lang="fr-CA" b="1" u="sng" dirty="0" smtClean="0">
                <a:hlinkClick r:id="rId3"/>
              </a:rPr>
              <a:t>pesticides</a:t>
            </a:r>
            <a:r>
              <a:rPr lang="fr-CA" b="1" dirty="0" smtClean="0"/>
              <a:t> </a:t>
            </a:r>
            <a:endParaRPr lang="fr-CA" dirty="0" smtClean="0"/>
          </a:p>
          <a:p>
            <a:pPr lvl="0" hangingPunct="0"/>
            <a:r>
              <a:rPr lang="fr-CA" b="1" u="sng" dirty="0" smtClean="0"/>
              <a:t>physique </a:t>
            </a:r>
            <a:r>
              <a:rPr lang="fr-CA" b="1" dirty="0" smtClean="0"/>
              <a:t>tels que les </a:t>
            </a:r>
            <a:r>
              <a:rPr lang="fr-CA" b="1" u="sng" dirty="0" smtClean="0">
                <a:hlinkClick r:id="rId4"/>
              </a:rPr>
              <a:t>ondes électromagnétiques</a:t>
            </a:r>
            <a:r>
              <a:rPr lang="fr-CA" b="1" dirty="0" smtClean="0"/>
              <a:t> </a:t>
            </a:r>
            <a:endParaRPr lang="fr-CA" dirty="0" smtClean="0"/>
          </a:p>
          <a:p>
            <a:pPr lvl="0" hangingPunct="0"/>
            <a:r>
              <a:rPr lang="fr-CA" b="1" dirty="0" smtClean="0"/>
              <a:t>Biologique tels que les virus.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</a:t>
            </a:r>
            <a:r>
              <a:rPr lang="fr-CA" dirty="0" smtClean="0"/>
              <a:t>ypes de mutations et conséquences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Les substitutions : remplacement d’un nucléotide par un autre.</a:t>
            </a:r>
          </a:p>
          <a:p>
            <a:r>
              <a:rPr lang="fr-CA" dirty="0" smtClean="0"/>
              <a:t>Les délétions: suppression d’une séquence ou d’un nucléotide.</a:t>
            </a:r>
          </a:p>
          <a:p>
            <a:r>
              <a:rPr lang="fr-CA" dirty="0" smtClean="0"/>
              <a:t>Les additions: addition d’un nucléotide.</a:t>
            </a:r>
          </a:p>
          <a:p>
            <a:r>
              <a:rPr lang="fr-CA" dirty="0" smtClean="0"/>
              <a:t>Impact sur la synthèse des protéines et leur fonctions.</a:t>
            </a:r>
          </a:p>
          <a:p>
            <a:r>
              <a:rPr lang="fr-CA" dirty="0" smtClean="0"/>
              <a:t>Changement d’un acide aminé peut entrainer un disfonctionnement de la protéine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12776"/>
            <a:ext cx="29969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L’interphase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fr-CA" b="1" dirty="0" smtClean="0"/>
              <a:t>L’interphase: </a:t>
            </a:r>
            <a:r>
              <a:rPr lang="fr-CA" dirty="0" smtClean="0"/>
              <a:t>l’intervalle de temps qui sépare deux divisions mitotique est appelé </a:t>
            </a:r>
            <a:r>
              <a:rPr lang="fr-CA" b="1" dirty="0" smtClean="0"/>
              <a:t>interphase. </a:t>
            </a:r>
            <a:r>
              <a:rPr lang="fr-CA" dirty="0" smtClean="0"/>
              <a:t>Elle se divise en trois phases: G1, S et G2.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fr-CA" b="1" dirty="0" smtClean="0"/>
              <a:t>La phase G1</a:t>
            </a:r>
            <a:r>
              <a:rPr lang="fr-CA" dirty="0" smtClean="0"/>
              <a:t>: </a:t>
            </a:r>
          </a:p>
          <a:p>
            <a:pPr hangingPunct="0"/>
            <a:r>
              <a:rPr lang="fr-CA" dirty="0" smtClean="0"/>
              <a:t>Fait suite immédiatement à une division.</a:t>
            </a:r>
          </a:p>
          <a:p>
            <a:pPr hangingPunct="0"/>
            <a:r>
              <a:rPr lang="fr-CA" dirty="0" smtClean="0"/>
              <a:t> Au cours de la phase G1, la cellule commence ses synthèses de protéines et croit. </a:t>
            </a:r>
          </a:p>
          <a:p>
            <a:pPr hangingPunct="0"/>
            <a:r>
              <a:rPr lang="fr-CA" dirty="0" smtClean="0"/>
              <a:t>La durée de cette phase est variable allant de quelques heures (cas des cellules de la peau) à plusieurs mois  (cas des cellules nerveuses).</a:t>
            </a:r>
          </a:p>
          <a:p>
            <a:pPr hangingPunct="0"/>
            <a:r>
              <a:rPr lang="fr-CA" dirty="0" smtClean="0"/>
              <a:t>Plusieurs facteurs influencent cette durée: la disponibilité en nutriments, le rapport entre le volume de la cellule et la taille du génome. Quand la cellule atteint un volume suffisant la cellule passe à la phase suivante S.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>
              <a:buNone/>
            </a:pPr>
            <a:r>
              <a:rPr lang="fr-CA" b="1" dirty="0" smtClean="0"/>
              <a:t>2-La phase S:</a:t>
            </a:r>
            <a:endParaRPr lang="fr-CA" dirty="0" smtClean="0"/>
          </a:p>
          <a:p>
            <a:pPr hangingPunct="0"/>
            <a:r>
              <a:rPr lang="fr-CA" dirty="0" smtClean="0"/>
              <a:t>Correspond à la période où l’ADN </a:t>
            </a:r>
            <a:r>
              <a:rPr lang="fr-CA" b="1" u="sng" dirty="0" smtClean="0"/>
              <a:t>se réplique </a:t>
            </a:r>
            <a:r>
              <a:rPr lang="fr-CA" dirty="0" smtClean="0"/>
              <a:t>passant la quantité d’ADN de 2n à 4 n dans la cellule (les filaments d’ADN se dédoublent)</a:t>
            </a:r>
          </a:p>
          <a:p>
            <a:pPr hangingPunct="0">
              <a:buNone/>
            </a:pPr>
            <a:r>
              <a:rPr lang="fr-CA" b="1" dirty="0" smtClean="0"/>
              <a:t>3-La phase G2:</a:t>
            </a:r>
            <a:endParaRPr lang="fr-CA" dirty="0" smtClean="0"/>
          </a:p>
          <a:p>
            <a:pPr hangingPunct="0"/>
            <a:r>
              <a:rPr lang="fr-CA" dirty="0" smtClean="0"/>
              <a:t>De courte durée (4 à 5h) débute dès que la réplication de l’ADN est achevée. La cellule continue de croître et se prépare à une nouvelle mitose phase M. Il y a ainsi une production de facteurs intervenant dans la condensation des chromosomes et une fragmentation de l’enveloppe nucléaire. </a:t>
            </a:r>
          </a:p>
          <a:p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CA" b="1" dirty="0" smtClean="0"/>
              <a:t>la Réplication de l’ADN</a:t>
            </a:r>
          </a:p>
          <a:p>
            <a:r>
              <a:rPr lang="fr-CA" dirty="0" smtClean="0"/>
              <a:t>Avant chaque division cellulaire (phase S), la cellule fabrique une copie de son ADN donnant ainsi naissance à deux copies d’ADN identiques (filles)entre elles et à l’ADN parental (mère).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1089" y="1600200"/>
            <a:ext cx="56618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mécanisme de la réplication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hangingPunct="0"/>
            <a:r>
              <a:rPr lang="fr-CA" dirty="0" smtClean="0"/>
              <a:t>L’enzyme de réplication</a:t>
            </a:r>
            <a:r>
              <a:rPr lang="fr-CA" b="1" dirty="0" smtClean="0"/>
              <a:t>: l’ADN polymérase III</a:t>
            </a:r>
            <a:endParaRPr lang="fr-CA" dirty="0" smtClean="0"/>
          </a:p>
          <a:p>
            <a:pPr lvl="0" hangingPunct="0"/>
            <a:r>
              <a:rPr lang="fr-CA" dirty="0" smtClean="0"/>
              <a:t>Matériaux de synthèse d‘ADN: les </a:t>
            </a:r>
            <a:r>
              <a:rPr lang="fr-CA" dirty="0" err="1" smtClean="0"/>
              <a:t>désoxyribonucléosides</a:t>
            </a:r>
            <a:r>
              <a:rPr lang="fr-CA" dirty="0" smtClean="0"/>
              <a:t> triphosphates (</a:t>
            </a:r>
            <a:r>
              <a:rPr lang="fr-CA" dirty="0" err="1" smtClean="0"/>
              <a:t>dNTP</a:t>
            </a:r>
            <a:r>
              <a:rPr lang="fr-CA" dirty="0" smtClean="0"/>
              <a:t>=  </a:t>
            </a:r>
            <a:r>
              <a:rPr lang="fr-CA" dirty="0" err="1" smtClean="0"/>
              <a:t>dATP</a:t>
            </a:r>
            <a:r>
              <a:rPr lang="fr-CA" dirty="0" smtClean="0"/>
              <a:t>, </a:t>
            </a:r>
            <a:r>
              <a:rPr lang="fr-CA" dirty="0" err="1" smtClean="0"/>
              <a:t>dGTP</a:t>
            </a:r>
            <a:r>
              <a:rPr lang="fr-CA" dirty="0" smtClean="0"/>
              <a:t> ,</a:t>
            </a:r>
            <a:r>
              <a:rPr lang="fr-CA" dirty="0" err="1" smtClean="0"/>
              <a:t>dCTP</a:t>
            </a:r>
            <a:r>
              <a:rPr lang="fr-CA" dirty="0" smtClean="0"/>
              <a:t> , </a:t>
            </a:r>
            <a:r>
              <a:rPr lang="fr-CA" dirty="0" err="1" smtClean="0"/>
              <a:t>dTTP</a:t>
            </a:r>
            <a:r>
              <a:rPr lang="fr-CA" dirty="0" smtClean="0"/>
              <a:t> ,).</a:t>
            </a:r>
          </a:p>
          <a:p>
            <a:pPr hangingPunct="0"/>
            <a:r>
              <a:rPr lang="fr-CA" dirty="0" smtClean="0"/>
              <a:t>La réplication débute par le déroulement de la double hélice suivie de la séparation des deux brins </a:t>
            </a:r>
            <a:r>
              <a:rPr lang="fr-CA" b="1" dirty="0" smtClean="0"/>
              <a:t>parentaux. </a:t>
            </a:r>
          </a:p>
          <a:p>
            <a:pPr hangingPunct="0"/>
            <a:r>
              <a:rPr lang="fr-CA" dirty="0" smtClean="0"/>
              <a:t>Cette séparation se fait par rupture des liaisons hydrogènes reliant les bases complémentaires (A-T, C-G). </a:t>
            </a:r>
          </a:p>
          <a:p>
            <a:pPr hangingPunct="0"/>
            <a:r>
              <a:rPr lang="fr-CA" dirty="0" smtClean="0"/>
              <a:t>Cette rupture est assurée par une </a:t>
            </a:r>
            <a:r>
              <a:rPr lang="fr-CA" b="1" dirty="0" err="1" smtClean="0"/>
              <a:t>helicase</a:t>
            </a:r>
            <a:r>
              <a:rPr lang="fr-CA" b="1" dirty="0" smtClean="0"/>
              <a:t>.</a:t>
            </a:r>
            <a:r>
              <a:rPr lang="fr-CA" dirty="0" smtClean="0"/>
              <a:t> </a:t>
            </a:r>
          </a:p>
          <a:p>
            <a:pPr hangingPunct="0"/>
            <a:r>
              <a:rPr lang="fr-CA" dirty="0" smtClean="0"/>
              <a:t>L’enzyme de réplication</a:t>
            </a:r>
            <a:r>
              <a:rPr lang="fr-CA" b="1" dirty="0" smtClean="0"/>
              <a:t>, l’ADN polymérase III </a:t>
            </a:r>
            <a:r>
              <a:rPr lang="fr-CA" dirty="0" smtClean="0"/>
              <a:t> utilise chaque brin parental comme une matrice (modèle) pour diriger la synthèse d’un nouveau brin. Devant chaque base exposée prend place une base complémentaire avec son désoxyribose associé au phosphate. </a:t>
            </a:r>
            <a:r>
              <a:rPr lang="fr-CA" b="1" dirty="0" smtClean="0"/>
              <a:t>C’est l’appariement des bases complémentaires.</a:t>
            </a:r>
            <a:endParaRPr lang="fr-CA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fr-CA" dirty="0" smtClean="0"/>
              <a:t>chaque brin parental est recopié et associé à un nouveau brin d’ADN. </a:t>
            </a:r>
          </a:p>
          <a:p>
            <a:pPr hangingPunct="0"/>
            <a:r>
              <a:rPr lang="fr-CA" dirty="0" smtClean="0"/>
              <a:t>La molécule d’origine devient deux molécules d’ADN filles.</a:t>
            </a:r>
          </a:p>
          <a:p>
            <a:pPr hangingPunct="0"/>
            <a:r>
              <a:rPr lang="fr-CA" b="1" dirty="0" smtClean="0"/>
              <a:t>Les enzymes de réplication assurent donc: </a:t>
            </a:r>
            <a:endParaRPr lang="fr-CA" dirty="0" smtClean="0"/>
          </a:p>
          <a:p>
            <a:pPr lvl="0" hangingPunct="0">
              <a:buFont typeface="Wingdings" pitchFamily="2" charset="2"/>
              <a:buChar char="v"/>
            </a:pPr>
            <a:r>
              <a:rPr lang="fr-CA" b="1" dirty="0" smtClean="0"/>
              <a:t>l’ouverture de la double hélice  </a:t>
            </a:r>
            <a:endParaRPr lang="fr-CA" dirty="0" smtClean="0"/>
          </a:p>
          <a:p>
            <a:pPr lvl="0" hangingPunct="0">
              <a:buFont typeface="Wingdings" pitchFamily="2" charset="2"/>
              <a:buChar char="v"/>
            </a:pPr>
            <a:r>
              <a:rPr lang="fr-CA" b="1" dirty="0" smtClean="0"/>
              <a:t>la mise en place de nucléotides complémentaires </a:t>
            </a:r>
            <a:endParaRPr lang="fr-CA" dirty="0" smtClean="0"/>
          </a:p>
          <a:p>
            <a:pPr lvl="0" hangingPunct="0">
              <a:buFont typeface="Wingdings" pitchFamily="2" charset="2"/>
              <a:buChar char="v"/>
            </a:pPr>
            <a:r>
              <a:rPr lang="fr-CA" b="1" dirty="0" smtClean="0"/>
              <a:t>la liaison des nucléotides successifs par des liaisons covalentes.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Asmaa Bouzaid       Bio 101-181 BB</a:t>
            </a: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1292</Words>
  <Application>Microsoft Office PowerPoint</Application>
  <PresentationFormat>Affichage à l'écran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II- reproduction et croissance cellulaire</vt:lpstr>
      <vt:lpstr>A-Le cycle cellulaire</vt:lpstr>
      <vt:lpstr>Diapositive 3</vt:lpstr>
      <vt:lpstr>L’interphase</vt:lpstr>
      <vt:lpstr>Diapositive 5</vt:lpstr>
      <vt:lpstr>Diapositive 6</vt:lpstr>
      <vt:lpstr>Diapositive 7</vt:lpstr>
      <vt:lpstr>mécanisme de la réplication</vt:lpstr>
      <vt:lpstr>Diapositive 9</vt:lpstr>
      <vt:lpstr>Diapositive 10</vt:lpstr>
      <vt:lpstr>Diapositive 11</vt:lpstr>
      <vt:lpstr>La mitose </vt:lpstr>
      <vt:lpstr>Diapositive 13</vt:lpstr>
      <vt:lpstr>http://www.twilight-navarre.com/article-la-verite-sur-stephenie-49747050.html</vt:lpstr>
      <vt:lpstr>Diapositive 15</vt:lpstr>
      <vt:lpstr>Diapositive 16</vt:lpstr>
      <vt:lpstr>Diapositive 17</vt:lpstr>
      <vt:lpstr>Diapositive 18</vt:lpstr>
      <vt:lpstr>Apoptose et cancer</vt:lpstr>
      <vt:lpstr>les cellules cancéreuses  http://upload.wikimedia.org/wikipedia/fr/0/00/Cancer_division_cellulaire_NIH_traduction_fran%C3%A7aise.pn </vt:lpstr>
      <vt:lpstr>Diapositive 21</vt:lpstr>
      <vt:lpstr>Mutation et facteurs mutagène</vt:lpstr>
      <vt:lpstr>Types de mutations et conséquences</vt:lpstr>
      <vt:lpstr>Diapositive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II- reproduction et croissance cellulaire</dc:title>
  <dc:creator>Asmaa</dc:creator>
  <cp:lastModifiedBy>Asmaa</cp:lastModifiedBy>
  <cp:revision>6</cp:revision>
  <dcterms:created xsi:type="dcterms:W3CDTF">2014-07-01T19:22:17Z</dcterms:created>
  <dcterms:modified xsi:type="dcterms:W3CDTF">2014-07-01T19:38:06Z</dcterms:modified>
</cp:coreProperties>
</file>