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0"/>
  </p:notesMasterIdLst>
  <p:sldIdLst>
    <p:sldId id="256" r:id="rId2"/>
    <p:sldId id="258" r:id="rId3"/>
    <p:sldId id="260" r:id="rId4"/>
    <p:sldId id="980" r:id="rId5"/>
    <p:sldId id="765" r:id="rId6"/>
    <p:sldId id="824" r:id="rId7"/>
    <p:sldId id="1077" r:id="rId8"/>
    <p:sldId id="1141" r:id="rId9"/>
    <p:sldId id="1148" r:id="rId10"/>
    <p:sldId id="1072" r:id="rId11"/>
    <p:sldId id="1073" r:id="rId12"/>
    <p:sldId id="1074" r:id="rId13"/>
    <p:sldId id="1075" r:id="rId14"/>
    <p:sldId id="1076" r:id="rId15"/>
    <p:sldId id="1145" r:id="rId16"/>
    <p:sldId id="1146" r:id="rId17"/>
    <p:sldId id="1096" r:id="rId18"/>
    <p:sldId id="1101" r:id="rId19"/>
    <p:sldId id="1097" r:id="rId20"/>
    <p:sldId id="1098" r:id="rId21"/>
    <p:sldId id="1099" r:id="rId22"/>
    <p:sldId id="1102" r:id="rId23"/>
    <p:sldId id="1100" r:id="rId24"/>
    <p:sldId id="1103" r:id="rId25"/>
    <p:sldId id="1002" r:id="rId26"/>
    <p:sldId id="1078" r:id="rId27"/>
    <p:sldId id="1079" r:id="rId28"/>
    <p:sldId id="1104" r:id="rId29"/>
    <p:sldId id="1118" r:id="rId30"/>
    <p:sldId id="1117" r:id="rId31"/>
    <p:sldId id="1006" r:id="rId32"/>
    <p:sldId id="1129" r:id="rId33"/>
    <p:sldId id="1119" r:id="rId34"/>
    <p:sldId id="1157" r:id="rId35"/>
    <p:sldId id="1120" r:id="rId36"/>
    <p:sldId id="1128" r:id="rId37"/>
    <p:sldId id="1127" r:id="rId38"/>
    <p:sldId id="1133" r:id="rId39"/>
    <p:sldId id="1132" r:id="rId40"/>
    <p:sldId id="1131" r:id="rId41"/>
    <p:sldId id="1134" r:id="rId42"/>
    <p:sldId id="1007" r:id="rId43"/>
    <p:sldId id="1052" r:id="rId44"/>
    <p:sldId id="1053" r:id="rId45"/>
    <p:sldId id="1105" r:id="rId46"/>
    <p:sldId id="1055" r:id="rId47"/>
    <p:sldId id="1106" r:id="rId48"/>
    <p:sldId id="1056" r:id="rId49"/>
    <p:sldId id="1008" r:id="rId50"/>
    <p:sldId id="1057" r:id="rId51"/>
    <p:sldId id="1125" r:id="rId52"/>
    <p:sldId id="1155" r:id="rId53"/>
    <p:sldId id="1158" r:id="rId54"/>
    <p:sldId id="1159" r:id="rId55"/>
    <p:sldId id="1124" r:id="rId56"/>
    <p:sldId id="1160" r:id="rId57"/>
    <p:sldId id="1123" r:id="rId58"/>
    <p:sldId id="1161" r:id="rId59"/>
    <p:sldId id="1137" r:id="rId60"/>
    <p:sldId id="1162" r:id="rId61"/>
    <p:sldId id="1163" r:id="rId62"/>
    <p:sldId id="1136" r:id="rId63"/>
    <p:sldId id="1135" r:id="rId64"/>
    <p:sldId id="1164" r:id="rId65"/>
    <p:sldId id="1167" r:id="rId66"/>
    <p:sldId id="1138" r:id="rId67"/>
    <p:sldId id="1165" r:id="rId68"/>
    <p:sldId id="1063" r:id="rId69"/>
    <p:sldId id="1065" r:id="rId70"/>
    <p:sldId id="1066" r:id="rId71"/>
    <p:sldId id="1009" r:id="rId72"/>
    <p:sldId id="1029" r:id="rId73"/>
    <p:sldId id="1030" r:id="rId74"/>
    <p:sldId id="1153" r:id="rId75"/>
    <p:sldId id="1151" r:id="rId76"/>
    <p:sldId id="1031" r:id="rId77"/>
    <p:sldId id="1032" r:id="rId78"/>
    <p:sldId id="1033" r:id="rId79"/>
    <p:sldId id="1034" r:id="rId80"/>
    <p:sldId id="1035" r:id="rId81"/>
    <p:sldId id="1036" r:id="rId82"/>
    <p:sldId id="1152" r:id="rId83"/>
    <p:sldId id="1037" r:id="rId84"/>
    <p:sldId id="1038" r:id="rId85"/>
    <p:sldId id="1039" r:id="rId86"/>
    <p:sldId id="1040" r:id="rId87"/>
    <p:sldId id="1041" r:id="rId88"/>
    <p:sldId id="1042" r:id="rId89"/>
    <p:sldId id="1010" r:id="rId90"/>
    <p:sldId id="1043" r:id="rId91"/>
    <p:sldId id="1080" r:id="rId92"/>
    <p:sldId id="1156" r:id="rId93"/>
    <p:sldId id="1088" r:id="rId94"/>
    <p:sldId id="1107" r:id="rId95"/>
    <p:sldId id="1108" r:id="rId96"/>
    <p:sldId id="1109" r:id="rId97"/>
    <p:sldId id="1082" r:id="rId98"/>
    <p:sldId id="1083" r:id="rId99"/>
    <p:sldId id="1084" r:id="rId100"/>
    <p:sldId id="1110" r:id="rId101"/>
    <p:sldId id="1085" r:id="rId102"/>
    <p:sldId id="1111" r:id="rId103"/>
    <p:sldId id="1086" r:id="rId104"/>
    <p:sldId id="1087" r:id="rId105"/>
    <p:sldId id="1004" r:id="rId106"/>
    <p:sldId id="1044" r:id="rId107"/>
    <p:sldId id="1045" r:id="rId108"/>
    <p:sldId id="1046" r:id="rId109"/>
    <p:sldId id="1047" r:id="rId110"/>
    <p:sldId id="1048" r:id="rId111"/>
    <p:sldId id="1012" r:id="rId112"/>
    <p:sldId id="1013" r:id="rId113"/>
    <p:sldId id="1014" r:id="rId114"/>
    <p:sldId id="1015" r:id="rId115"/>
    <p:sldId id="1016" r:id="rId116"/>
    <p:sldId id="1017" r:id="rId117"/>
    <p:sldId id="1018" r:id="rId118"/>
    <p:sldId id="1019" r:id="rId119"/>
    <p:sldId id="1020" r:id="rId120"/>
    <p:sldId id="1021" r:id="rId121"/>
    <p:sldId id="1022" r:id="rId122"/>
    <p:sldId id="1023" r:id="rId123"/>
    <p:sldId id="1024" r:id="rId124"/>
    <p:sldId id="1025" r:id="rId125"/>
    <p:sldId id="1026" r:id="rId126"/>
    <p:sldId id="1027" r:id="rId127"/>
    <p:sldId id="1028" r:id="rId128"/>
    <p:sldId id="1089" r:id="rId129"/>
    <p:sldId id="1143" r:id="rId130"/>
    <p:sldId id="1144" r:id="rId131"/>
    <p:sldId id="1011" r:id="rId132"/>
    <p:sldId id="1142" r:id="rId133"/>
    <p:sldId id="1112" r:id="rId134"/>
    <p:sldId id="1090" r:id="rId135"/>
    <p:sldId id="1091" r:id="rId136"/>
    <p:sldId id="1113" r:id="rId137"/>
    <p:sldId id="1114" r:id="rId138"/>
    <p:sldId id="1115" r:id="rId139"/>
    <p:sldId id="1092" r:id="rId140"/>
    <p:sldId id="1140" r:id="rId141"/>
    <p:sldId id="1049" r:id="rId142"/>
    <p:sldId id="1050" r:id="rId143"/>
    <p:sldId id="1093" r:id="rId144"/>
    <p:sldId id="1150" r:id="rId145"/>
    <p:sldId id="1149" r:id="rId146"/>
    <p:sldId id="1116" r:id="rId147"/>
    <p:sldId id="1094" r:id="rId148"/>
    <p:sldId id="1166" r:id="rId14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671" autoAdjust="0"/>
  </p:normalViewPr>
  <p:slideViewPr>
    <p:cSldViewPr>
      <p:cViewPr varScale="1">
        <p:scale>
          <a:sx n="111" d="100"/>
          <a:sy n="111" d="100"/>
        </p:scale>
        <p:origin x="1212" y="114"/>
      </p:cViewPr>
      <p:guideLst>
        <p:guide orient="horz" pos="2160"/>
        <p:guide pos="2880"/>
      </p:guideLst>
    </p:cSldViewPr>
  </p:slideViewPr>
  <p:outlineViewPr>
    <p:cViewPr>
      <p:scale>
        <a:sx n="33" d="100"/>
        <a:sy n="33" d="100"/>
      </p:scale>
      <p:origin x="48" y="1660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79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A307E-7564-462F-B05F-11417A6CE0A9}" type="datetimeFigureOut">
              <a:rPr lang="nl-BE" smtClean="0"/>
              <a:pPr/>
              <a:t>30/09/2014</a:t>
            </a:fld>
            <a:endParaRPr lang="nl-BE"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15243-8339-4158-A896-B3B9A652EEAC}" type="slidenum">
              <a:rPr lang="nl-BE" smtClean="0"/>
              <a:pPr/>
              <a:t>‹nr.›</a:t>
            </a:fld>
            <a:endParaRPr lang="nl-BE" dirty="0"/>
          </a:p>
        </p:txBody>
      </p:sp>
    </p:spTree>
    <p:extLst>
      <p:ext uri="{BB962C8B-B14F-4D97-AF65-F5344CB8AC3E}">
        <p14:creationId xmlns:p14="http://schemas.microsoft.com/office/powerpoint/2010/main" val="204875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t">
            <a:normAutofit/>
          </a:bodyPr>
          <a:lstStyle/>
          <a:p>
            <a:endParaRPr lang="en-US" sz="1800"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a:t>
            </a:fld>
            <a:endParaRPr lang="nl-BE" dirty="0"/>
          </a:p>
        </p:txBody>
      </p:sp>
    </p:spTree>
    <p:extLst>
      <p:ext uri="{BB962C8B-B14F-4D97-AF65-F5344CB8AC3E}">
        <p14:creationId xmlns:p14="http://schemas.microsoft.com/office/powerpoint/2010/main" val="330100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a:t>
            </a:fld>
            <a:endParaRPr lang="nl-BE" dirty="0"/>
          </a:p>
        </p:txBody>
      </p:sp>
    </p:spTree>
    <p:extLst>
      <p:ext uri="{BB962C8B-B14F-4D97-AF65-F5344CB8AC3E}">
        <p14:creationId xmlns:p14="http://schemas.microsoft.com/office/powerpoint/2010/main" val="623580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100</a:t>
            </a:fld>
            <a:endParaRPr lang="nl-BE" dirty="0"/>
          </a:p>
        </p:txBody>
      </p:sp>
    </p:spTree>
    <p:extLst>
      <p:ext uri="{BB962C8B-B14F-4D97-AF65-F5344CB8AC3E}">
        <p14:creationId xmlns:p14="http://schemas.microsoft.com/office/powerpoint/2010/main" val="28936280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Bij</a:t>
            </a:r>
            <a:r>
              <a:rPr lang="en-US" dirty="0" smtClean="0"/>
              <a:t> diabetes en </a:t>
            </a:r>
            <a:r>
              <a:rPr lang="en-US" dirty="0" err="1" smtClean="0"/>
              <a:t>rheumatoide</a:t>
            </a:r>
            <a:r>
              <a:rPr lang="en-US" dirty="0" smtClean="0"/>
              <a:t> </a:t>
            </a:r>
            <a:r>
              <a:rPr lang="en-US" dirty="0" err="1" smtClean="0"/>
              <a:t>artritis</a:t>
            </a:r>
            <a:r>
              <a:rPr lang="en-US" dirty="0" smtClean="0"/>
              <a:t> is het </a:t>
            </a:r>
            <a:r>
              <a:rPr lang="en-US" dirty="0" err="1" smtClean="0"/>
              <a:t>vaatstelsel</a:t>
            </a:r>
            <a:r>
              <a:rPr lang="en-US" dirty="0" smtClean="0"/>
              <a:t> </a:t>
            </a:r>
            <a:r>
              <a:rPr lang="en-US" dirty="0" err="1" smtClean="0"/>
              <a:t>gemiddeld</a:t>
            </a:r>
            <a:r>
              <a:rPr lang="en-US" dirty="0" smtClean="0"/>
              <a:t> 15 </a:t>
            </a:r>
            <a:r>
              <a:rPr lang="en-US" dirty="0" err="1" smtClean="0"/>
              <a:t>jaar</a:t>
            </a:r>
            <a:r>
              <a:rPr lang="en-US" dirty="0" smtClean="0"/>
              <a:t> </a:t>
            </a:r>
            <a:r>
              <a:rPr lang="en-US" dirty="0" err="1" smtClean="0"/>
              <a:t>ouder</a:t>
            </a:r>
            <a:r>
              <a:rPr lang="en-US" dirty="0" smtClean="0"/>
              <a:t>.  </a:t>
            </a:r>
            <a:r>
              <a:rPr lang="en-US" dirty="0" err="1" smtClean="0"/>
              <a:t>Dus</a:t>
            </a:r>
            <a:r>
              <a:rPr lang="en-US" dirty="0" smtClean="0"/>
              <a:t> </a:t>
            </a:r>
            <a:r>
              <a:rPr lang="en-US" dirty="0" err="1" smtClean="0"/>
              <a:t>een</a:t>
            </a:r>
            <a:r>
              <a:rPr lang="en-US" dirty="0" smtClean="0"/>
              <a:t> </a:t>
            </a:r>
            <a:r>
              <a:rPr lang="en-US" dirty="0" err="1" smtClean="0"/>
              <a:t>groter</a:t>
            </a:r>
            <a:r>
              <a:rPr lang="en-US" dirty="0" smtClean="0"/>
              <a:t> </a:t>
            </a:r>
            <a:r>
              <a:rPr lang="en-US" dirty="0" err="1" smtClean="0"/>
              <a:t>risisco</a:t>
            </a:r>
            <a:r>
              <a:rPr lang="en-US" dirty="0" smtClean="0"/>
              <a:t> op hart- en </a:t>
            </a:r>
            <a:r>
              <a:rPr lang="en-US" dirty="0" err="1" smtClean="0"/>
              <a:t>vaatziekten</a:t>
            </a:r>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101</a:t>
            </a:fld>
            <a:endParaRPr lang="nl-BE" dirty="0"/>
          </a:p>
        </p:txBody>
      </p:sp>
    </p:spTree>
    <p:extLst>
      <p:ext uri="{BB962C8B-B14F-4D97-AF65-F5344CB8AC3E}">
        <p14:creationId xmlns:p14="http://schemas.microsoft.com/office/powerpoint/2010/main" val="25080845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102</a:t>
            </a:fld>
            <a:endParaRPr lang="nl-BE" dirty="0"/>
          </a:p>
        </p:txBody>
      </p:sp>
    </p:spTree>
    <p:extLst>
      <p:ext uri="{BB962C8B-B14F-4D97-AF65-F5344CB8AC3E}">
        <p14:creationId xmlns:p14="http://schemas.microsoft.com/office/powerpoint/2010/main" val="34472612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103</a:t>
            </a:fld>
            <a:endParaRPr lang="nl-BE" dirty="0"/>
          </a:p>
        </p:txBody>
      </p:sp>
    </p:spTree>
    <p:extLst>
      <p:ext uri="{BB962C8B-B14F-4D97-AF65-F5344CB8AC3E}">
        <p14:creationId xmlns:p14="http://schemas.microsoft.com/office/powerpoint/2010/main" val="28935628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104</a:t>
            </a:fld>
            <a:endParaRPr lang="nl-BE" dirty="0"/>
          </a:p>
        </p:txBody>
      </p:sp>
    </p:spTree>
    <p:extLst>
      <p:ext uri="{BB962C8B-B14F-4D97-AF65-F5344CB8AC3E}">
        <p14:creationId xmlns:p14="http://schemas.microsoft.com/office/powerpoint/2010/main" val="21356690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105</a:t>
            </a:fld>
            <a:endParaRPr lang="nl-BE" dirty="0"/>
          </a:p>
        </p:txBody>
      </p:sp>
    </p:spTree>
    <p:extLst>
      <p:ext uri="{BB962C8B-B14F-4D97-AF65-F5344CB8AC3E}">
        <p14:creationId xmlns:p14="http://schemas.microsoft.com/office/powerpoint/2010/main" val="25179246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106</a:t>
            </a:fld>
            <a:endParaRPr lang="nl-BE" dirty="0"/>
          </a:p>
        </p:txBody>
      </p:sp>
    </p:spTree>
    <p:extLst>
      <p:ext uri="{BB962C8B-B14F-4D97-AF65-F5344CB8AC3E}">
        <p14:creationId xmlns:p14="http://schemas.microsoft.com/office/powerpoint/2010/main" val="26642077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Opgedeeld</a:t>
            </a:r>
            <a:r>
              <a:rPr lang="en-US" dirty="0" smtClean="0"/>
              <a:t> in 3 </a:t>
            </a:r>
            <a:r>
              <a:rPr lang="en-US" dirty="0" err="1" smtClean="0"/>
              <a:t>stukken</a:t>
            </a:r>
            <a:r>
              <a:rPr lang="en-US" dirty="0" smtClean="0"/>
              <a:t>:</a:t>
            </a:r>
          </a:p>
          <a:p>
            <a:endParaRPr lang="en-US" dirty="0"/>
          </a:p>
          <a:p>
            <a:r>
              <a:rPr lang="en-US" dirty="0" smtClean="0"/>
              <a:t>Extra (</a:t>
            </a:r>
            <a:r>
              <a:rPr lang="en-US" dirty="0" err="1" smtClean="0"/>
              <a:t>buiten</a:t>
            </a:r>
            <a:r>
              <a:rPr lang="en-US" dirty="0" smtClean="0"/>
              <a:t> het </a:t>
            </a:r>
            <a:r>
              <a:rPr lang="en-US" dirty="0" err="1" smtClean="0"/>
              <a:t>gewricht</a:t>
            </a:r>
            <a:r>
              <a:rPr lang="en-US" dirty="0" smtClean="0"/>
              <a:t>)</a:t>
            </a:r>
          </a:p>
          <a:p>
            <a:endParaRPr lang="en-US" dirty="0"/>
          </a:p>
          <a:p>
            <a:r>
              <a:rPr lang="en-US" dirty="0" smtClean="0"/>
              <a:t>Intra (in het </a:t>
            </a:r>
            <a:r>
              <a:rPr lang="en-US" dirty="0" err="1" smtClean="0"/>
              <a:t>gewricht</a:t>
            </a:r>
            <a:r>
              <a:rPr lang="en-US" dirty="0" smtClean="0"/>
              <a:t>)</a:t>
            </a:r>
          </a:p>
          <a:p>
            <a:endParaRPr lang="en-US" dirty="0"/>
          </a:p>
          <a:p>
            <a:r>
              <a:rPr lang="en-US" dirty="0" smtClean="0"/>
              <a:t>Patella = </a:t>
            </a:r>
            <a:r>
              <a:rPr lang="en-US" dirty="0" err="1" smtClean="0"/>
              <a:t>knieschijf</a:t>
            </a:r>
            <a:endParaRPr lang="en-US" dirty="0" smtClean="0"/>
          </a:p>
        </p:txBody>
      </p:sp>
      <p:sp>
        <p:nvSpPr>
          <p:cNvPr id="4" name="Slide Number Placeholder 3"/>
          <p:cNvSpPr>
            <a:spLocks noGrp="1"/>
          </p:cNvSpPr>
          <p:nvPr>
            <p:ph type="sldNum" sz="quarter" idx="10"/>
          </p:nvPr>
        </p:nvSpPr>
        <p:spPr/>
        <p:txBody>
          <a:bodyPr/>
          <a:lstStyle/>
          <a:p>
            <a:fld id="{9F015243-8339-4158-A896-B3B9A652EEAC}" type="slidenum">
              <a:rPr lang="nl-BE" smtClean="0"/>
              <a:pPr/>
              <a:t>107</a:t>
            </a:fld>
            <a:endParaRPr lang="nl-BE" dirty="0"/>
          </a:p>
        </p:txBody>
      </p:sp>
    </p:spTree>
    <p:extLst>
      <p:ext uri="{BB962C8B-B14F-4D97-AF65-F5344CB8AC3E}">
        <p14:creationId xmlns:p14="http://schemas.microsoft.com/office/powerpoint/2010/main" val="40359248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108</a:t>
            </a:fld>
            <a:endParaRPr lang="nl-BE" dirty="0"/>
          </a:p>
        </p:txBody>
      </p:sp>
    </p:spTree>
    <p:extLst>
      <p:ext uri="{BB962C8B-B14F-4D97-AF65-F5344CB8AC3E}">
        <p14:creationId xmlns:p14="http://schemas.microsoft.com/office/powerpoint/2010/main" val="7133899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109</a:t>
            </a:fld>
            <a:endParaRPr lang="nl-BE" dirty="0"/>
          </a:p>
        </p:txBody>
      </p:sp>
    </p:spTree>
    <p:extLst>
      <p:ext uri="{BB962C8B-B14F-4D97-AF65-F5344CB8AC3E}">
        <p14:creationId xmlns:p14="http://schemas.microsoft.com/office/powerpoint/2010/main" val="107507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a:t>
            </a:fld>
            <a:endParaRPr lang="nl-BE" dirty="0"/>
          </a:p>
        </p:txBody>
      </p:sp>
    </p:spTree>
    <p:extLst>
      <p:ext uri="{BB962C8B-B14F-4D97-AF65-F5344CB8AC3E}">
        <p14:creationId xmlns:p14="http://schemas.microsoft.com/office/powerpoint/2010/main" val="40371909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110</a:t>
            </a:fld>
            <a:endParaRPr lang="nl-BE" dirty="0"/>
          </a:p>
        </p:txBody>
      </p:sp>
    </p:spTree>
    <p:extLst>
      <p:ext uri="{BB962C8B-B14F-4D97-AF65-F5344CB8AC3E}">
        <p14:creationId xmlns:p14="http://schemas.microsoft.com/office/powerpoint/2010/main" val="9010185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111</a:t>
            </a:fld>
            <a:endParaRPr lang="nl-BE" dirty="0"/>
          </a:p>
        </p:txBody>
      </p:sp>
    </p:spTree>
    <p:extLst>
      <p:ext uri="{BB962C8B-B14F-4D97-AF65-F5344CB8AC3E}">
        <p14:creationId xmlns:p14="http://schemas.microsoft.com/office/powerpoint/2010/main" val="7989610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112</a:t>
            </a:fld>
            <a:endParaRPr lang="nl-BE" dirty="0"/>
          </a:p>
        </p:txBody>
      </p:sp>
    </p:spTree>
    <p:extLst>
      <p:ext uri="{BB962C8B-B14F-4D97-AF65-F5344CB8AC3E}">
        <p14:creationId xmlns:p14="http://schemas.microsoft.com/office/powerpoint/2010/main" val="16982463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113</a:t>
            </a:fld>
            <a:endParaRPr lang="nl-BE" dirty="0"/>
          </a:p>
        </p:txBody>
      </p:sp>
    </p:spTree>
    <p:extLst>
      <p:ext uri="{BB962C8B-B14F-4D97-AF65-F5344CB8AC3E}">
        <p14:creationId xmlns:p14="http://schemas.microsoft.com/office/powerpoint/2010/main" val="16692460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114</a:t>
            </a:fld>
            <a:endParaRPr lang="nl-BE" dirty="0"/>
          </a:p>
        </p:txBody>
      </p:sp>
    </p:spTree>
    <p:extLst>
      <p:ext uri="{BB962C8B-B14F-4D97-AF65-F5344CB8AC3E}">
        <p14:creationId xmlns:p14="http://schemas.microsoft.com/office/powerpoint/2010/main" val="17374543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115</a:t>
            </a:fld>
            <a:endParaRPr lang="nl-BE" dirty="0"/>
          </a:p>
        </p:txBody>
      </p:sp>
    </p:spTree>
    <p:extLst>
      <p:ext uri="{BB962C8B-B14F-4D97-AF65-F5344CB8AC3E}">
        <p14:creationId xmlns:p14="http://schemas.microsoft.com/office/powerpoint/2010/main" val="423385652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116</a:t>
            </a:fld>
            <a:endParaRPr lang="nl-BE" dirty="0"/>
          </a:p>
        </p:txBody>
      </p:sp>
    </p:spTree>
    <p:extLst>
      <p:ext uri="{BB962C8B-B14F-4D97-AF65-F5344CB8AC3E}">
        <p14:creationId xmlns:p14="http://schemas.microsoft.com/office/powerpoint/2010/main" val="10045193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117</a:t>
            </a:fld>
            <a:endParaRPr lang="nl-BE" dirty="0"/>
          </a:p>
        </p:txBody>
      </p:sp>
    </p:spTree>
    <p:extLst>
      <p:ext uri="{BB962C8B-B14F-4D97-AF65-F5344CB8AC3E}">
        <p14:creationId xmlns:p14="http://schemas.microsoft.com/office/powerpoint/2010/main" val="25913226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118</a:t>
            </a:fld>
            <a:endParaRPr lang="nl-BE" dirty="0"/>
          </a:p>
        </p:txBody>
      </p:sp>
    </p:spTree>
    <p:extLst>
      <p:ext uri="{BB962C8B-B14F-4D97-AF65-F5344CB8AC3E}">
        <p14:creationId xmlns:p14="http://schemas.microsoft.com/office/powerpoint/2010/main" val="30135534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119</a:t>
            </a:fld>
            <a:endParaRPr lang="nl-BE" dirty="0"/>
          </a:p>
        </p:txBody>
      </p:sp>
    </p:spTree>
    <p:extLst>
      <p:ext uri="{BB962C8B-B14F-4D97-AF65-F5344CB8AC3E}">
        <p14:creationId xmlns:p14="http://schemas.microsoft.com/office/powerpoint/2010/main" val="190110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NSAID </a:t>
            </a:r>
            <a:r>
              <a:rPr lang="en-US" dirty="0" err="1" smtClean="0"/>
              <a:t>icm</a:t>
            </a:r>
            <a:r>
              <a:rPr lang="en-US" dirty="0" smtClean="0"/>
              <a:t> anti-</a:t>
            </a:r>
            <a:r>
              <a:rPr lang="en-US" dirty="0" err="1" smtClean="0"/>
              <a:t>depressiva</a:t>
            </a:r>
            <a:r>
              <a:rPr lang="en-US" dirty="0" smtClean="0"/>
              <a:t> </a:t>
            </a:r>
            <a:r>
              <a:rPr lang="en-US" dirty="0" err="1" smtClean="0"/>
              <a:t>geven</a:t>
            </a:r>
            <a:r>
              <a:rPr lang="en-US" dirty="0" smtClean="0"/>
              <a:t> </a:t>
            </a:r>
            <a:r>
              <a:rPr lang="en-US" dirty="0" err="1" smtClean="0"/>
              <a:t>eerder</a:t>
            </a:r>
            <a:r>
              <a:rPr lang="en-US" dirty="0" smtClean="0"/>
              <a:t> </a:t>
            </a:r>
            <a:r>
              <a:rPr lang="en-US" dirty="0" err="1" smtClean="0"/>
              <a:t>kans</a:t>
            </a:r>
            <a:r>
              <a:rPr lang="en-US" dirty="0" smtClean="0"/>
              <a:t> op </a:t>
            </a:r>
            <a:r>
              <a:rPr lang="en-US" dirty="0" err="1" smtClean="0"/>
              <a:t>ulcus</a:t>
            </a:r>
            <a:r>
              <a:rPr lang="en-US" dirty="0" smtClean="0"/>
              <a:t>, </a:t>
            </a:r>
            <a:r>
              <a:rPr lang="en-US" dirty="0" err="1" smtClean="0"/>
              <a:t>maag-darmbloeding</a:t>
            </a:r>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12</a:t>
            </a:fld>
            <a:endParaRPr lang="nl-BE" dirty="0"/>
          </a:p>
        </p:txBody>
      </p:sp>
    </p:spTree>
    <p:extLst>
      <p:ext uri="{BB962C8B-B14F-4D97-AF65-F5344CB8AC3E}">
        <p14:creationId xmlns:p14="http://schemas.microsoft.com/office/powerpoint/2010/main" val="30952342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120</a:t>
            </a:fld>
            <a:endParaRPr lang="nl-BE" dirty="0"/>
          </a:p>
        </p:txBody>
      </p:sp>
    </p:spTree>
    <p:extLst>
      <p:ext uri="{BB962C8B-B14F-4D97-AF65-F5344CB8AC3E}">
        <p14:creationId xmlns:p14="http://schemas.microsoft.com/office/powerpoint/2010/main" val="758184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121</a:t>
            </a:fld>
            <a:endParaRPr lang="nl-BE" dirty="0"/>
          </a:p>
        </p:txBody>
      </p:sp>
    </p:spTree>
    <p:extLst>
      <p:ext uri="{BB962C8B-B14F-4D97-AF65-F5344CB8AC3E}">
        <p14:creationId xmlns:p14="http://schemas.microsoft.com/office/powerpoint/2010/main" val="17629736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122</a:t>
            </a:fld>
            <a:endParaRPr lang="nl-BE" dirty="0"/>
          </a:p>
        </p:txBody>
      </p:sp>
    </p:spTree>
    <p:extLst>
      <p:ext uri="{BB962C8B-B14F-4D97-AF65-F5344CB8AC3E}">
        <p14:creationId xmlns:p14="http://schemas.microsoft.com/office/powerpoint/2010/main" val="13401246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123</a:t>
            </a:fld>
            <a:endParaRPr lang="nl-BE" dirty="0"/>
          </a:p>
        </p:txBody>
      </p:sp>
    </p:spTree>
    <p:extLst>
      <p:ext uri="{BB962C8B-B14F-4D97-AF65-F5344CB8AC3E}">
        <p14:creationId xmlns:p14="http://schemas.microsoft.com/office/powerpoint/2010/main" val="3707493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124</a:t>
            </a:fld>
            <a:endParaRPr lang="nl-BE" dirty="0"/>
          </a:p>
        </p:txBody>
      </p:sp>
    </p:spTree>
    <p:extLst>
      <p:ext uri="{BB962C8B-B14F-4D97-AF65-F5344CB8AC3E}">
        <p14:creationId xmlns:p14="http://schemas.microsoft.com/office/powerpoint/2010/main" val="38166333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125</a:t>
            </a:fld>
            <a:endParaRPr lang="nl-BE" dirty="0"/>
          </a:p>
        </p:txBody>
      </p:sp>
    </p:spTree>
    <p:extLst>
      <p:ext uri="{BB962C8B-B14F-4D97-AF65-F5344CB8AC3E}">
        <p14:creationId xmlns:p14="http://schemas.microsoft.com/office/powerpoint/2010/main" val="31903624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126</a:t>
            </a:fld>
            <a:endParaRPr lang="nl-BE" dirty="0"/>
          </a:p>
        </p:txBody>
      </p:sp>
    </p:spTree>
    <p:extLst>
      <p:ext uri="{BB962C8B-B14F-4D97-AF65-F5344CB8AC3E}">
        <p14:creationId xmlns:p14="http://schemas.microsoft.com/office/powerpoint/2010/main" val="4291111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127</a:t>
            </a:fld>
            <a:endParaRPr lang="nl-BE" dirty="0"/>
          </a:p>
        </p:txBody>
      </p:sp>
    </p:spTree>
    <p:extLst>
      <p:ext uri="{BB962C8B-B14F-4D97-AF65-F5344CB8AC3E}">
        <p14:creationId xmlns:p14="http://schemas.microsoft.com/office/powerpoint/2010/main" val="16670678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128</a:t>
            </a:fld>
            <a:endParaRPr lang="nl-BE" dirty="0"/>
          </a:p>
        </p:txBody>
      </p:sp>
    </p:spTree>
    <p:extLst>
      <p:ext uri="{BB962C8B-B14F-4D97-AF65-F5344CB8AC3E}">
        <p14:creationId xmlns:p14="http://schemas.microsoft.com/office/powerpoint/2010/main" val="20550535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129</a:t>
            </a:fld>
            <a:endParaRPr lang="nl-BE" dirty="0"/>
          </a:p>
        </p:txBody>
      </p:sp>
    </p:spTree>
    <p:extLst>
      <p:ext uri="{BB962C8B-B14F-4D97-AF65-F5344CB8AC3E}">
        <p14:creationId xmlns:p14="http://schemas.microsoft.com/office/powerpoint/2010/main" val="235556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13</a:t>
            </a:fld>
            <a:endParaRPr lang="nl-BE" dirty="0"/>
          </a:p>
        </p:txBody>
      </p:sp>
    </p:spTree>
    <p:extLst>
      <p:ext uri="{BB962C8B-B14F-4D97-AF65-F5344CB8AC3E}">
        <p14:creationId xmlns:p14="http://schemas.microsoft.com/office/powerpoint/2010/main" val="7533464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130</a:t>
            </a:fld>
            <a:endParaRPr lang="nl-BE" dirty="0"/>
          </a:p>
        </p:txBody>
      </p:sp>
    </p:spTree>
    <p:extLst>
      <p:ext uri="{BB962C8B-B14F-4D97-AF65-F5344CB8AC3E}">
        <p14:creationId xmlns:p14="http://schemas.microsoft.com/office/powerpoint/2010/main" val="14073921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131</a:t>
            </a:fld>
            <a:endParaRPr lang="nl-BE" dirty="0"/>
          </a:p>
        </p:txBody>
      </p:sp>
    </p:spTree>
    <p:extLst>
      <p:ext uri="{BB962C8B-B14F-4D97-AF65-F5344CB8AC3E}">
        <p14:creationId xmlns:p14="http://schemas.microsoft.com/office/powerpoint/2010/main" val="23162589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132</a:t>
            </a:fld>
            <a:endParaRPr lang="nl-BE" dirty="0"/>
          </a:p>
        </p:txBody>
      </p:sp>
    </p:spTree>
    <p:extLst>
      <p:ext uri="{BB962C8B-B14F-4D97-AF65-F5344CB8AC3E}">
        <p14:creationId xmlns:p14="http://schemas.microsoft.com/office/powerpoint/2010/main" val="19882250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133</a:t>
            </a:fld>
            <a:endParaRPr lang="nl-BE" dirty="0"/>
          </a:p>
        </p:txBody>
      </p:sp>
    </p:spTree>
    <p:extLst>
      <p:ext uri="{BB962C8B-B14F-4D97-AF65-F5344CB8AC3E}">
        <p14:creationId xmlns:p14="http://schemas.microsoft.com/office/powerpoint/2010/main" val="117541612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134</a:t>
            </a:fld>
            <a:endParaRPr lang="nl-BE" dirty="0"/>
          </a:p>
        </p:txBody>
      </p:sp>
    </p:spTree>
    <p:extLst>
      <p:ext uri="{BB962C8B-B14F-4D97-AF65-F5344CB8AC3E}">
        <p14:creationId xmlns:p14="http://schemas.microsoft.com/office/powerpoint/2010/main" val="122973944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Natuurlijk</a:t>
            </a:r>
            <a:r>
              <a:rPr lang="en-US" dirty="0" smtClean="0"/>
              <a:t> </a:t>
            </a:r>
            <a:r>
              <a:rPr lang="en-US" dirty="0" err="1" smtClean="0"/>
              <a:t>beloop</a:t>
            </a:r>
            <a:r>
              <a:rPr lang="en-US" dirty="0" smtClean="0"/>
              <a:t> = </a:t>
            </a:r>
            <a:r>
              <a:rPr lang="en-US" dirty="0" err="1" smtClean="0"/>
              <a:t>examenvraag</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135</a:t>
            </a:fld>
            <a:endParaRPr lang="nl-BE" dirty="0"/>
          </a:p>
        </p:txBody>
      </p:sp>
    </p:spTree>
    <p:extLst>
      <p:ext uri="{BB962C8B-B14F-4D97-AF65-F5344CB8AC3E}">
        <p14:creationId xmlns:p14="http://schemas.microsoft.com/office/powerpoint/2010/main" val="83966392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136</a:t>
            </a:fld>
            <a:endParaRPr lang="nl-BE" dirty="0"/>
          </a:p>
        </p:txBody>
      </p:sp>
    </p:spTree>
    <p:extLst>
      <p:ext uri="{BB962C8B-B14F-4D97-AF65-F5344CB8AC3E}">
        <p14:creationId xmlns:p14="http://schemas.microsoft.com/office/powerpoint/2010/main" val="13667661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137</a:t>
            </a:fld>
            <a:endParaRPr lang="nl-BE" dirty="0"/>
          </a:p>
        </p:txBody>
      </p:sp>
    </p:spTree>
    <p:extLst>
      <p:ext uri="{BB962C8B-B14F-4D97-AF65-F5344CB8AC3E}">
        <p14:creationId xmlns:p14="http://schemas.microsoft.com/office/powerpoint/2010/main" val="30915661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138</a:t>
            </a:fld>
            <a:endParaRPr lang="nl-BE" dirty="0"/>
          </a:p>
        </p:txBody>
      </p:sp>
    </p:spTree>
    <p:extLst>
      <p:ext uri="{BB962C8B-B14F-4D97-AF65-F5344CB8AC3E}">
        <p14:creationId xmlns:p14="http://schemas.microsoft.com/office/powerpoint/2010/main" val="13440010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139</a:t>
            </a:fld>
            <a:endParaRPr lang="nl-BE" dirty="0"/>
          </a:p>
        </p:txBody>
      </p:sp>
    </p:spTree>
    <p:extLst>
      <p:ext uri="{BB962C8B-B14F-4D97-AF65-F5344CB8AC3E}">
        <p14:creationId xmlns:p14="http://schemas.microsoft.com/office/powerpoint/2010/main" val="323280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685800"/>
            <a:ext cx="4572000" cy="3429000"/>
          </a:xfrm>
        </p:spPr>
      </p:sp>
      <p:sp>
        <p:nvSpPr>
          <p:cNvPr id="3" name="Notes Placeholder 2"/>
          <p:cNvSpPr>
            <a:spLocks noGrp="1"/>
          </p:cNvSpPr>
          <p:nvPr>
            <p:ph type="body" idx="1"/>
          </p:nvPr>
        </p:nvSpPr>
        <p:spPr/>
        <p:txBody>
          <a:bodyPr/>
          <a:lstStyle/>
          <a:p>
            <a:r>
              <a:rPr lang="en-US" dirty="0" err="1" smtClean="0"/>
              <a:t>Hema</a:t>
            </a:r>
            <a:r>
              <a:rPr lang="en-US" dirty="0" smtClean="0"/>
              <a:t> of </a:t>
            </a:r>
            <a:r>
              <a:rPr lang="en-US" dirty="0" err="1" smtClean="0"/>
              <a:t>kruidvat</a:t>
            </a:r>
            <a:r>
              <a:rPr lang="en-US" dirty="0" smtClean="0"/>
              <a:t> </a:t>
            </a:r>
            <a:r>
              <a:rPr lang="en-US" dirty="0" err="1" smtClean="0"/>
              <a:t>als</a:t>
            </a:r>
            <a:r>
              <a:rPr lang="en-US" dirty="0" smtClean="0"/>
              <a:t> best </a:t>
            </a:r>
            <a:r>
              <a:rPr lang="en-US" dirty="0" err="1" smtClean="0"/>
              <a:t>geteste</a:t>
            </a:r>
            <a:r>
              <a:rPr lang="en-US" dirty="0" smtClean="0"/>
              <a:t> </a:t>
            </a:r>
            <a:r>
              <a:rPr lang="en-US" dirty="0" err="1" smtClean="0"/>
              <a:t>medicijnen</a:t>
            </a:r>
            <a:r>
              <a:rPr lang="en-US" dirty="0"/>
              <a:t> </a:t>
            </a:r>
            <a:r>
              <a:rPr lang="en-US" dirty="0" smtClean="0"/>
              <a:t>(</a:t>
            </a:r>
            <a:r>
              <a:rPr lang="en-US" dirty="0" err="1" smtClean="0"/>
              <a:t>prijs</a:t>
            </a:r>
            <a:r>
              <a:rPr lang="en-US" dirty="0" smtClean="0"/>
              <a:t>/</a:t>
            </a:r>
            <a:r>
              <a:rPr lang="en-US" dirty="0" err="1" smtClean="0"/>
              <a:t>kwaliteit</a:t>
            </a:r>
            <a:r>
              <a:rPr lang="en-US" dirty="0" smtClean="0"/>
              <a:t> </a:t>
            </a:r>
            <a:r>
              <a:rPr lang="en-US" dirty="0" err="1" smtClean="0"/>
              <a:t>verhouding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14</a:t>
            </a:fld>
            <a:endParaRPr lang="nl-BE" dirty="0"/>
          </a:p>
        </p:txBody>
      </p:sp>
    </p:spTree>
    <p:extLst>
      <p:ext uri="{BB962C8B-B14F-4D97-AF65-F5344CB8AC3E}">
        <p14:creationId xmlns:p14="http://schemas.microsoft.com/office/powerpoint/2010/main" val="32151867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Fascitis</a:t>
            </a:r>
            <a:r>
              <a:rPr lang="en-US" dirty="0" smtClean="0"/>
              <a:t> </a:t>
            </a:r>
            <a:r>
              <a:rPr lang="en-US" dirty="0" err="1" smtClean="0"/>
              <a:t>plantaris</a:t>
            </a:r>
            <a:r>
              <a:rPr lang="en-US" dirty="0" smtClean="0"/>
              <a:t> (</a:t>
            </a:r>
            <a:r>
              <a:rPr lang="en-US" dirty="0" err="1" smtClean="0"/>
              <a:t>hielspoor</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140</a:t>
            </a:fld>
            <a:endParaRPr lang="nl-BE" dirty="0"/>
          </a:p>
        </p:txBody>
      </p:sp>
    </p:spTree>
    <p:extLst>
      <p:ext uri="{BB962C8B-B14F-4D97-AF65-F5344CB8AC3E}">
        <p14:creationId xmlns:p14="http://schemas.microsoft.com/office/powerpoint/2010/main" val="169671370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141</a:t>
            </a:fld>
            <a:endParaRPr lang="nl-BE" dirty="0"/>
          </a:p>
        </p:txBody>
      </p:sp>
    </p:spTree>
    <p:extLst>
      <p:ext uri="{BB962C8B-B14F-4D97-AF65-F5344CB8AC3E}">
        <p14:creationId xmlns:p14="http://schemas.microsoft.com/office/powerpoint/2010/main" val="37112751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142</a:t>
            </a:fld>
            <a:endParaRPr lang="nl-BE" dirty="0"/>
          </a:p>
        </p:txBody>
      </p:sp>
    </p:spTree>
    <p:extLst>
      <p:ext uri="{BB962C8B-B14F-4D97-AF65-F5344CB8AC3E}">
        <p14:creationId xmlns:p14="http://schemas.microsoft.com/office/powerpoint/2010/main" val="212499449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143</a:t>
            </a:fld>
            <a:endParaRPr lang="nl-BE" dirty="0"/>
          </a:p>
        </p:txBody>
      </p:sp>
    </p:spTree>
    <p:extLst>
      <p:ext uri="{BB962C8B-B14F-4D97-AF65-F5344CB8AC3E}">
        <p14:creationId xmlns:p14="http://schemas.microsoft.com/office/powerpoint/2010/main" val="186548248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Osteoporose</a:t>
            </a:r>
            <a:r>
              <a:rPr lang="en-US" dirty="0" smtClean="0"/>
              <a:t> </a:t>
            </a:r>
            <a:r>
              <a:rPr lang="en-US" dirty="0" err="1" smtClean="0"/>
              <a:t>geeft</a:t>
            </a:r>
            <a:r>
              <a:rPr lang="en-US" dirty="0" smtClean="0"/>
              <a:t> </a:t>
            </a:r>
            <a:r>
              <a:rPr lang="en-US" dirty="0" err="1" smtClean="0"/>
              <a:t>geen</a:t>
            </a:r>
            <a:r>
              <a:rPr lang="en-US" dirty="0" smtClean="0"/>
              <a:t> </a:t>
            </a:r>
            <a:r>
              <a:rPr lang="en-US" dirty="0" err="1" smtClean="0"/>
              <a:t>klachten</a:t>
            </a:r>
            <a:r>
              <a:rPr lang="en-US" dirty="0" smtClean="0"/>
              <a:t>. </a:t>
            </a:r>
            <a:r>
              <a:rPr lang="en-US" dirty="0" err="1" smtClean="0"/>
              <a:t>Alleen</a:t>
            </a:r>
            <a:r>
              <a:rPr lang="en-US" dirty="0" smtClean="0"/>
              <a:t> </a:t>
            </a:r>
            <a:r>
              <a:rPr lang="en-US" dirty="0" err="1" smtClean="0"/>
              <a:t>breuken</a:t>
            </a:r>
            <a:r>
              <a:rPr lang="en-US" dirty="0" smtClean="0"/>
              <a:t> </a:t>
            </a:r>
            <a:r>
              <a:rPr lang="en-US" dirty="0" err="1" smtClean="0"/>
              <a:t>oid</a:t>
            </a:r>
            <a:r>
              <a:rPr lang="en-US" dirty="0" smtClean="0"/>
              <a:t> ten </a:t>
            </a:r>
            <a:r>
              <a:rPr lang="en-US" dirty="0" err="1" smtClean="0"/>
              <a:t>gevolge</a:t>
            </a:r>
            <a:r>
              <a:rPr lang="en-US" dirty="0" smtClean="0"/>
              <a:t> van </a:t>
            </a:r>
            <a:r>
              <a:rPr lang="en-US" dirty="0" err="1" smtClean="0"/>
              <a:t>osteoporose</a:t>
            </a:r>
            <a:r>
              <a:rPr lang="en-US" dirty="0" smtClean="0"/>
              <a:t> </a:t>
            </a:r>
            <a:r>
              <a:rPr lang="en-US" dirty="0" err="1" smtClean="0"/>
              <a:t>kan</a:t>
            </a:r>
            <a:r>
              <a:rPr lang="en-US" dirty="0" smtClean="0"/>
              <a:t> </a:t>
            </a:r>
            <a:r>
              <a:rPr lang="en-US" dirty="0" err="1" smtClean="0"/>
              <a:t>klachten</a:t>
            </a:r>
            <a:r>
              <a:rPr lang="en-US" dirty="0" smtClean="0"/>
              <a:t> </a:t>
            </a:r>
            <a:r>
              <a:rPr lang="en-US" dirty="0" err="1" smtClean="0"/>
              <a:t>geven</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144</a:t>
            </a:fld>
            <a:endParaRPr lang="nl-BE" dirty="0"/>
          </a:p>
        </p:txBody>
      </p:sp>
    </p:spTree>
    <p:extLst>
      <p:ext uri="{BB962C8B-B14F-4D97-AF65-F5344CB8AC3E}">
        <p14:creationId xmlns:p14="http://schemas.microsoft.com/office/powerpoint/2010/main" val="32858387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Vitamine</a:t>
            </a:r>
            <a:r>
              <a:rPr lang="en-US" dirty="0" smtClean="0"/>
              <a:t> D is </a:t>
            </a:r>
            <a:r>
              <a:rPr lang="en-US" dirty="0" err="1" smtClean="0"/>
              <a:t>nodig</a:t>
            </a:r>
            <a:r>
              <a:rPr lang="en-US" dirty="0" smtClean="0"/>
              <a:t> </a:t>
            </a:r>
            <a:r>
              <a:rPr lang="en-US" dirty="0" err="1" smtClean="0"/>
              <a:t>voor</a:t>
            </a:r>
            <a:r>
              <a:rPr lang="en-US" dirty="0" smtClean="0"/>
              <a:t> de </a:t>
            </a:r>
            <a:r>
              <a:rPr lang="en-US" dirty="0" err="1" smtClean="0"/>
              <a:t>opname</a:t>
            </a:r>
            <a:r>
              <a:rPr lang="en-US" dirty="0" smtClean="0"/>
              <a:t> van calcium (</a:t>
            </a:r>
            <a:r>
              <a:rPr lang="en-US" dirty="0" err="1" smtClean="0"/>
              <a:t>botversterking</a:t>
            </a:r>
            <a:r>
              <a:rPr lang="en-US" dirty="0" smtClean="0"/>
              <a:t>). </a:t>
            </a:r>
            <a:r>
              <a:rPr lang="en-US" dirty="0" err="1" smtClean="0"/>
              <a:t>Als</a:t>
            </a:r>
            <a:r>
              <a:rPr lang="en-US" dirty="0" smtClean="0"/>
              <a:t> je </a:t>
            </a:r>
            <a:r>
              <a:rPr lang="en-US" dirty="0" err="1" smtClean="0"/>
              <a:t>alleen</a:t>
            </a:r>
            <a:r>
              <a:rPr lang="en-US" dirty="0" smtClean="0"/>
              <a:t> calcium </a:t>
            </a:r>
            <a:r>
              <a:rPr lang="en-US" dirty="0" err="1" smtClean="0"/>
              <a:t>inneemt</a:t>
            </a:r>
            <a:r>
              <a:rPr lang="en-US" dirty="0" smtClean="0"/>
              <a:t> </a:t>
            </a:r>
            <a:r>
              <a:rPr lang="en-US" dirty="0" err="1" smtClean="0"/>
              <a:t>zonder</a:t>
            </a:r>
            <a:r>
              <a:rPr lang="en-US" dirty="0" smtClean="0"/>
              <a:t> </a:t>
            </a:r>
            <a:r>
              <a:rPr lang="en-US" dirty="0" err="1" smtClean="0"/>
              <a:t>Vit</a:t>
            </a:r>
            <a:r>
              <a:rPr lang="en-US" dirty="0" smtClean="0"/>
              <a:t> D, </a:t>
            </a:r>
            <a:r>
              <a:rPr lang="en-US" dirty="0" err="1" smtClean="0"/>
              <a:t>kan</a:t>
            </a:r>
            <a:r>
              <a:rPr lang="en-US" dirty="0" smtClean="0"/>
              <a:t> </a:t>
            </a:r>
            <a:r>
              <a:rPr lang="en-US" dirty="0" err="1" smtClean="0"/>
              <a:t>dit</a:t>
            </a:r>
            <a:r>
              <a:rPr lang="en-US" dirty="0" smtClean="0"/>
              <a:t> </a:t>
            </a:r>
            <a:r>
              <a:rPr lang="en-US" dirty="0" err="1" smtClean="0"/>
              <a:t>aderverkalking</a:t>
            </a:r>
            <a:r>
              <a:rPr lang="en-US" dirty="0" smtClean="0"/>
              <a:t> </a:t>
            </a:r>
            <a:r>
              <a:rPr lang="en-US" dirty="0" err="1" smtClean="0"/>
              <a:t>veroorzaken</a:t>
            </a:r>
            <a:r>
              <a:rPr lang="en-US" dirty="0" smtClean="0"/>
              <a:t>/</a:t>
            </a:r>
            <a:r>
              <a:rPr lang="en-US" dirty="0" err="1" smtClean="0"/>
              <a:t>verergeren</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145</a:t>
            </a:fld>
            <a:endParaRPr lang="nl-BE" dirty="0"/>
          </a:p>
        </p:txBody>
      </p:sp>
    </p:spTree>
    <p:extLst>
      <p:ext uri="{BB962C8B-B14F-4D97-AF65-F5344CB8AC3E}">
        <p14:creationId xmlns:p14="http://schemas.microsoft.com/office/powerpoint/2010/main" val="20282254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146</a:t>
            </a:fld>
            <a:endParaRPr lang="nl-BE" dirty="0"/>
          </a:p>
        </p:txBody>
      </p:sp>
    </p:spTree>
    <p:extLst>
      <p:ext uri="{BB962C8B-B14F-4D97-AF65-F5344CB8AC3E}">
        <p14:creationId xmlns:p14="http://schemas.microsoft.com/office/powerpoint/2010/main" val="376949847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147</a:t>
            </a:fld>
            <a:endParaRPr lang="nl-BE" dirty="0"/>
          </a:p>
        </p:txBody>
      </p:sp>
    </p:spTree>
    <p:extLst>
      <p:ext uri="{BB962C8B-B14F-4D97-AF65-F5344CB8AC3E}">
        <p14:creationId xmlns:p14="http://schemas.microsoft.com/office/powerpoint/2010/main" val="27990759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148</a:t>
            </a:fld>
            <a:endParaRPr lang="nl-BE" dirty="0"/>
          </a:p>
        </p:txBody>
      </p:sp>
    </p:spTree>
    <p:extLst>
      <p:ext uri="{BB962C8B-B14F-4D97-AF65-F5344CB8AC3E}">
        <p14:creationId xmlns:p14="http://schemas.microsoft.com/office/powerpoint/2010/main" val="244273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Stijfheid</a:t>
            </a:r>
            <a:r>
              <a:rPr lang="en-US" dirty="0" smtClean="0"/>
              <a:t> ‘s </a:t>
            </a:r>
            <a:r>
              <a:rPr lang="en-US" dirty="0" err="1" smtClean="0"/>
              <a:t>ochtends</a:t>
            </a:r>
            <a:r>
              <a:rPr lang="en-US" dirty="0" smtClean="0"/>
              <a:t> </a:t>
            </a:r>
            <a:r>
              <a:rPr lang="en-US" dirty="0" err="1" smtClean="0"/>
              <a:t>duurt</a:t>
            </a:r>
            <a:r>
              <a:rPr lang="en-US" dirty="0" smtClean="0"/>
              <a:t> </a:t>
            </a:r>
            <a:r>
              <a:rPr lang="en-US" dirty="0" err="1" smtClean="0"/>
              <a:t>langer</a:t>
            </a:r>
            <a:r>
              <a:rPr lang="en-US" dirty="0" smtClean="0"/>
              <a:t> </a:t>
            </a:r>
            <a:r>
              <a:rPr lang="en-US" dirty="0" err="1" smtClean="0"/>
              <a:t>dan</a:t>
            </a:r>
            <a:r>
              <a:rPr lang="en-US" dirty="0" smtClean="0"/>
              <a:t> die van </a:t>
            </a:r>
            <a:r>
              <a:rPr lang="en-US" dirty="0" err="1" smtClean="0"/>
              <a:t>gewone</a:t>
            </a:r>
            <a:r>
              <a:rPr lang="en-US" dirty="0" smtClean="0"/>
              <a:t> </a:t>
            </a:r>
            <a:r>
              <a:rPr lang="en-US" dirty="0" err="1" smtClean="0"/>
              <a:t>artritis</a:t>
            </a:r>
            <a:endParaRPr lang="en-US" dirty="0" smtClean="0"/>
          </a:p>
          <a:p>
            <a:endParaRPr lang="en-US" dirty="0"/>
          </a:p>
          <a:p>
            <a:r>
              <a:rPr lang="en-US" dirty="0" err="1" smtClean="0"/>
              <a:t>Wettelijke</a:t>
            </a:r>
            <a:r>
              <a:rPr lang="en-US" dirty="0" smtClean="0"/>
              <a:t> </a:t>
            </a:r>
            <a:r>
              <a:rPr lang="en-US" dirty="0" err="1" smtClean="0"/>
              <a:t>verplichting</a:t>
            </a:r>
            <a:r>
              <a:rPr lang="en-US" dirty="0" smtClean="0"/>
              <a:t> tot </a:t>
            </a:r>
            <a:r>
              <a:rPr lang="en-US" dirty="0" err="1" smtClean="0"/>
              <a:t>vermelden</a:t>
            </a:r>
            <a:r>
              <a:rPr lang="en-US" dirty="0" smtClean="0"/>
              <a:t> van </a:t>
            </a:r>
            <a:r>
              <a:rPr lang="en-US" dirty="0" err="1" smtClean="0"/>
              <a:t>risico’s</a:t>
            </a:r>
            <a:r>
              <a:rPr lang="en-US" dirty="0" smtClean="0"/>
              <a:t> </a:t>
            </a:r>
            <a:r>
              <a:rPr lang="en-US" dirty="0" err="1" smtClean="0"/>
              <a:t>bij</a:t>
            </a:r>
            <a:r>
              <a:rPr lang="en-US" dirty="0" smtClean="0"/>
              <a:t> </a:t>
            </a:r>
            <a:r>
              <a:rPr lang="en-US" dirty="0" err="1" smtClean="0"/>
              <a:t>bepaalde</a:t>
            </a:r>
            <a:r>
              <a:rPr lang="en-US" dirty="0" smtClean="0"/>
              <a:t> </a:t>
            </a:r>
            <a:r>
              <a:rPr lang="en-US" dirty="0" err="1" smtClean="0"/>
              <a:t>ziektebeelden</a:t>
            </a:r>
            <a:r>
              <a:rPr lang="en-US" dirty="0" smtClean="0"/>
              <a:t>, patient </a:t>
            </a:r>
            <a:r>
              <a:rPr lang="en-US" dirty="0" err="1" smtClean="0"/>
              <a:t>moet</a:t>
            </a:r>
            <a:r>
              <a:rPr lang="en-US" dirty="0" smtClean="0"/>
              <a:t> </a:t>
            </a:r>
            <a:r>
              <a:rPr lang="en-US" dirty="0" err="1" smtClean="0"/>
              <a:t>geinformeerd</a:t>
            </a:r>
            <a:r>
              <a:rPr lang="en-US" dirty="0" smtClean="0"/>
              <a:t> </a:t>
            </a:r>
            <a:r>
              <a:rPr lang="en-US" dirty="0" err="1" smtClean="0"/>
              <a:t>zijn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15</a:t>
            </a:fld>
            <a:endParaRPr lang="nl-BE" dirty="0"/>
          </a:p>
        </p:txBody>
      </p:sp>
    </p:spTree>
    <p:extLst>
      <p:ext uri="{BB962C8B-B14F-4D97-AF65-F5344CB8AC3E}">
        <p14:creationId xmlns:p14="http://schemas.microsoft.com/office/powerpoint/2010/main" val="271964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Aseptische</a:t>
            </a:r>
            <a:r>
              <a:rPr lang="en-US" dirty="0" smtClean="0"/>
              <a:t> </a:t>
            </a:r>
            <a:r>
              <a:rPr lang="en-US" dirty="0" err="1" smtClean="0"/>
              <a:t>ontstekingshaard</a:t>
            </a:r>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16</a:t>
            </a:fld>
            <a:endParaRPr lang="nl-BE" dirty="0"/>
          </a:p>
        </p:txBody>
      </p:sp>
    </p:spTree>
    <p:extLst>
      <p:ext uri="{BB962C8B-B14F-4D97-AF65-F5344CB8AC3E}">
        <p14:creationId xmlns:p14="http://schemas.microsoft.com/office/powerpoint/2010/main" val="149578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Algi</a:t>
            </a:r>
            <a:r>
              <a:rPr lang="en-US" dirty="0" smtClean="0"/>
              <a:t> = </a:t>
            </a:r>
            <a:r>
              <a:rPr lang="en-US" dirty="0" err="1" smtClean="0"/>
              <a:t>pijn</a:t>
            </a:r>
            <a:endParaRPr lang="en-US" dirty="0" smtClean="0"/>
          </a:p>
          <a:p>
            <a:endParaRPr lang="en-US" dirty="0"/>
          </a:p>
          <a:p>
            <a:r>
              <a:rPr lang="en-US" dirty="0" smtClean="0"/>
              <a:t>Diagnose </a:t>
            </a:r>
            <a:r>
              <a:rPr lang="en-US" dirty="0" err="1" smtClean="0"/>
              <a:t>wordt</a:t>
            </a:r>
            <a:r>
              <a:rPr lang="en-US" dirty="0" smtClean="0"/>
              <a:t> </a:t>
            </a:r>
            <a:r>
              <a:rPr lang="en-US" dirty="0" err="1" smtClean="0"/>
              <a:t>gesteld</a:t>
            </a:r>
            <a:r>
              <a:rPr lang="en-US" dirty="0" smtClean="0"/>
              <a:t> </a:t>
            </a:r>
            <a:r>
              <a:rPr lang="en-US" dirty="0" err="1" smtClean="0"/>
              <a:t>naar</a:t>
            </a:r>
            <a:r>
              <a:rPr lang="en-US" dirty="0" smtClean="0"/>
              <a:t> </a:t>
            </a:r>
            <a:r>
              <a:rPr lang="en-US" dirty="0" err="1" smtClean="0"/>
              <a:t>uitsluiting</a:t>
            </a:r>
            <a:r>
              <a:rPr lang="en-US" dirty="0" smtClean="0"/>
              <a:t> van </a:t>
            </a:r>
            <a:r>
              <a:rPr lang="en-US" dirty="0" err="1" smtClean="0"/>
              <a:t>andere</a:t>
            </a:r>
            <a:r>
              <a:rPr lang="en-US" dirty="0" smtClean="0"/>
              <a:t> diagnose.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17</a:t>
            </a:fld>
            <a:endParaRPr lang="nl-BE" dirty="0"/>
          </a:p>
        </p:txBody>
      </p:sp>
    </p:spTree>
    <p:extLst>
      <p:ext uri="{BB962C8B-B14F-4D97-AF65-F5344CB8AC3E}">
        <p14:creationId xmlns:p14="http://schemas.microsoft.com/office/powerpoint/2010/main" val="410460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18</a:t>
            </a:fld>
            <a:endParaRPr lang="nl-BE" dirty="0"/>
          </a:p>
        </p:txBody>
      </p:sp>
    </p:spTree>
    <p:extLst>
      <p:ext uri="{BB962C8B-B14F-4D97-AF65-F5344CB8AC3E}">
        <p14:creationId xmlns:p14="http://schemas.microsoft.com/office/powerpoint/2010/main" val="190161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Nooit</a:t>
            </a:r>
            <a:r>
              <a:rPr lang="en-US" dirty="0" smtClean="0"/>
              <a:t> </a:t>
            </a:r>
            <a:r>
              <a:rPr lang="en-US" dirty="0" err="1" smtClean="0"/>
              <a:t>medicatie</a:t>
            </a:r>
            <a:r>
              <a:rPr lang="en-US" dirty="0" smtClean="0"/>
              <a:t> </a:t>
            </a:r>
            <a:r>
              <a:rPr lang="en-US" dirty="0" err="1" smtClean="0"/>
              <a:t>stoppen</a:t>
            </a:r>
            <a:r>
              <a:rPr lang="en-US" dirty="0" smtClean="0"/>
              <a:t>/</a:t>
            </a:r>
            <a:r>
              <a:rPr lang="en-US" dirty="0" err="1" smtClean="0"/>
              <a:t>staken</a:t>
            </a:r>
            <a:r>
              <a:rPr lang="en-US" dirty="0" smtClean="0"/>
              <a:t> </a:t>
            </a:r>
            <a:r>
              <a:rPr lang="en-US" dirty="0" err="1" smtClean="0"/>
              <a:t>i.o.m</a:t>
            </a:r>
            <a:r>
              <a:rPr lang="en-US" dirty="0" smtClean="0"/>
              <a:t> </a:t>
            </a:r>
            <a:r>
              <a:rPr lang="en-US" dirty="0" err="1" smtClean="0"/>
              <a:t>huisarts</a:t>
            </a:r>
            <a:r>
              <a:rPr lang="en-US" dirty="0" smtClean="0"/>
              <a:t> of specialist</a:t>
            </a:r>
          </a:p>
          <a:p>
            <a:endParaRPr lang="en-US" dirty="0"/>
          </a:p>
          <a:p>
            <a:r>
              <a:rPr lang="en-US" dirty="0" err="1" smtClean="0"/>
              <a:t>Corticosteroiden</a:t>
            </a:r>
            <a:r>
              <a:rPr lang="en-US" dirty="0" smtClean="0"/>
              <a:t> </a:t>
            </a:r>
            <a:r>
              <a:rPr lang="en-US" dirty="0" err="1" smtClean="0"/>
              <a:t>verlagen</a:t>
            </a:r>
            <a:r>
              <a:rPr lang="en-US" dirty="0" smtClean="0"/>
              <a:t> </a:t>
            </a:r>
            <a:r>
              <a:rPr lang="en-US" dirty="0" err="1" smtClean="0"/>
              <a:t>imuunsysteem</a:t>
            </a:r>
            <a:r>
              <a:rPr lang="en-US" dirty="0" smtClean="0"/>
              <a:t>, </a:t>
            </a:r>
            <a:r>
              <a:rPr lang="en-US" dirty="0" err="1" smtClean="0"/>
              <a:t>daardoor</a:t>
            </a:r>
            <a:r>
              <a:rPr lang="en-US" dirty="0" smtClean="0"/>
              <a:t> extra </a:t>
            </a:r>
            <a:r>
              <a:rPr lang="en-US" dirty="0" err="1" smtClean="0"/>
              <a:t>alertheid</a:t>
            </a:r>
            <a:r>
              <a:rPr lang="en-US" dirty="0" smtClean="0"/>
              <a:t> </a:t>
            </a:r>
            <a:r>
              <a:rPr lang="en-US" dirty="0" err="1" smtClean="0"/>
              <a:t>bij</a:t>
            </a:r>
            <a:r>
              <a:rPr lang="en-US" dirty="0"/>
              <a:t> </a:t>
            </a:r>
            <a:r>
              <a:rPr lang="en-US" dirty="0" err="1" smtClean="0"/>
              <a:t>koorts</a:t>
            </a:r>
            <a:r>
              <a:rPr lang="en-US" dirty="0" smtClean="0"/>
              <a:t> of SIRS</a:t>
            </a:r>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19</a:t>
            </a:fld>
            <a:endParaRPr lang="nl-BE" dirty="0"/>
          </a:p>
        </p:txBody>
      </p:sp>
    </p:spTree>
    <p:extLst>
      <p:ext uri="{BB962C8B-B14F-4D97-AF65-F5344CB8AC3E}">
        <p14:creationId xmlns:p14="http://schemas.microsoft.com/office/powerpoint/2010/main" val="188536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a:t>
            </a:fld>
            <a:endParaRPr lang="nl-BE" dirty="0"/>
          </a:p>
        </p:txBody>
      </p:sp>
    </p:spTree>
    <p:extLst>
      <p:ext uri="{BB962C8B-B14F-4D97-AF65-F5344CB8AC3E}">
        <p14:creationId xmlns:p14="http://schemas.microsoft.com/office/powerpoint/2010/main" val="2024244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20</a:t>
            </a:fld>
            <a:endParaRPr lang="nl-BE" dirty="0"/>
          </a:p>
        </p:txBody>
      </p:sp>
    </p:spTree>
    <p:extLst>
      <p:ext uri="{BB962C8B-B14F-4D97-AF65-F5344CB8AC3E}">
        <p14:creationId xmlns:p14="http://schemas.microsoft.com/office/powerpoint/2010/main" val="203991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21</a:t>
            </a:fld>
            <a:endParaRPr lang="nl-BE" dirty="0"/>
          </a:p>
        </p:txBody>
      </p:sp>
    </p:spTree>
    <p:extLst>
      <p:ext uri="{BB962C8B-B14F-4D97-AF65-F5344CB8AC3E}">
        <p14:creationId xmlns:p14="http://schemas.microsoft.com/office/powerpoint/2010/main" val="238032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Drukpijn</a:t>
            </a:r>
            <a:r>
              <a:rPr lang="en-US" dirty="0" smtClean="0"/>
              <a:t>? </a:t>
            </a:r>
            <a:r>
              <a:rPr lang="en-US" dirty="0" err="1" smtClean="0"/>
              <a:t>Bij</a:t>
            </a:r>
            <a:r>
              <a:rPr lang="en-US" dirty="0" smtClean="0"/>
              <a:t> </a:t>
            </a:r>
            <a:r>
              <a:rPr lang="en-US" dirty="0" err="1" smtClean="0"/>
              <a:t>artritis</a:t>
            </a:r>
            <a:r>
              <a:rPr lang="en-US" dirty="0" smtClean="0"/>
              <a:t>? -&gt; </a:t>
            </a:r>
            <a:r>
              <a:rPr lang="en-US" dirty="0" err="1" smtClean="0"/>
              <a:t>nalezen</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22</a:t>
            </a:fld>
            <a:endParaRPr lang="nl-BE" dirty="0"/>
          </a:p>
        </p:txBody>
      </p:sp>
    </p:spTree>
    <p:extLst>
      <p:ext uri="{BB962C8B-B14F-4D97-AF65-F5344CB8AC3E}">
        <p14:creationId xmlns:p14="http://schemas.microsoft.com/office/powerpoint/2010/main" val="2316570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23</a:t>
            </a:fld>
            <a:endParaRPr lang="nl-BE" dirty="0"/>
          </a:p>
        </p:txBody>
      </p:sp>
    </p:spTree>
    <p:extLst>
      <p:ext uri="{BB962C8B-B14F-4D97-AF65-F5344CB8AC3E}">
        <p14:creationId xmlns:p14="http://schemas.microsoft.com/office/powerpoint/2010/main" val="3419203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24</a:t>
            </a:fld>
            <a:endParaRPr lang="nl-BE" dirty="0"/>
          </a:p>
        </p:txBody>
      </p:sp>
    </p:spTree>
    <p:extLst>
      <p:ext uri="{BB962C8B-B14F-4D97-AF65-F5344CB8AC3E}">
        <p14:creationId xmlns:p14="http://schemas.microsoft.com/office/powerpoint/2010/main" val="4316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25</a:t>
            </a:fld>
            <a:endParaRPr lang="nl-BE" dirty="0"/>
          </a:p>
        </p:txBody>
      </p:sp>
    </p:spTree>
    <p:extLst>
      <p:ext uri="{BB962C8B-B14F-4D97-AF65-F5344CB8AC3E}">
        <p14:creationId xmlns:p14="http://schemas.microsoft.com/office/powerpoint/2010/main" val="404355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26</a:t>
            </a:fld>
            <a:endParaRPr lang="nl-BE" dirty="0"/>
          </a:p>
        </p:txBody>
      </p:sp>
    </p:spTree>
    <p:extLst>
      <p:ext uri="{BB962C8B-B14F-4D97-AF65-F5344CB8AC3E}">
        <p14:creationId xmlns:p14="http://schemas.microsoft.com/office/powerpoint/2010/main" val="502779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27</a:t>
            </a:fld>
            <a:endParaRPr lang="nl-BE" dirty="0"/>
          </a:p>
        </p:txBody>
      </p:sp>
    </p:spTree>
    <p:extLst>
      <p:ext uri="{BB962C8B-B14F-4D97-AF65-F5344CB8AC3E}">
        <p14:creationId xmlns:p14="http://schemas.microsoft.com/office/powerpoint/2010/main" val="1287818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28</a:t>
            </a:fld>
            <a:endParaRPr lang="nl-BE" dirty="0"/>
          </a:p>
        </p:txBody>
      </p:sp>
    </p:spTree>
    <p:extLst>
      <p:ext uri="{BB962C8B-B14F-4D97-AF65-F5344CB8AC3E}">
        <p14:creationId xmlns:p14="http://schemas.microsoft.com/office/powerpoint/2010/main" val="3882578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29</a:t>
            </a:fld>
            <a:endParaRPr lang="nl-BE" dirty="0"/>
          </a:p>
        </p:txBody>
      </p:sp>
    </p:spTree>
    <p:extLst>
      <p:ext uri="{BB962C8B-B14F-4D97-AF65-F5344CB8AC3E}">
        <p14:creationId xmlns:p14="http://schemas.microsoft.com/office/powerpoint/2010/main" val="26179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a:t>
            </a:fld>
            <a:endParaRPr lang="nl-BE" dirty="0"/>
          </a:p>
        </p:txBody>
      </p:sp>
    </p:spTree>
    <p:extLst>
      <p:ext uri="{BB962C8B-B14F-4D97-AF65-F5344CB8AC3E}">
        <p14:creationId xmlns:p14="http://schemas.microsoft.com/office/powerpoint/2010/main" val="222127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30</a:t>
            </a:fld>
            <a:endParaRPr lang="nl-BE" dirty="0"/>
          </a:p>
        </p:txBody>
      </p:sp>
    </p:spTree>
    <p:extLst>
      <p:ext uri="{BB962C8B-B14F-4D97-AF65-F5344CB8AC3E}">
        <p14:creationId xmlns:p14="http://schemas.microsoft.com/office/powerpoint/2010/main" val="2825221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31</a:t>
            </a:fld>
            <a:endParaRPr lang="nl-BE" dirty="0"/>
          </a:p>
        </p:txBody>
      </p:sp>
    </p:spTree>
    <p:extLst>
      <p:ext uri="{BB962C8B-B14F-4D97-AF65-F5344CB8AC3E}">
        <p14:creationId xmlns:p14="http://schemas.microsoft.com/office/powerpoint/2010/main" val="2348102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 = </a:t>
            </a:r>
            <a:r>
              <a:rPr lang="en-US" dirty="0" err="1" smtClean="0"/>
              <a:t>aan</a:t>
            </a:r>
            <a:endParaRPr lang="en-US" dirty="0" smtClean="0"/>
          </a:p>
          <a:p>
            <a:r>
              <a:rPr lang="en-US" dirty="0" err="1" smtClean="0"/>
              <a:t>Ab</a:t>
            </a:r>
            <a:r>
              <a:rPr lang="en-US" dirty="0" smtClean="0"/>
              <a:t> = </a:t>
            </a:r>
            <a:r>
              <a:rPr lang="en-US" dirty="0" err="1" smtClean="0"/>
              <a:t>uit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32</a:t>
            </a:fld>
            <a:endParaRPr lang="nl-BE" dirty="0"/>
          </a:p>
        </p:txBody>
      </p:sp>
    </p:spTree>
    <p:extLst>
      <p:ext uri="{BB962C8B-B14F-4D97-AF65-F5344CB8AC3E}">
        <p14:creationId xmlns:p14="http://schemas.microsoft.com/office/powerpoint/2010/main" val="3943620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33</a:t>
            </a:fld>
            <a:endParaRPr lang="nl-BE" dirty="0"/>
          </a:p>
        </p:txBody>
      </p:sp>
    </p:spTree>
    <p:extLst>
      <p:ext uri="{BB962C8B-B14F-4D97-AF65-F5344CB8AC3E}">
        <p14:creationId xmlns:p14="http://schemas.microsoft.com/office/powerpoint/2010/main" val="929291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34</a:t>
            </a:fld>
            <a:endParaRPr lang="nl-BE" dirty="0"/>
          </a:p>
        </p:txBody>
      </p:sp>
    </p:spTree>
    <p:extLst>
      <p:ext uri="{BB962C8B-B14F-4D97-AF65-F5344CB8AC3E}">
        <p14:creationId xmlns:p14="http://schemas.microsoft.com/office/powerpoint/2010/main" val="2995413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35</a:t>
            </a:fld>
            <a:endParaRPr lang="nl-BE" dirty="0"/>
          </a:p>
        </p:txBody>
      </p:sp>
    </p:spTree>
    <p:extLst>
      <p:ext uri="{BB962C8B-B14F-4D97-AF65-F5344CB8AC3E}">
        <p14:creationId xmlns:p14="http://schemas.microsoft.com/office/powerpoint/2010/main" val="3611089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36</a:t>
            </a:fld>
            <a:endParaRPr lang="nl-BE" dirty="0"/>
          </a:p>
        </p:txBody>
      </p:sp>
    </p:spTree>
    <p:extLst>
      <p:ext uri="{BB962C8B-B14F-4D97-AF65-F5344CB8AC3E}">
        <p14:creationId xmlns:p14="http://schemas.microsoft.com/office/powerpoint/2010/main" val="2783790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Vanuit</a:t>
            </a:r>
            <a:r>
              <a:rPr lang="en-US" dirty="0" smtClean="0"/>
              <a:t> de </a:t>
            </a:r>
            <a:r>
              <a:rPr lang="en-US" dirty="0" err="1" smtClean="0"/>
              <a:t>homeopathie</a:t>
            </a:r>
            <a:r>
              <a:rPr lang="en-US" dirty="0" smtClean="0"/>
              <a:t>: links – </a:t>
            </a:r>
            <a:r>
              <a:rPr lang="en-US" dirty="0" err="1" smtClean="0"/>
              <a:t>rechts</a:t>
            </a:r>
            <a:r>
              <a:rPr lang="en-US" dirty="0" smtClean="0"/>
              <a:t> </a:t>
            </a:r>
            <a:r>
              <a:rPr lang="en-US" dirty="0" err="1" smtClean="0"/>
              <a:t>verschil</a:t>
            </a:r>
            <a:r>
              <a:rPr lang="en-US" dirty="0" smtClean="0"/>
              <a:t> </a:t>
            </a:r>
            <a:r>
              <a:rPr lang="en-US" dirty="0" err="1" smtClean="0"/>
              <a:t>tussen</a:t>
            </a:r>
            <a:r>
              <a:rPr lang="en-US" dirty="0" smtClean="0"/>
              <a:t> </a:t>
            </a:r>
            <a:r>
              <a:rPr lang="en-US" dirty="0" err="1" smtClean="0"/>
              <a:t>relationele</a:t>
            </a:r>
            <a:r>
              <a:rPr lang="en-US" dirty="0" smtClean="0"/>
              <a:t> </a:t>
            </a:r>
            <a:r>
              <a:rPr lang="en-US" dirty="0" err="1" smtClean="0"/>
              <a:t>oorzaak</a:t>
            </a:r>
            <a:r>
              <a:rPr lang="en-US" dirty="0" smtClean="0"/>
              <a:t> van de </a:t>
            </a:r>
            <a:r>
              <a:rPr lang="en-US" dirty="0" err="1" smtClean="0"/>
              <a:t>klachten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37</a:t>
            </a:fld>
            <a:endParaRPr lang="nl-BE" dirty="0"/>
          </a:p>
        </p:txBody>
      </p:sp>
    </p:spTree>
    <p:extLst>
      <p:ext uri="{BB962C8B-B14F-4D97-AF65-F5344CB8AC3E}">
        <p14:creationId xmlns:p14="http://schemas.microsoft.com/office/powerpoint/2010/main" val="236186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38</a:t>
            </a:fld>
            <a:endParaRPr lang="nl-BE" dirty="0"/>
          </a:p>
        </p:txBody>
      </p:sp>
    </p:spTree>
    <p:extLst>
      <p:ext uri="{BB962C8B-B14F-4D97-AF65-F5344CB8AC3E}">
        <p14:creationId xmlns:p14="http://schemas.microsoft.com/office/powerpoint/2010/main" val="2644533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39</a:t>
            </a:fld>
            <a:endParaRPr lang="nl-BE" dirty="0"/>
          </a:p>
        </p:txBody>
      </p:sp>
    </p:spTree>
    <p:extLst>
      <p:ext uri="{BB962C8B-B14F-4D97-AF65-F5344CB8AC3E}">
        <p14:creationId xmlns:p14="http://schemas.microsoft.com/office/powerpoint/2010/main" val="247710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smtClean="0"/>
              <a:t>Tendum</a:t>
            </a:r>
            <a:r>
              <a:rPr lang="en-US" sz="1400" dirty="0" smtClean="0"/>
              <a:t> = pees</a:t>
            </a:r>
          </a:p>
          <a:p>
            <a:endParaRPr lang="en-US" sz="1400" dirty="0"/>
          </a:p>
          <a:p>
            <a:r>
              <a:rPr lang="en-US" sz="1400" dirty="0" err="1" smtClean="0"/>
              <a:t>Artrose</a:t>
            </a:r>
            <a:r>
              <a:rPr lang="en-US" sz="1400" dirty="0" smtClean="0"/>
              <a:t> =  </a:t>
            </a:r>
            <a:r>
              <a:rPr lang="en-US" sz="1400" dirty="0" err="1" smtClean="0"/>
              <a:t>kraakbeenprobleem</a:t>
            </a:r>
            <a:endParaRPr lang="en-US" sz="1400" dirty="0" smtClean="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4</a:t>
            </a:fld>
            <a:endParaRPr lang="nl-BE" dirty="0"/>
          </a:p>
        </p:txBody>
      </p:sp>
    </p:spTree>
    <p:extLst>
      <p:ext uri="{BB962C8B-B14F-4D97-AF65-F5344CB8AC3E}">
        <p14:creationId xmlns:p14="http://schemas.microsoft.com/office/powerpoint/2010/main" val="1001009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40</a:t>
            </a:fld>
            <a:endParaRPr lang="nl-BE" dirty="0"/>
          </a:p>
        </p:txBody>
      </p:sp>
    </p:spTree>
    <p:extLst>
      <p:ext uri="{BB962C8B-B14F-4D97-AF65-F5344CB8AC3E}">
        <p14:creationId xmlns:p14="http://schemas.microsoft.com/office/powerpoint/2010/main" val="1181747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41</a:t>
            </a:fld>
            <a:endParaRPr lang="nl-BE" dirty="0"/>
          </a:p>
        </p:txBody>
      </p:sp>
    </p:spTree>
    <p:extLst>
      <p:ext uri="{BB962C8B-B14F-4D97-AF65-F5344CB8AC3E}">
        <p14:creationId xmlns:p14="http://schemas.microsoft.com/office/powerpoint/2010/main" val="3113187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42</a:t>
            </a:fld>
            <a:endParaRPr lang="nl-BE" dirty="0"/>
          </a:p>
        </p:txBody>
      </p:sp>
    </p:spTree>
    <p:extLst>
      <p:ext uri="{BB962C8B-B14F-4D97-AF65-F5344CB8AC3E}">
        <p14:creationId xmlns:p14="http://schemas.microsoft.com/office/powerpoint/2010/main" val="3445475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43</a:t>
            </a:fld>
            <a:endParaRPr lang="nl-BE" dirty="0"/>
          </a:p>
        </p:txBody>
      </p:sp>
    </p:spTree>
    <p:extLst>
      <p:ext uri="{BB962C8B-B14F-4D97-AF65-F5344CB8AC3E}">
        <p14:creationId xmlns:p14="http://schemas.microsoft.com/office/powerpoint/2010/main" val="125100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44</a:t>
            </a:fld>
            <a:endParaRPr lang="nl-BE" dirty="0"/>
          </a:p>
        </p:txBody>
      </p:sp>
    </p:spTree>
    <p:extLst>
      <p:ext uri="{BB962C8B-B14F-4D97-AF65-F5344CB8AC3E}">
        <p14:creationId xmlns:p14="http://schemas.microsoft.com/office/powerpoint/2010/main" val="2166685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45</a:t>
            </a:fld>
            <a:endParaRPr lang="nl-BE" dirty="0"/>
          </a:p>
        </p:txBody>
      </p:sp>
    </p:spTree>
    <p:extLst>
      <p:ext uri="{BB962C8B-B14F-4D97-AF65-F5344CB8AC3E}">
        <p14:creationId xmlns:p14="http://schemas.microsoft.com/office/powerpoint/2010/main" val="737390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46</a:t>
            </a:fld>
            <a:endParaRPr lang="nl-BE" dirty="0"/>
          </a:p>
        </p:txBody>
      </p:sp>
    </p:spTree>
    <p:extLst>
      <p:ext uri="{BB962C8B-B14F-4D97-AF65-F5344CB8AC3E}">
        <p14:creationId xmlns:p14="http://schemas.microsoft.com/office/powerpoint/2010/main" val="3829263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47</a:t>
            </a:fld>
            <a:endParaRPr lang="nl-BE" dirty="0"/>
          </a:p>
        </p:txBody>
      </p:sp>
    </p:spTree>
    <p:extLst>
      <p:ext uri="{BB962C8B-B14F-4D97-AF65-F5344CB8AC3E}">
        <p14:creationId xmlns:p14="http://schemas.microsoft.com/office/powerpoint/2010/main" val="13159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48</a:t>
            </a:fld>
            <a:endParaRPr lang="nl-BE" dirty="0"/>
          </a:p>
        </p:txBody>
      </p:sp>
    </p:spTree>
    <p:extLst>
      <p:ext uri="{BB962C8B-B14F-4D97-AF65-F5344CB8AC3E}">
        <p14:creationId xmlns:p14="http://schemas.microsoft.com/office/powerpoint/2010/main" val="1536313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49</a:t>
            </a:fld>
            <a:endParaRPr lang="nl-BE" dirty="0"/>
          </a:p>
        </p:txBody>
      </p:sp>
    </p:spTree>
    <p:extLst>
      <p:ext uri="{BB962C8B-B14F-4D97-AF65-F5344CB8AC3E}">
        <p14:creationId xmlns:p14="http://schemas.microsoft.com/office/powerpoint/2010/main" val="243803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Merck manual </a:t>
            </a:r>
            <a:r>
              <a:rPr lang="en-US" dirty="0" err="1" smtClean="0"/>
              <a:t>als</a:t>
            </a:r>
            <a:r>
              <a:rPr lang="en-US" dirty="0" smtClean="0"/>
              <a:t> </a:t>
            </a:r>
            <a:r>
              <a:rPr lang="en-US" dirty="0" err="1" smtClean="0"/>
              <a:t>verdieping</a:t>
            </a:r>
            <a:r>
              <a:rPr lang="en-US" dirty="0" smtClean="0"/>
              <a:t> </a:t>
            </a:r>
            <a:r>
              <a:rPr lang="en-US" dirty="0" err="1" smtClean="0"/>
              <a:t>naast</a:t>
            </a:r>
            <a:r>
              <a:rPr lang="en-US" dirty="0" smtClean="0"/>
              <a:t> de NHG </a:t>
            </a:r>
            <a:r>
              <a:rPr lang="en-US" dirty="0" err="1" smtClean="0"/>
              <a:t>standaarden</a:t>
            </a:r>
            <a:r>
              <a:rPr lang="en-US" dirty="0" smtClean="0"/>
              <a:t>.</a:t>
            </a:r>
          </a:p>
          <a:p>
            <a:endParaRPr lang="en-US" dirty="0"/>
          </a:p>
          <a:p>
            <a:r>
              <a:rPr lang="en-US" dirty="0" smtClean="0"/>
              <a:t>Open en </a:t>
            </a:r>
            <a:r>
              <a:rPr lang="en-US" dirty="0" err="1" smtClean="0"/>
              <a:t>eerlijke</a:t>
            </a:r>
            <a:r>
              <a:rPr lang="en-US" dirty="0" smtClean="0"/>
              <a:t> </a:t>
            </a:r>
            <a:r>
              <a:rPr lang="en-US" dirty="0" err="1" smtClean="0"/>
              <a:t>communicatie</a:t>
            </a:r>
            <a:r>
              <a:rPr lang="en-US" dirty="0" smtClean="0"/>
              <a:t> (</a:t>
            </a:r>
            <a:r>
              <a:rPr lang="en-US" dirty="0" err="1" smtClean="0"/>
              <a:t>toegeven</a:t>
            </a:r>
            <a:r>
              <a:rPr lang="en-US" dirty="0" smtClean="0"/>
              <a:t> </a:t>
            </a:r>
            <a:r>
              <a:rPr lang="en-US" dirty="0" err="1" smtClean="0"/>
              <a:t>dat</a:t>
            </a:r>
            <a:r>
              <a:rPr lang="en-US" dirty="0" smtClean="0"/>
              <a:t> je je </a:t>
            </a:r>
            <a:r>
              <a:rPr lang="en-US" dirty="0" err="1" smtClean="0"/>
              <a:t>nog</a:t>
            </a:r>
            <a:r>
              <a:rPr lang="en-US" dirty="0" smtClean="0"/>
              <a:t> </a:t>
            </a:r>
            <a:r>
              <a:rPr lang="en-US" dirty="0" err="1" smtClean="0"/>
              <a:t>moet</a:t>
            </a:r>
            <a:r>
              <a:rPr lang="en-US" dirty="0" smtClean="0"/>
              <a:t> </a:t>
            </a:r>
            <a:r>
              <a:rPr lang="en-US" dirty="0" err="1" smtClean="0"/>
              <a:t>verdiepen</a:t>
            </a:r>
            <a:r>
              <a:rPr lang="en-US" dirty="0" smtClean="0"/>
              <a:t> in </a:t>
            </a:r>
            <a:r>
              <a:rPr lang="en-US" dirty="0" err="1" smtClean="0"/>
              <a:t>bepaalde</a:t>
            </a:r>
            <a:r>
              <a:rPr lang="en-US" dirty="0" smtClean="0"/>
              <a:t> </a:t>
            </a:r>
            <a:r>
              <a:rPr lang="en-US" dirty="0" err="1" smtClean="0"/>
              <a:t>ziektebeelden</a:t>
            </a:r>
            <a:r>
              <a:rPr lang="en-US" dirty="0" smtClean="0"/>
              <a:t>)</a:t>
            </a:r>
          </a:p>
          <a:p>
            <a:endParaRPr lang="en-US" dirty="0"/>
          </a:p>
          <a:p>
            <a:r>
              <a:rPr lang="en-US" dirty="0" smtClean="0"/>
              <a:t>Kern </a:t>
            </a:r>
            <a:r>
              <a:rPr lang="en-US" dirty="0" err="1" smtClean="0"/>
              <a:t>bij</a:t>
            </a:r>
            <a:r>
              <a:rPr lang="en-US" dirty="0" smtClean="0"/>
              <a:t> de NHG:</a:t>
            </a:r>
          </a:p>
          <a:p>
            <a:r>
              <a:rPr lang="en-US" dirty="0" err="1" smtClean="0"/>
              <a:t>Korte</a:t>
            </a:r>
            <a:r>
              <a:rPr lang="en-US" dirty="0" smtClean="0"/>
              <a:t> </a:t>
            </a:r>
            <a:r>
              <a:rPr lang="en-US" dirty="0" err="1" smtClean="0"/>
              <a:t>samenvatting</a:t>
            </a:r>
            <a:r>
              <a:rPr lang="en-US" dirty="0" smtClean="0"/>
              <a:t> van de </a:t>
            </a:r>
            <a:r>
              <a:rPr lang="en-US" dirty="0" err="1" smtClean="0"/>
              <a:t>hele</a:t>
            </a:r>
            <a:r>
              <a:rPr lang="en-US" dirty="0" smtClean="0"/>
              <a:t> </a:t>
            </a:r>
            <a:r>
              <a:rPr lang="en-US" dirty="0" err="1" smtClean="0"/>
              <a:t>tekst</a:t>
            </a:r>
            <a:r>
              <a:rPr lang="en-US" dirty="0" smtClean="0"/>
              <a:t>. </a:t>
            </a:r>
            <a:r>
              <a:rPr lang="en-US" dirty="0" err="1" smtClean="0"/>
              <a:t>Interpreteren</a:t>
            </a:r>
            <a:r>
              <a:rPr lang="en-US" dirty="0" smtClean="0"/>
              <a:t> van </a:t>
            </a:r>
            <a:r>
              <a:rPr lang="en-US" dirty="0" err="1" smtClean="0"/>
              <a:t>deze</a:t>
            </a:r>
            <a:r>
              <a:rPr lang="en-US" dirty="0" smtClean="0"/>
              <a:t> </a:t>
            </a:r>
            <a:r>
              <a:rPr lang="en-US" dirty="0" err="1" smtClean="0"/>
              <a:t>tekst</a:t>
            </a:r>
            <a:r>
              <a:rPr lang="en-US" dirty="0" smtClean="0"/>
              <a:t>, </a:t>
            </a:r>
            <a:r>
              <a:rPr lang="en-US" dirty="0" err="1" smtClean="0"/>
              <a:t>aanvullend</a:t>
            </a:r>
            <a:r>
              <a:rPr lang="en-US" dirty="0" smtClean="0"/>
              <a:t>; </a:t>
            </a:r>
            <a:r>
              <a:rPr lang="en-US" dirty="0" err="1" smtClean="0"/>
              <a:t>thuisarts.nl</a:t>
            </a:r>
            <a:r>
              <a:rPr lang="en-US" dirty="0" smtClean="0"/>
              <a:t>. Merck, </a:t>
            </a:r>
            <a:r>
              <a:rPr lang="en-US" dirty="0" err="1" smtClean="0"/>
              <a:t>medisch</a:t>
            </a:r>
            <a:r>
              <a:rPr lang="en-US" dirty="0" smtClean="0"/>
              <a:t> </a:t>
            </a:r>
            <a:r>
              <a:rPr lang="en-US" dirty="0" err="1" smtClean="0"/>
              <a:t>woordenboek</a:t>
            </a:r>
            <a:endParaRPr lang="en-US" dirty="0" smtClean="0"/>
          </a:p>
          <a:p>
            <a:endParaRPr lang="en-US" dirty="0"/>
          </a:p>
          <a:p>
            <a:r>
              <a:rPr lang="en-US" dirty="0" err="1" smtClean="0"/>
              <a:t>Natuurlijk</a:t>
            </a:r>
            <a:r>
              <a:rPr lang="en-US" dirty="0" smtClean="0"/>
              <a:t> </a:t>
            </a:r>
            <a:r>
              <a:rPr lang="en-US" dirty="0" err="1" smtClean="0"/>
              <a:t>beloop</a:t>
            </a:r>
            <a:r>
              <a:rPr lang="en-US" dirty="0" smtClean="0"/>
              <a:t> van </a:t>
            </a:r>
            <a:r>
              <a:rPr lang="en-US" dirty="0" err="1" smtClean="0"/>
              <a:t>ziekte</a:t>
            </a:r>
            <a:r>
              <a:rPr lang="en-US" dirty="0" smtClean="0"/>
              <a:t>: is </a:t>
            </a:r>
            <a:r>
              <a:rPr lang="en-US" dirty="0" err="1" smtClean="0"/>
              <a:t>nodig</a:t>
            </a:r>
            <a:r>
              <a:rPr lang="en-US" dirty="0" smtClean="0"/>
              <a:t> </a:t>
            </a:r>
            <a:r>
              <a:rPr lang="en-US" dirty="0" err="1" smtClean="0"/>
              <a:t>om</a:t>
            </a:r>
            <a:r>
              <a:rPr lang="en-US" dirty="0" smtClean="0"/>
              <a:t> </a:t>
            </a:r>
            <a:r>
              <a:rPr lang="en-US" dirty="0" err="1" smtClean="0"/>
              <a:t>kennis</a:t>
            </a:r>
            <a:r>
              <a:rPr lang="en-US" dirty="0" smtClean="0"/>
              <a:t> </a:t>
            </a:r>
            <a:r>
              <a:rPr lang="en-US" dirty="0" err="1" smtClean="0"/>
              <a:t>hierover</a:t>
            </a:r>
            <a:r>
              <a:rPr lang="en-US" dirty="0" smtClean="0"/>
              <a:t> </a:t>
            </a:r>
            <a:r>
              <a:rPr lang="en-US" dirty="0" err="1" smtClean="0"/>
              <a:t>te</a:t>
            </a:r>
            <a:r>
              <a:rPr lang="en-US" dirty="0" smtClean="0"/>
              <a:t> </a:t>
            </a:r>
            <a:r>
              <a:rPr lang="en-US" dirty="0" err="1" smtClean="0"/>
              <a:t>vergaren</a:t>
            </a:r>
            <a:r>
              <a:rPr lang="en-US" dirty="0" smtClean="0"/>
              <a:t>.</a:t>
            </a:r>
          </a:p>
          <a:p>
            <a:r>
              <a:rPr lang="en-US" dirty="0" smtClean="0"/>
              <a:t>Leer je op </a:t>
            </a:r>
            <a:r>
              <a:rPr lang="en-US" dirty="0" err="1" smtClean="0"/>
              <a:t>thuisarts.nl</a:t>
            </a:r>
            <a:r>
              <a:rPr lang="en-US" dirty="0" smtClean="0"/>
              <a:t> </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5</a:t>
            </a:fld>
            <a:endParaRPr lang="nl-BE" dirty="0"/>
          </a:p>
        </p:txBody>
      </p:sp>
    </p:spTree>
    <p:extLst>
      <p:ext uri="{BB962C8B-B14F-4D97-AF65-F5344CB8AC3E}">
        <p14:creationId xmlns:p14="http://schemas.microsoft.com/office/powerpoint/2010/main" val="87794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50</a:t>
            </a:fld>
            <a:endParaRPr lang="nl-BE" dirty="0"/>
          </a:p>
        </p:txBody>
      </p:sp>
    </p:spTree>
    <p:extLst>
      <p:ext uri="{BB962C8B-B14F-4D97-AF65-F5344CB8AC3E}">
        <p14:creationId xmlns:p14="http://schemas.microsoft.com/office/powerpoint/2010/main" val="3636348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51</a:t>
            </a:fld>
            <a:endParaRPr lang="nl-BE" dirty="0"/>
          </a:p>
        </p:txBody>
      </p:sp>
    </p:spTree>
    <p:extLst>
      <p:ext uri="{BB962C8B-B14F-4D97-AF65-F5344CB8AC3E}">
        <p14:creationId xmlns:p14="http://schemas.microsoft.com/office/powerpoint/2010/main" val="1089273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52</a:t>
            </a:fld>
            <a:endParaRPr lang="nl-BE" dirty="0"/>
          </a:p>
        </p:txBody>
      </p:sp>
    </p:spTree>
    <p:extLst>
      <p:ext uri="{BB962C8B-B14F-4D97-AF65-F5344CB8AC3E}">
        <p14:creationId xmlns:p14="http://schemas.microsoft.com/office/powerpoint/2010/main" val="3780574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53</a:t>
            </a:fld>
            <a:endParaRPr lang="nl-BE" dirty="0"/>
          </a:p>
        </p:txBody>
      </p:sp>
    </p:spTree>
    <p:extLst>
      <p:ext uri="{BB962C8B-B14F-4D97-AF65-F5344CB8AC3E}">
        <p14:creationId xmlns:p14="http://schemas.microsoft.com/office/powerpoint/2010/main" val="24323303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Natuurlijk</a:t>
            </a:r>
            <a:r>
              <a:rPr lang="en-US" dirty="0" smtClean="0"/>
              <a:t> </a:t>
            </a:r>
            <a:r>
              <a:rPr lang="en-US" dirty="0" err="1" smtClean="0"/>
              <a:t>beloop</a:t>
            </a:r>
            <a:r>
              <a:rPr lang="en-US" dirty="0" smtClean="0"/>
              <a:t>: </a:t>
            </a:r>
            <a:r>
              <a:rPr lang="en-US" dirty="0" err="1" smtClean="0"/>
              <a:t>verwachte</a:t>
            </a:r>
            <a:r>
              <a:rPr lang="en-US" dirty="0" smtClean="0"/>
              <a:t> </a:t>
            </a:r>
            <a:r>
              <a:rPr lang="en-US" dirty="0" err="1" smtClean="0"/>
              <a:t>toetsvraag</a:t>
            </a:r>
            <a:r>
              <a:rPr lang="en-US" dirty="0" smtClean="0"/>
              <a:t> 25% </a:t>
            </a:r>
            <a:r>
              <a:rPr lang="en-US" dirty="0" err="1" smtClean="0"/>
              <a:t>verbeterd</a:t>
            </a:r>
            <a:r>
              <a:rPr lang="en-US" dirty="0" smtClean="0"/>
              <a:t> </a:t>
            </a:r>
            <a:r>
              <a:rPr lang="en-US" dirty="0" err="1" smtClean="0"/>
              <a:t>na</a:t>
            </a:r>
            <a:r>
              <a:rPr lang="en-US" dirty="0" smtClean="0"/>
              <a:t> 1 </a:t>
            </a:r>
            <a:r>
              <a:rPr lang="en-US" dirty="0" err="1" smtClean="0"/>
              <a:t>jaar</a:t>
            </a:r>
            <a:endParaRPr lang="en-US" dirty="0" smtClean="0"/>
          </a:p>
          <a:p>
            <a:endParaRPr lang="en-US" dirty="0" smtClean="0"/>
          </a:p>
          <a:p>
            <a:r>
              <a:rPr lang="en-US" dirty="0" err="1" smtClean="0"/>
              <a:t>Subcutane</a:t>
            </a:r>
            <a:r>
              <a:rPr lang="en-US" dirty="0" smtClean="0"/>
              <a:t> </a:t>
            </a:r>
            <a:r>
              <a:rPr lang="en-US" dirty="0" err="1" smtClean="0"/>
              <a:t>injecties</a:t>
            </a:r>
            <a:r>
              <a:rPr lang="en-US" dirty="0" smtClean="0"/>
              <a:t> </a:t>
            </a:r>
            <a:r>
              <a:rPr lang="en-US" dirty="0" err="1" smtClean="0"/>
              <a:t>niet</a:t>
            </a:r>
            <a:r>
              <a:rPr lang="en-US" dirty="0" smtClean="0"/>
              <a:t> toe </a:t>
            </a:r>
            <a:r>
              <a:rPr lang="en-US" dirty="0" err="1" smtClean="0"/>
              <a:t>te</a:t>
            </a:r>
            <a:r>
              <a:rPr lang="en-US" dirty="0" smtClean="0"/>
              <a:t> </a:t>
            </a:r>
            <a:r>
              <a:rPr lang="en-US" dirty="0" err="1" smtClean="0"/>
              <a:t>dienen</a:t>
            </a:r>
            <a:r>
              <a:rPr lang="en-US" dirty="0" smtClean="0"/>
              <a:t> door </a:t>
            </a:r>
            <a:r>
              <a:rPr lang="en-US" dirty="0" err="1" smtClean="0"/>
              <a:t>homeopaat</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54</a:t>
            </a:fld>
            <a:endParaRPr lang="nl-BE" dirty="0"/>
          </a:p>
        </p:txBody>
      </p:sp>
    </p:spTree>
    <p:extLst>
      <p:ext uri="{BB962C8B-B14F-4D97-AF65-F5344CB8AC3E}">
        <p14:creationId xmlns:p14="http://schemas.microsoft.com/office/powerpoint/2010/main" val="1192098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Behandeling</a:t>
            </a:r>
            <a:r>
              <a:rPr lang="en-US" dirty="0" smtClean="0"/>
              <a:t> ganglion = </a:t>
            </a:r>
            <a:r>
              <a:rPr lang="en-US" dirty="0" err="1" smtClean="0"/>
              <a:t>niets</a:t>
            </a:r>
            <a:r>
              <a:rPr lang="en-US" dirty="0" smtClean="0"/>
              <a:t> </a:t>
            </a:r>
            <a:r>
              <a:rPr lang="en-US" dirty="0" err="1" smtClean="0"/>
              <a:t>doen</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55</a:t>
            </a:fld>
            <a:endParaRPr lang="nl-BE" dirty="0"/>
          </a:p>
        </p:txBody>
      </p:sp>
    </p:spTree>
    <p:extLst>
      <p:ext uri="{BB962C8B-B14F-4D97-AF65-F5344CB8AC3E}">
        <p14:creationId xmlns:p14="http://schemas.microsoft.com/office/powerpoint/2010/main" val="3430245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56</a:t>
            </a:fld>
            <a:endParaRPr lang="nl-BE" dirty="0"/>
          </a:p>
        </p:txBody>
      </p:sp>
    </p:spTree>
    <p:extLst>
      <p:ext uri="{BB962C8B-B14F-4D97-AF65-F5344CB8AC3E}">
        <p14:creationId xmlns:p14="http://schemas.microsoft.com/office/powerpoint/2010/main" val="2547481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 </a:t>
            </a:r>
            <a:r>
              <a:rPr lang="en-US" dirty="0" err="1" smtClean="0"/>
              <a:t>phalangiaal</a:t>
            </a:r>
            <a:r>
              <a:rPr lang="en-US" dirty="0" smtClean="0"/>
              <a:t> (</a:t>
            </a:r>
            <a:r>
              <a:rPr lang="en-US" dirty="0" err="1" smtClean="0"/>
              <a:t>tussen</a:t>
            </a:r>
            <a:r>
              <a:rPr lang="en-US" dirty="0" smtClean="0"/>
              <a:t> 2 </a:t>
            </a:r>
            <a:r>
              <a:rPr lang="en-US" dirty="0" err="1" smtClean="0"/>
              <a:t>kootjes</a:t>
            </a:r>
            <a:r>
              <a:rPr lang="en-US" dirty="0" smtClean="0"/>
              <a:t> in)</a:t>
            </a:r>
          </a:p>
          <a:p>
            <a:r>
              <a:rPr lang="en-US" dirty="0" err="1" smtClean="0"/>
              <a:t>Distaal</a:t>
            </a:r>
            <a:r>
              <a:rPr lang="en-US" dirty="0" smtClean="0"/>
              <a:t> en </a:t>
            </a:r>
            <a:r>
              <a:rPr lang="en-US" dirty="0" err="1" smtClean="0"/>
              <a:t>proximaal</a:t>
            </a:r>
            <a:r>
              <a:rPr lang="en-US" dirty="0" smtClean="0"/>
              <a:t>. </a:t>
            </a:r>
          </a:p>
          <a:p>
            <a:endParaRPr lang="en-US" dirty="0"/>
          </a:p>
          <a:p>
            <a:r>
              <a:rPr lang="en-US" dirty="0" smtClean="0"/>
              <a:t>DIP </a:t>
            </a:r>
            <a:r>
              <a:rPr lang="en-US" dirty="0" err="1" smtClean="0"/>
              <a:t>distale</a:t>
            </a:r>
            <a:r>
              <a:rPr lang="en-US" dirty="0" smtClean="0"/>
              <a:t> </a:t>
            </a:r>
            <a:r>
              <a:rPr lang="en-US" dirty="0" err="1" smtClean="0"/>
              <a:t>vingerkootgewricht</a:t>
            </a:r>
            <a:r>
              <a:rPr lang="en-US" dirty="0" smtClean="0"/>
              <a:t> (</a:t>
            </a:r>
            <a:r>
              <a:rPr lang="en-US" dirty="0" err="1" smtClean="0"/>
              <a:t>topje</a:t>
            </a:r>
            <a:r>
              <a:rPr lang="en-US" dirty="0" smtClean="0"/>
              <a:t>)</a:t>
            </a:r>
          </a:p>
          <a:p>
            <a:r>
              <a:rPr lang="en-US" dirty="0" smtClean="0"/>
              <a:t>PIP </a:t>
            </a:r>
            <a:r>
              <a:rPr lang="en-US" dirty="0" err="1" smtClean="0"/>
              <a:t>proximale</a:t>
            </a:r>
            <a:r>
              <a:rPr lang="en-US" dirty="0" smtClean="0"/>
              <a:t> </a:t>
            </a:r>
            <a:r>
              <a:rPr lang="en-US" dirty="0" err="1" smtClean="0"/>
              <a:t>vingerkootgewricht</a:t>
            </a:r>
            <a:endParaRPr lang="en-US" dirty="0" smtClean="0"/>
          </a:p>
          <a:p>
            <a:endParaRPr lang="en-US" dirty="0"/>
          </a:p>
          <a:p>
            <a:r>
              <a:rPr lang="en-US" dirty="0" smtClean="0"/>
              <a:t>CMC –I </a:t>
            </a:r>
            <a:r>
              <a:rPr lang="en-US" dirty="0" err="1" smtClean="0"/>
              <a:t>Duimgewricht</a:t>
            </a:r>
            <a:endParaRPr lang="en-US" dirty="0" smtClean="0"/>
          </a:p>
          <a:p>
            <a:r>
              <a:rPr lang="en-US" dirty="0" smtClean="0"/>
              <a:t>RHIZ </a:t>
            </a:r>
            <a:r>
              <a:rPr lang="en-US" dirty="0" err="1" smtClean="0"/>
              <a:t>artrose</a:t>
            </a:r>
            <a:r>
              <a:rPr lang="en-US" dirty="0" smtClean="0"/>
              <a:t> =  </a:t>
            </a:r>
            <a:r>
              <a:rPr lang="en-US" dirty="0" err="1" smtClean="0"/>
              <a:t>artrose</a:t>
            </a:r>
            <a:r>
              <a:rPr lang="en-US" dirty="0" smtClean="0"/>
              <a:t> van het </a:t>
            </a:r>
            <a:r>
              <a:rPr lang="en-US" dirty="0" err="1" smtClean="0"/>
              <a:t>onderste</a:t>
            </a:r>
            <a:r>
              <a:rPr lang="en-US" dirty="0" smtClean="0"/>
              <a:t> </a:t>
            </a:r>
            <a:r>
              <a:rPr lang="en-US" dirty="0" err="1" smtClean="0"/>
              <a:t>duimgewricht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57</a:t>
            </a:fld>
            <a:endParaRPr lang="nl-BE" dirty="0"/>
          </a:p>
        </p:txBody>
      </p:sp>
    </p:spTree>
    <p:extLst>
      <p:ext uri="{BB962C8B-B14F-4D97-AF65-F5344CB8AC3E}">
        <p14:creationId xmlns:p14="http://schemas.microsoft.com/office/powerpoint/2010/main" val="3035133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Examenvraag</a:t>
            </a:r>
            <a:r>
              <a:rPr lang="en-US" dirty="0" smtClean="0"/>
              <a:t>!</a:t>
            </a:r>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58</a:t>
            </a:fld>
            <a:endParaRPr lang="nl-BE" dirty="0"/>
          </a:p>
        </p:txBody>
      </p:sp>
    </p:spTree>
    <p:extLst>
      <p:ext uri="{BB962C8B-B14F-4D97-AF65-F5344CB8AC3E}">
        <p14:creationId xmlns:p14="http://schemas.microsoft.com/office/powerpoint/2010/main" val="1367937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59</a:t>
            </a:fld>
            <a:endParaRPr lang="nl-BE" dirty="0"/>
          </a:p>
        </p:txBody>
      </p:sp>
    </p:spTree>
    <p:extLst>
      <p:ext uri="{BB962C8B-B14F-4D97-AF65-F5344CB8AC3E}">
        <p14:creationId xmlns:p14="http://schemas.microsoft.com/office/powerpoint/2010/main" val="209153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a:t>
            </a:fld>
            <a:endParaRPr lang="nl-BE" dirty="0"/>
          </a:p>
        </p:txBody>
      </p:sp>
    </p:spTree>
    <p:extLst>
      <p:ext uri="{BB962C8B-B14F-4D97-AF65-F5344CB8AC3E}">
        <p14:creationId xmlns:p14="http://schemas.microsoft.com/office/powerpoint/2010/main" val="260761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Corticosteroiden</a:t>
            </a:r>
            <a:r>
              <a:rPr lang="en-US" dirty="0"/>
              <a:t> </a:t>
            </a:r>
            <a:r>
              <a:rPr lang="en-US" dirty="0" err="1" smtClean="0"/>
              <a:t>werkzaam</a:t>
            </a:r>
            <a:r>
              <a:rPr lang="en-US" dirty="0" smtClean="0"/>
              <a:t> </a:t>
            </a:r>
            <a:r>
              <a:rPr lang="en-US" dirty="0" err="1" smtClean="0"/>
              <a:t>bij</a:t>
            </a:r>
            <a:r>
              <a:rPr lang="en-US" dirty="0" smtClean="0"/>
              <a:t>:</a:t>
            </a:r>
          </a:p>
          <a:p>
            <a:r>
              <a:rPr lang="en-US" dirty="0" err="1" smtClean="0"/>
              <a:t>Schouderklachten</a:t>
            </a:r>
            <a:r>
              <a:rPr lang="en-US" dirty="0" smtClean="0"/>
              <a:t> (</a:t>
            </a:r>
            <a:r>
              <a:rPr lang="en-US" dirty="0" err="1" smtClean="0"/>
              <a:t>lange</a:t>
            </a:r>
            <a:r>
              <a:rPr lang="en-US" dirty="0" smtClean="0"/>
              <a:t> </a:t>
            </a:r>
            <a:r>
              <a:rPr lang="en-US" dirty="0" err="1" smtClean="0"/>
              <a:t>termijn</a:t>
            </a:r>
            <a:r>
              <a:rPr lang="en-US" dirty="0" smtClean="0"/>
              <a:t> </a:t>
            </a:r>
            <a:r>
              <a:rPr lang="en-US" dirty="0" err="1" smtClean="0"/>
              <a:t>niet</a:t>
            </a:r>
            <a:r>
              <a:rPr lang="en-US" dirty="0" smtClean="0"/>
              <a:t> </a:t>
            </a:r>
            <a:r>
              <a:rPr lang="en-US" dirty="0" err="1" smtClean="0"/>
              <a:t>bekend</a:t>
            </a:r>
            <a:r>
              <a:rPr lang="en-US" dirty="0" smtClean="0"/>
              <a:t>)</a:t>
            </a:r>
          </a:p>
          <a:p>
            <a:r>
              <a:rPr lang="en-US" dirty="0" err="1" smtClean="0"/>
              <a:t>Tenniselleboog</a:t>
            </a:r>
            <a:r>
              <a:rPr lang="en-US" dirty="0" smtClean="0"/>
              <a:t> (</a:t>
            </a:r>
            <a:r>
              <a:rPr lang="en-US" dirty="0" err="1" smtClean="0"/>
              <a:t>goed</a:t>
            </a:r>
            <a:r>
              <a:rPr lang="en-US" dirty="0" smtClean="0"/>
              <a:t> effect </a:t>
            </a:r>
            <a:r>
              <a:rPr lang="en-US" dirty="0" err="1" smtClean="0"/>
              <a:t>korte</a:t>
            </a:r>
            <a:r>
              <a:rPr lang="en-US" dirty="0" smtClean="0"/>
              <a:t> </a:t>
            </a:r>
            <a:r>
              <a:rPr lang="en-US" dirty="0" err="1" smtClean="0"/>
              <a:t>termijn</a:t>
            </a:r>
            <a:r>
              <a:rPr lang="en-US" dirty="0" smtClean="0"/>
              <a:t>, </a:t>
            </a:r>
            <a:r>
              <a:rPr lang="en-US" dirty="0" err="1" smtClean="0"/>
              <a:t>lange</a:t>
            </a:r>
            <a:r>
              <a:rPr lang="en-US" dirty="0" smtClean="0"/>
              <a:t> </a:t>
            </a:r>
            <a:r>
              <a:rPr lang="en-US" dirty="0" err="1" smtClean="0"/>
              <a:t>termijn</a:t>
            </a:r>
            <a:r>
              <a:rPr lang="en-US" dirty="0" smtClean="0"/>
              <a:t> </a:t>
            </a:r>
            <a:r>
              <a:rPr lang="en-US" dirty="0" err="1" smtClean="0"/>
              <a:t>juist</a:t>
            </a:r>
            <a:r>
              <a:rPr lang="en-US" dirty="0" smtClean="0"/>
              <a:t> </a:t>
            </a:r>
            <a:r>
              <a:rPr lang="en-US" dirty="0" err="1" smtClean="0"/>
              <a:t>ongunstig</a:t>
            </a:r>
            <a:r>
              <a:rPr lang="en-US" dirty="0" smtClean="0"/>
              <a:t>)</a:t>
            </a:r>
          </a:p>
          <a:p>
            <a:r>
              <a:rPr lang="en-US" dirty="0" err="1" smtClean="0"/>
              <a:t>Triggerfinger</a:t>
            </a:r>
            <a:r>
              <a:rPr lang="en-US" dirty="0" smtClean="0"/>
              <a:t>-/</a:t>
            </a:r>
            <a:r>
              <a:rPr lang="en-US" dirty="0" err="1" smtClean="0"/>
              <a:t>duim</a:t>
            </a:r>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9F015243-8339-4158-A896-B3B9A652EEAC}" type="slidenum">
              <a:rPr lang="nl-BE" smtClean="0"/>
              <a:pPr/>
              <a:t>60</a:t>
            </a:fld>
            <a:endParaRPr lang="nl-BE" dirty="0"/>
          </a:p>
        </p:txBody>
      </p:sp>
    </p:spTree>
    <p:extLst>
      <p:ext uri="{BB962C8B-B14F-4D97-AF65-F5344CB8AC3E}">
        <p14:creationId xmlns:p14="http://schemas.microsoft.com/office/powerpoint/2010/main" val="1132990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61</a:t>
            </a:fld>
            <a:endParaRPr lang="nl-BE" dirty="0"/>
          </a:p>
        </p:txBody>
      </p:sp>
    </p:spTree>
    <p:extLst>
      <p:ext uri="{BB962C8B-B14F-4D97-AF65-F5344CB8AC3E}">
        <p14:creationId xmlns:p14="http://schemas.microsoft.com/office/powerpoint/2010/main" val="202500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62</a:t>
            </a:fld>
            <a:endParaRPr lang="nl-BE" dirty="0"/>
          </a:p>
        </p:txBody>
      </p:sp>
    </p:spTree>
    <p:extLst>
      <p:ext uri="{BB962C8B-B14F-4D97-AF65-F5344CB8AC3E}">
        <p14:creationId xmlns:p14="http://schemas.microsoft.com/office/powerpoint/2010/main" val="2211063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63</a:t>
            </a:fld>
            <a:endParaRPr lang="nl-BE" dirty="0"/>
          </a:p>
        </p:txBody>
      </p:sp>
    </p:spTree>
    <p:extLst>
      <p:ext uri="{BB962C8B-B14F-4D97-AF65-F5344CB8AC3E}">
        <p14:creationId xmlns:p14="http://schemas.microsoft.com/office/powerpoint/2010/main" val="29807257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p>
          <a:p>
            <a:endParaRPr lang="en-US" dirty="0"/>
          </a:p>
          <a:p>
            <a:r>
              <a:rPr lang="en-US" dirty="0" err="1" smtClean="0"/>
              <a:t>Vragen</a:t>
            </a:r>
            <a:r>
              <a:rPr lang="en-US" dirty="0" smtClean="0"/>
              <a:t> over percentage </a:t>
            </a:r>
            <a:r>
              <a:rPr lang="en-US" dirty="0" err="1" smtClean="0"/>
              <a:t>recidiverende</a:t>
            </a:r>
            <a:r>
              <a:rPr lang="en-US" dirty="0" smtClean="0"/>
              <a:t> </a:t>
            </a:r>
            <a:r>
              <a:rPr lang="en-US" dirty="0" err="1" smtClean="0"/>
              <a:t>klachten</a:t>
            </a:r>
            <a:r>
              <a:rPr lang="en-US" dirty="0" smtClean="0"/>
              <a:t> </a:t>
            </a:r>
            <a:r>
              <a:rPr lang="en-US" dirty="0" err="1" smtClean="0"/>
              <a:t>verwachten</a:t>
            </a:r>
            <a:endParaRPr lang="en-US" dirty="0" smtClean="0"/>
          </a:p>
        </p:txBody>
      </p:sp>
      <p:sp>
        <p:nvSpPr>
          <p:cNvPr id="4" name="Slide Number Placeholder 3"/>
          <p:cNvSpPr>
            <a:spLocks noGrp="1"/>
          </p:cNvSpPr>
          <p:nvPr>
            <p:ph type="sldNum" sz="quarter" idx="10"/>
          </p:nvPr>
        </p:nvSpPr>
        <p:spPr/>
        <p:txBody>
          <a:bodyPr/>
          <a:lstStyle/>
          <a:p>
            <a:fld id="{9F015243-8339-4158-A896-B3B9A652EEAC}" type="slidenum">
              <a:rPr lang="nl-BE" smtClean="0"/>
              <a:pPr/>
              <a:t>64</a:t>
            </a:fld>
            <a:endParaRPr lang="nl-BE" dirty="0"/>
          </a:p>
        </p:txBody>
      </p:sp>
    </p:spTree>
    <p:extLst>
      <p:ext uri="{BB962C8B-B14F-4D97-AF65-F5344CB8AC3E}">
        <p14:creationId xmlns:p14="http://schemas.microsoft.com/office/powerpoint/2010/main" val="534771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65</a:t>
            </a:fld>
            <a:endParaRPr lang="nl-BE" dirty="0"/>
          </a:p>
        </p:txBody>
      </p:sp>
    </p:spTree>
    <p:extLst>
      <p:ext uri="{BB962C8B-B14F-4D97-AF65-F5344CB8AC3E}">
        <p14:creationId xmlns:p14="http://schemas.microsoft.com/office/powerpoint/2010/main" val="30508228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66</a:t>
            </a:fld>
            <a:endParaRPr lang="nl-BE" dirty="0"/>
          </a:p>
        </p:txBody>
      </p:sp>
    </p:spTree>
    <p:extLst>
      <p:ext uri="{BB962C8B-B14F-4D97-AF65-F5344CB8AC3E}">
        <p14:creationId xmlns:p14="http://schemas.microsoft.com/office/powerpoint/2010/main" val="572240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67</a:t>
            </a:fld>
            <a:endParaRPr lang="nl-BE" dirty="0"/>
          </a:p>
        </p:txBody>
      </p:sp>
    </p:spTree>
    <p:extLst>
      <p:ext uri="{BB962C8B-B14F-4D97-AF65-F5344CB8AC3E}">
        <p14:creationId xmlns:p14="http://schemas.microsoft.com/office/powerpoint/2010/main" val="3549634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68</a:t>
            </a:fld>
            <a:endParaRPr lang="nl-BE" dirty="0"/>
          </a:p>
        </p:txBody>
      </p:sp>
    </p:spTree>
    <p:extLst>
      <p:ext uri="{BB962C8B-B14F-4D97-AF65-F5344CB8AC3E}">
        <p14:creationId xmlns:p14="http://schemas.microsoft.com/office/powerpoint/2010/main" val="1626482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69</a:t>
            </a:fld>
            <a:endParaRPr lang="nl-BE" dirty="0"/>
          </a:p>
        </p:txBody>
      </p:sp>
    </p:spTree>
    <p:extLst>
      <p:ext uri="{BB962C8B-B14F-4D97-AF65-F5344CB8AC3E}">
        <p14:creationId xmlns:p14="http://schemas.microsoft.com/office/powerpoint/2010/main" val="167568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a:t>
            </a:fld>
            <a:endParaRPr lang="nl-BE" dirty="0"/>
          </a:p>
        </p:txBody>
      </p:sp>
    </p:spTree>
    <p:extLst>
      <p:ext uri="{BB962C8B-B14F-4D97-AF65-F5344CB8AC3E}">
        <p14:creationId xmlns:p14="http://schemas.microsoft.com/office/powerpoint/2010/main" val="9875135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70</a:t>
            </a:fld>
            <a:endParaRPr lang="nl-BE" dirty="0"/>
          </a:p>
        </p:txBody>
      </p:sp>
    </p:spTree>
    <p:extLst>
      <p:ext uri="{BB962C8B-B14F-4D97-AF65-F5344CB8AC3E}">
        <p14:creationId xmlns:p14="http://schemas.microsoft.com/office/powerpoint/2010/main" val="35201890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71</a:t>
            </a:fld>
            <a:endParaRPr lang="nl-BE" dirty="0"/>
          </a:p>
        </p:txBody>
      </p:sp>
    </p:spTree>
    <p:extLst>
      <p:ext uri="{BB962C8B-B14F-4D97-AF65-F5344CB8AC3E}">
        <p14:creationId xmlns:p14="http://schemas.microsoft.com/office/powerpoint/2010/main" val="6062375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72</a:t>
            </a:fld>
            <a:endParaRPr lang="nl-BE" dirty="0"/>
          </a:p>
        </p:txBody>
      </p:sp>
    </p:spTree>
    <p:extLst>
      <p:ext uri="{BB962C8B-B14F-4D97-AF65-F5344CB8AC3E}">
        <p14:creationId xmlns:p14="http://schemas.microsoft.com/office/powerpoint/2010/main" val="1316927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73</a:t>
            </a:fld>
            <a:endParaRPr lang="nl-BE" dirty="0"/>
          </a:p>
        </p:txBody>
      </p:sp>
    </p:spTree>
    <p:extLst>
      <p:ext uri="{BB962C8B-B14F-4D97-AF65-F5344CB8AC3E}">
        <p14:creationId xmlns:p14="http://schemas.microsoft.com/office/powerpoint/2010/main" val="2751410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74</a:t>
            </a:fld>
            <a:endParaRPr lang="nl-BE" dirty="0"/>
          </a:p>
        </p:txBody>
      </p:sp>
    </p:spTree>
    <p:extLst>
      <p:ext uri="{BB962C8B-B14F-4D97-AF65-F5344CB8AC3E}">
        <p14:creationId xmlns:p14="http://schemas.microsoft.com/office/powerpoint/2010/main" val="41241462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75</a:t>
            </a:fld>
            <a:endParaRPr lang="nl-BE" dirty="0"/>
          </a:p>
        </p:txBody>
      </p:sp>
    </p:spTree>
    <p:extLst>
      <p:ext uri="{BB962C8B-B14F-4D97-AF65-F5344CB8AC3E}">
        <p14:creationId xmlns:p14="http://schemas.microsoft.com/office/powerpoint/2010/main" val="37172492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Rontgenfoto’s</a:t>
            </a:r>
            <a:r>
              <a:rPr lang="en-US" dirty="0" smtClean="0"/>
              <a:t> </a:t>
            </a:r>
            <a:r>
              <a:rPr lang="en-US" dirty="0" err="1" smtClean="0"/>
              <a:t>bij</a:t>
            </a:r>
            <a:r>
              <a:rPr lang="en-US" dirty="0" smtClean="0"/>
              <a:t> </a:t>
            </a:r>
            <a:r>
              <a:rPr lang="en-US" dirty="0" err="1" smtClean="0"/>
              <a:t>lage</a:t>
            </a:r>
            <a:r>
              <a:rPr lang="en-US" dirty="0" smtClean="0"/>
              <a:t> </a:t>
            </a:r>
            <a:r>
              <a:rPr lang="en-US" dirty="0" err="1" smtClean="0"/>
              <a:t>rugpijn</a:t>
            </a:r>
            <a:r>
              <a:rPr lang="en-US" dirty="0" smtClean="0"/>
              <a:t> </a:t>
            </a:r>
            <a:r>
              <a:rPr lang="en-US" dirty="0" err="1" smtClean="0"/>
              <a:t>geeft</a:t>
            </a:r>
            <a:r>
              <a:rPr lang="en-US" dirty="0" smtClean="0"/>
              <a:t> </a:t>
            </a:r>
            <a:r>
              <a:rPr lang="en-US" dirty="0" err="1" smtClean="0"/>
              <a:t>vrijwel</a:t>
            </a:r>
            <a:r>
              <a:rPr lang="en-US" dirty="0" smtClean="0"/>
              <a:t> </a:t>
            </a:r>
            <a:r>
              <a:rPr lang="en-US" dirty="0" err="1" smtClean="0"/>
              <a:t>nooit</a:t>
            </a:r>
            <a:r>
              <a:rPr lang="en-US" dirty="0" smtClean="0"/>
              <a:t> </a:t>
            </a:r>
            <a:r>
              <a:rPr lang="en-US" dirty="0" err="1" smtClean="0"/>
              <a:t>een</a:t>
            </a:r>
            <a:r>
              <a:rPr lang="en-US" dirty="0" smtClean="0"/>
              <a:t> diagnose. </a:t>
            </a:r>
            <a:r>
              <a:rPr lang="en-US" dirty="0" err="1" smtClean="0"/>
              <a:t>Wel</a:t>
            </a:r>
            <a:r>
              <a:rPr lang="en-US" dirty="0" smtClean="0"/>
              <a:t> </a:t>
            </a:r>
            <a:r>
              <a:rPr lang="en-US" dirty="0" err="1" smtClean="0"/>
              <a:t>meer</a:t>
            </a:r>
            <a:r>
              <a:rPr lang="en-US" dirty="0" smtClean="0"/>
              <a:t> </a:t>
            </a:r>
            <a:r>
              <a:rPr lang="en-US" dirty="0" err="1" smtClean="0"/>
              <a:t>tevredenheid</a:t>
            </a:r>
            <a:r>
              <a:rPr lang="en-US" dirty="0" smtClean="0"/>
              <a:t> van de patient. </a:t>
            </a:r>
            <a:r>
              <a:rPr lang="en-US" dirty="0" err="1" smtClean="0"/>
              <a:t>Daarmee</a:t>
            </a:r>
            <a:r>
              <a:rPr lang="en-US" dirty="0" smtClean="0"/>
              <a:t> </a:t>
            </a:r>
            <a:r>
              <a:rPr lang="en-US" dirty="0" err="1" smtClean="0"/>
              <a:t>wordt</a:t>
            </a:r>
            <a:r>
              <a:rPr lang="en-US" dirty="0" smtClean="0"/>
              <a:t> </a:t>
            </a:r>
            <a:r>
              <a:rPr lang="en-US" dirty="0" err="1" smtClean="0"/>
              <a:t>ook</a:t>
            </a:r>
            <a:r>
              <a:rPr lang="en-US" dirty="0" smtClean="0"/>
              <a:t> de </a:t>
            </a:r>
            <a:r>
              <a:rPr lang="en-US" dirty="0" err="1" smtClean="0"/>
              <a:t>kans</a:t>
            </a:r>
            <a:r>
              <a:rPr lang="en-US" dirty="0" smtClean="0"/>
              <a:t> </a:t>
            </a:r>
            <a:r>
              <a:rPr lang="en-US" dirty="0" err="1" smtClean="0"/>
              <a:t>dat</a:t>
            </a:r>
            <a:r>
              <a:rPr lang="en-US" dirty="0" smtClean="0"/>
              <a:t> patient </a:t>
            </a:r>
            <a:r>
              <a:rPr lang="en-US" dirty="0" err="1" smtClean="0"/>
              <a:t>terugkomt</a:t>
            </a:r>
            <a:r>
              <a:rPr lang="en-US" dirty="0" smtClean="0"/>
              <a:t> met </a:t>
            </a:r>
            <a:r>
              <a:rPr lang="en-US" dirty="0" err="1" smtClean="0"/>
              <a:t>chronische</a:t>
            </a:r>
            <a:r>
              <a:rPr lang="en-US" dirty="0"/>
              <a:t> </a:t>
            </a:r>
            <a:r>
              <a:rPr lang="en-US" dirty="0" err="1" smtClean="0"/>
              <a:t>klachten</a:t>
            </a:r>
            <a:r>
              <a:rPr lang="en-US" dirty="0" smtClean="0"/>
              <a:t> </a:t>
            </a:r>
            <a:r>
              <a:rPr lang="en-US" dirty="0" err="1" smtClean="0"/>
              <a:t>vergroot</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76</a:t>
            </a:fld>
            <a:endParaRPr lang="nl-BE" dirty="0"/>
          </a:p>
        </p:txBody>
      </p:sp>
    </p:spTree>
    <p:extLst>
      <p:ext uri="{BB962C8B-B14F-4D97-AF65-F5344CB8AC3E}">
        <p14:creationId xmlns:p14="http://schemas.microsoft.com/office/powerpoint/2010/main" val="18168344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77</a:t>
            </a:fld>
            <a:endParaRPr lang="nl-BE" dirty="0"/>
          </a:p>
        </p:txBody>
      </p:sp>
    </p:spTree>
    <p:extLst>
      <p:ext uri="{BB962C8B-B14F-4D97-AF65-F5344CB8AC3E}">
        <p14:creationId xmlns:p14="http://schemas.microsoft.com/office/powerpoint/2010/main" val="34001158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78</a:t>
            </a:fld>
            <a:endParaRPr lang="nl-BE" dirty="0"/>
          </a:p>
        </p:txBody>
      </p:sp>
    </p:spTree>
    <p:extLst>
      <p:ext uri="{BB962C8B-B14F-4D97-AF65-F5344CB8AC3E}">
        <p14:creationId xmlns:p14="http://schemas.microsoft.com/office/powerpoint/2010/main" val="3710285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p>
          <a:p>
            <a:endParaRPr lang="en-US" dirty="0"/>
          </a:p>
          <a:p>
            <a:r>
              <a:rPr lang="en-US" dirty="0" err="1" smtClean="0"/>
              <a:t>Casuistiek</a:t>
            </a:r>
            <a:r>
              <a:rPr lang="en-US" dirty="0" smtClean="0"/>
              <a:t> </a:t>
            </a:r>
            <a:r>
              <a:rPr lang="en-US" dirty="0" err="1" smtClean="0"/>
              <a:t>behandelen</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79</a:t>
            </a:fld>
            <a:endParaRPr lang="nl-BE" dirty="0"/>
          </a:p>
        </p:txBody>
      </p:sp>
    </p:spTree>
    <p:extLst>
      <p:ext uri="{BB962C8B-B14F-4D97-AF65-F5344CB8AC3E}">
        <p14:creationId xmlns:p14="http://schemas.microsoft.com/office/powerpoint/2010/main" val="11428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Gewricht</a:t>
            </a:r>
            <a:r>
              <a:rPr lang="en-US" dirty="0" smtClean="0"/>
              <a:t> is </a:t>
            </a:r>
            <a:r>
              <a:rPr lang="en-US" dirty="0" err="1" smtClean="0"/>
              <a:t>fysiologisch</a:t>
            </a:r>
            <a:r>
              <a:rPr lang="en-US" dirty="0" smtClean="0"/>
              <a:t> </a:t>
            </a:r>
            <a:r>
              <a:rPr lang="en-US" dirty="0" err="1" smtClean="0"/>
              <a:t>etherarm</a:t>
            </a:r>
            <a:r>
              <a:rPr lang="en-US" dirty="0" smtClean="0"/>
              <a:t> (</a:t>
            </a:r>
            <a:r>
              <a:rPr lang="en-US" dirty="0" err="1" smtClean="0"/>
              <a:t>beweging</a:t>
            </a:r>
            <a:r>
              <a:rPr lang="en-US" dirty="0" smtClean="0"/>
              <a:t> is </a:t>
            </a:r>
            <a:r>
              <a:rPr lang="en-US" dirty="0" err="1" smtClean="0"/>
              <a:t>koud</a:t>
            </a:r>
            <a:r>
              <a:rPr lang="en-US" dirty="0" smtClean="0"/>
              <a:t>, </a:t>
            </a:r>
            <a:r>
              <a:rPr lang="en-US" dirty="0" err="1" smtClean="0"/>
              <a:t>er</a:t>
            </a:r>
            <a:r>
              <a:rPr lang="en-US" dirty="0" smtClean="0"/>
              <a:t> </a:t>
            </a:r>
            <a:r>
              <a:rPr lang="en-US" dirty="0" err="1" smtClean="0"/>
              <a:t>vind</a:t>
            </a:r>
            <a:r>
              <a:rPr lang="en-US" dirty="0" smtClean="0"/>
              <a:t> </a:t>
            </a:r>
            <a:r>
              <a:rPr lang="en-US" dirty="0" err="1" smtClean="0"/>
              <a:t>geen</a:t>
            </a:r>
            <a:r>
              <a:rPr lang="en-US" dirty="0" smtClean="0"/>
              <a:t> </a:t>
            </a:r>
            <a:r>
              <a:rPr lang="en-US" dirty="0" err="1" smtClean="0"/>
              <a:t>stofwisseling</a:t>
            </a:r>
            <a:r>
              <a:rPr lang="en-US" dirty="0" smtClean="0"/>
              <a:t> </a:t>
            </a:r>
            <a:r>
              <a:rPr lang="en-US" dirty="0" err="1" smtClean="0"/>
              <a:t>plaats</a:t>
            </a:r>
            <a:r>
              <a:rPr lang="en-US" dirty="0" smtClean="0"/>
              <a:t>)</a:t>
            </a:r>
          </a:p>
          <a:p>
            <a:endParaRPr lang="en-US" dirty="0" smtClean="0"/>
          </a:p>
          <a:p>
            <a:r>
              <a:rPr lang="en-US" dirty="0" err="1" smtClean="0"/>
              <a:t>Vitaliteit</a:t>
            </a:r>
            <a:r>
              <a:rPr lang="en-US" dirty="0" smtClean="0"/>
              <a:t> is </a:t>
            </a:r>
            <a:r>
              <a:rPr lang="en-US" dirty="0" err="1" smtClean="0"/>
              <a:t>belangrijk</a:t>
            </a:r>
            <a:r>
              <a:rPr lang="en-US" dirty="0" smtClean="0"/>
              <a:t> </a:t>
            </a:r>
            <a:r>
              <a:rPr lang="en-US" dirty="0" err="1" smtClean="0"/>
              <a:t>voor</a:t>
            </a:r>
            <a:r>
              <a:rPr lang="en-US" dirty="0" smtClean="0"/>
              <a:t> </a:t>
            </a:r>
            <a:r>
              <a:rPr lang="en-US" dirty="0" err="1" smtClean="0"/>
              <a:t>goede</a:t>
            </a:r>
            <a:r>
              <a:rPr lang="en-US" dirty="0" smtClean="0"/>
              <a:t> </a:t>
            </a:r>
            <a:r>
              <a:rPr lang="en-US" dirty="0" err="1" smtClean="0"/>
              <a:t>gewrichten</a:t>
            </a:r>
            <a:r>
              <a:rPr lang="en-US" dirty="0" smtClean="0"/>
              <a:t>.</a:t>
            </a:r>
            <a:endParaRPr lang="en-US" dirty="0"/>
          </a:p>
          <a:p>
            <a:endParaRPr lang="en-US" dirty="0" smtClean="0"/>
          </a:p>
          <a:p>
            <a:r>
              <a:rPr lang="en-US" dirty="0" err="1" smtClean="0"/>
              <a:t>Hepatodoron</a:t>
            </a:r>
            <a:r>
              <a:rPr lang="en-US" dirty="0" smtClean="0"/>
              <a:t> (</a:t>
            </a:r>
            <a:r>
              <a:rPr lang="en-US" dirty="0" err="1" smtClean="0"/>
              <a:t>weleda</a:t>
            </a:r>
            <a:r>
              <a:rPr lang="en-US" dirty="0" smtClean="0"/>
              <a:t>) : 2-3 per dag 3 </a:t>
            </a:r>
            <a:r>
              <a:rPr lang="en-US" dirty="0" err="1" smtClean="0"/>
              <a:t>tabletten</a:t>
            </a:r>
            <a:r>
              <a:rPr lang="en-US" dirty="0" smtClean="0"/>
              <a:t>. (</a:t>
            </a:r>
            <a:r>
              <a:rPr lang="en-US" dirty="0" err="1" smtClean="0"/>
              <a:t>bij</a:t>
            </a:r>
            <a:r>
              <a:rPr lang="en-US" dirty="0" smtClean="0"/>
              <a:t> </a:t>
            </a:r>
            <a:r>
              <a:rPr lang="en-US" dirty="0" err="1" smtClean="0"/>
              <a:t>vitaliteitsproblemen</a:t>
            </a:r>
            <a:r>
              <a:rPr lang="en-US" dirty="0" smtClean="0"/>
              <a:t>)</a:t>
            </a:r>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8</a:t>
            </a:fld>
            <a:endParaRPr lang="nl-BE" dirty="0"/>
          </a:p>
        </p:txBody>
      </p:sp>
    </p:spTree>
    <p:extLst>
      <p:ext uri="{BB962C8B-B14F-4D97-AF65-F5344CB8AC3E}">
        <p14:creationId xmlns:p14="http://schemas.microsoft.com/office/powerpoint/2010/main" val="36891220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Examen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80</a:t>
            </a:fld>
            <a:endParaRPr lang="nl-BE" dirty="0"/>
          </a:p>
        </p:txBody>
      </p:sp>
    </p:spTree>
    <p:extLst>
      <p:ext uri="{BB962C8B-B14F-4D97-AF65-F5344CB8AC3E}">
        <p14:creationId xmlns:p14="http://schemas.microsoft.com/office/powerpoint/2010/main" val="12269634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81</a:t>
            </a:fld>
            <a:endParaRPr lang="nl-BE" dirty="0"/>
          </a:p>
        </p:txBody>
      </p:sp>
    </p:spTree>
    <p:extLst>
      <p:ext uri="{BB962C8B-B14F-4D97-AF65-F5344CB8AC3E}">
        <p14:creationId xmlns:p14="http://schemas.microsoft.com/office/powerpoint/2010/main" val="33373228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82</a:t>
            </a:fld>
            <a:endParaRPr lang="nl-BE" dirty="0"/>
          </a:p>
        </p:txBody>
      </p:sp>
    </p:spTree>
    <p:extLst>
      <p:ext uri="{BB962C8B-B14F-4D97-AF65-F5344CB8AC3E}">
        <p14:creationId xmlns:p14="http://schemas.microsoft.com/office/powerpoint/2010/main" val="2662144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83</a:t>
            </a:fld>
            <a:endParaRPr lang="nl-BE" dirty="0"/>
          </a:p>
        </p:txBody>
      </p:sp>
    </p:spTree>
    <p:extLst>
      <p:ext uri="{BB962C8B-B14F-4D97-AF65-F5344CB8AC3E}">
        <p14:creationId xmlns:p14="http://schemas.microsoft.com/office/powerpoint/2010/main" val="25631725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84</a:t>
            </a:fld>
            <a:endParaRPr lang="nl-BE" dirty="0"/>
          </a:p>
        </p:txBody>
      </p:sp>
    </p:spTree>
    <p:extLst>
      <p:ext uri="{BB962C8B-B14F-4D97-AF65-F5344CB8AC3E}">
        <p14:creationId xmlns:p14="http://schemas.microsoft.com/office/powerpoint/2010/main" val="372125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85</a:t>
            </a:fld>
            <a:endParaRPr lang="nl-BE" dirty="0"/>
          </a:p>
        </p:txBody>
      </p:sp>
    </p:spTree>
    <p:extLst>
      <p:ext uri="{BB962C8B-B14F-4D97-AF65-F5344CB8AC3E}">
        <p14:creationId xmlns:p14="http://schemas.microsoft.com/office/powerpoint/2010/main" val="15446380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NSAID’s </a:t>
            </a:r>
            <a:r>
              <a:rPr lang="en-US" dirty="0" err="1" smtClean="0"/>
              <a:t>wel</a:t>
            </a:r>
            <a:r>
              <a:rPr lang="en-US" dirty="0" smtClean="0"/>
              <a:t> </a:t>
            </a:r>
            <a:r>
              <a:rPr lang="en-US" dirty="0" err="1" smtClean="0"/>
              <a:t>blijven</a:t>
            </a:r>
            <a:r>
              <a:rPr lang="en-US" dirty="0" smtClean="0"/>
              <a:t> </a:t>
            </a:r>
            <a:r>
              <a:rPr lang="en-US" dirty="0" err="1" smtClean="0"/>
              <a:t>doorgeven</a:t>
            </a:r>
            <a:r>
              <a:rPr lang="en-US" dirty="0" smtClean="0"/>
              <a:t> </a:t>
            </a:r>
            <a:r>
              <a:rPr lang="en-US" dirty="0" err="1" smtClean="0"/>
              <a:t>naast</a:t>
            </a:r>
            <a:r>
              <a:rPr lang="en-US" dirty="0" smtClean="0"/>
              <a:t> de </a:t>
            </a:r>
            <a:r>
              <a:rPr lang="en-US" dirty="0" err="1" smtClean="0"/>
              <a:t>morfine</a:t>
            </a:r>
            <a:r>
              <a:rPr lang="en-US" dirty="0" smtClean="0"/>
              <a:t>. </a:t>
            </a:r>
          </a:p>
          <a:p>
            <a:r>
              <a:rPr lang="en-US" dirty="0" err="1" smtClean="0"/>
              <a:t>Bij</a:t>
            </a:r>
            <a:r>
              <a:rPr lang="en-US" dirty="0" smtClean="0"/>
              <a:t> </a:t>
            </a:r>
            <a:r>
              <a:rPr lang="en-US" dirty="0" err="1" smtClean="0"/>
              <a:t>botmeta’s</a:t>
            </a:r>
            <a:r>
              <a:rPr lang="en-US" dirty="0" smtClean="0"/>
              <a:t> </a:t>
            </a:r>
            <a:r>
              <a:rPr lang="en-US" dirty="0" err="1" smtClean="0"/>
              <a:t>complementeren</a:t>
            </a:r>
            <a:r>
              <a:rPr lang="en-US" dirty="0" smtClean="0"/>
              <a:t> NSAID en </a:t>
            </a:r>
            <a:r>
              <a:rPr lang="en-US" dirty="0" err="1" smtClean="0"/>
              <a:t>morfine</a:t>
            </a:r>
            <a:r>
              <a:rPr lang="en-US" dirty="0" smtClean="0"/>
              <a:t> </a:t>
            </a:r>
            <a:r>
              <a:rPr lang="en-US" dirty="0" err="1" smtClean="0"/>
              <a:t>elkaar</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86</a:t>
            </a:fld>
            <a:endParaRPr lang="nl-BE" dirty="0"/>
          </a:p>
        </p:txBody>
      </p:sp>
    </p:spTree>
    <p:extLst>
      <p:ext uri="{BB962C8B-B14F-4D97-AF65-F5344CB8AC3E}">
        <p14:creationId xmlns:p14="http://schemas.microsoft.com/office/powerpoint/2010/main" val="23659713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87</a:t>
            </a:fld>
            <a:endParaRPr lang="nl-BE" dirty="0"/>
          </a:p>
        </p:txBody>
      </p:sp>
    </p:spTree>
    <p:extLst>
      <p:ext uri="{BB962C8B-B14F-4D97-AF65-F5344CB8AC3E}">
        <p14:creationId xmlns:p14="http://schemas.microsoft.com/office/powerpoint/2010/main" val="8597728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Cortex </a:t>
            </a:r>
            <a:r>
              <a:rPr lang="en-US" dirty="0" err="1" smtClean="0"/>
              <a:t>salix</a:t>
            </a:r>
            <a:endParaRPr lang="en-US" dirty="0" smtClean="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88</a:t>
            </a:fld>
            <a:endParaRPr lang="nl-BE" dirty="0"/>
          </a:p>
        </p:txBody>
      </p:sp>
    </p:spTree>
    <p:extLst>
      <p:ext uri="{BB962C8B-B14F-4D97-AF65-F5344CB8AC3E}">
        <p14:creationId xmlns:p14="http://schemas.microsoft.com/office/powerpoint/2010/main" val="124359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89</a:t>
            </a:fld>
            <a:endParaRPr lang="nl-BE" dirty="0"/>
          </a:p>
        </p:txBody>
      </p:sp>
    </p:spTree>
    <p:extLst>
      <p:ext uri="{BB962C8B-B14F-4D97-AF65-F5344CB8AC3E}">
        <p14:creationId xmlns:p14="http://schemas.microsoft.com/office/powerpoint/2010/main" val="184258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Verschil</a:t>
            </a:r>
            <a:r>
              <a:rPr lang="en-US" dirty="0" smtClean="0"/>
              <a:t> </a:t>
            </a:r>
            <a:r>
              <a:rPr lang="en-US" dirty="0" err="1" smtClean="0"/>
              <a:t>tussen</a:t>
            </a:r>
            <a:r>
              <a:rPr lang="en-US" dirty="0" smtClean="0"/>
              <a:t> </a:t>
            </a:r>
            <a:r>
              <a:rPr lang="en-US" dirty="0" err="1" smtClean="0"/>
              <a:t>reuma</a:t>
            </a:r>
            <a:r>
              <a:rPr lang="en-US" dirty="0" smtClean="0"/>
              <a:t> en </a:t>
            </a:r>
            <a:r>
              <a:rPr lang="en-US" dirty="0" err="1" smtClean="0"/>
              <a:t>artrose</a:t>
            </a:r>
            <a:r>
              <a:rPr lang="en-US" dirty="0" smtClean="0"/>
              <a:t>:</a:t>
            </a:r>
          </a:p>
          <a:p>
            <a:endParaRPr lang="en-US" dirty="0"/>
          </a:p>
          <a:p>
            <a:r>
              <a:rPr lang="en-US" dirty="0" err="1" smtClean="0"/>
              <a:t>Artrose</a:t>
            </a:r>
            <a:r>
              <a:rPr lang="en-US" dirty="0" smtClean="0"/>
              <a:t> is </a:t>
            </a:r>
            <a:r>
              <a:rPr lang="en-US" dirty="0" err="1" smtClean="0"/>
              <a:t>vooral</a:t>
            </a:r>
            <a:r>
              <a:rPr lang="en-US" dirty="0" smtClean="0"/>
              <a:t> </a:t>
            </a:r>
            <a:r>
              <a:rPr lang="en-US" dirty="0" err="1" smtClean="0"/>
              <a:t>na</a:t>
            </a:r>
            <a:r>
              <a:rPr lang="en-US" dirty="0" smtClean="0"/>
              <a:t> rust </a:t>
            </a:r>
            <a:r>
              <a:rPr lang="en-US" dirty="0" err="1" smtClean="0"/>
              <a:t>pijnlijk</a:t>
            </a:r>
            <a:r>
              <a:rPr lang="en-US" dirty="0" smtClean="0"/>
              <a:t>, ca. 10 </a:t>
            </a:r>
            <a:r>
              <a:rPr lang="en-US" dirty="0" err="1" smtClean="0"/>
              <a:t>minuten</a:t>
            </a:r>
            <a:r>
              <a:rPr lang="en-US" dirty="0" smtClean="0"/>
              <a:t>. </a:t>
            </a:r>
            <a:r>
              <a:rPr lang="en-US" dirty="0" err="1" smtClean="0"/>
              <a:t>Reuma</a:t>
            </a:r>
            <a:r>
              <a:rPr lang="en-US" dirty="0" smtClean="0"/>
              <a:t> </a:t>
            </a:r>
            <a:r>
              <a:rPr lang="en-US" dirty="0" err="1" smtClean="0"/>
              <a:t>duurt</a:t>
            </a:r>
            <a:r>
              <a:rPr lang="en-US" dirty="0" smtClean="0"/>
              <a:t> </a:t>
            </a:r>
            <a:r>
              <a:rPr lang="en-US" dirty="0" err="1" smtClean="0"/>
              <a:t>veel</a:t>
            </a:r>
            <a:r>
              <a:rPr lang="en-US" dirty="0" smtClean="0"/>
              <a:t> </a:t>
            </a:r>
            <a:r>
              <a:rPr lang="en-US" dirty="0" err="1" smtClean="0"/>
              <a:t>langerr</a:t>
            </a:r>
            <a:endParaRPr lang="en-US" dirty="0" smtClean="0"/>
          </a:p>
          <a:p>
            <a:endParaRPr lang="en-US" dirty="0"/>
          </a:p>
          <a:p>
            <a:r>
              <a:rPr lang="en-US" dirty="0" err="1" smtClean="0"/>
              <a:t>Artrose</a:t>
            </a:r>
            <a:r>
              <a:rPr lang="en-US" dirty="0" smtClean="0"/>
              <a:t> </a:t>
            </a:r>
            <a:r>
              <a:rPr lang="en-US" dirty="0" err="1" smtClean="0"/>
              <a:t>vooral</a:t>
            </a:r>
            <a:r>
              <a:rPr lang="en-US" dirty="0" smtClean="0"/>
              <a:t> in </a:t>
            </a:r>
            <a:r>
              <a:rPr lang="en-US" dirty="0" err="1" smtClean="0"/>
              <a:t>uiteinden</a:t>
            </a:r>
            <a:r>
              <a:rPr lang="en-US" dirty="0" smtClean="0"/>
              <a:t> van </a:t>
            </a:r>
            <a:r>
              <a:rPr lang="en-US" dirty="0" err="1" smtClean="0"/>
              <a:t>extremiteiten</a:t>
            </a:r>
            <a:endParaRPr lang="en-US" dirty="0" smtClean="0"/>
          </a:p>
          <a:p>
            <a:r>
              <a:rPr lang="en-US" dirty="0" err="1" smtClean="0"/>
              <a:t>Reuma</a:t>
            </a:r>
            <a:r>
              <a:rPr lang="en-US" dirty="0" smtClean="0"/>
              <a:t> </a:t>
            </a:r>
            <a:r>
              <a:rPr lang="en-US" dirty="0" err="1" smtClean="0"/>
              <a:t>meer</a:t>
            </a:r>
            <a:r>
              <a:rPr lang="en-US" dirty="0" smtClean="0"/>
              <a:t> </a:t>
            </a:r>
            <a:r>
              <a:rPr lang="en-US" dirty="0" err="1" smtClean="0"/>
              <a:t>aan</a:t>
            </a:r>
            <a:r>
              <a:rPr lang="en-US" dirty="0" smtClean="0"/>
              <a:t> de basis van de </a:t>
            </a:r>
            <a:r>
              <a:rPr lang="en-US" dirty="0" err="1" smtClean="0"/>
              <a:t>extremiteit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9</a:t>
            </a:fld>
            <a:endParaRPr lang="nl-BE" dirty="0"/>
          </a:p>
        </p:txBody>
      </p:sp>
    </p:spTree>
    <p:extLst>
      <p:ext uri="{BB962C8B-B14F-4D97-AF65-F5344CB8AC3E}">
        <p14:creationId xmlns:p14="http://schemas.microsoft.com/office/powerpoint/2010/main" val="2056839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90</a:t>
            </a:fld>
            <a:endParaRPr lang="nl-BE" dirty="0"/>
          </a:p>
        </p:txBody>
      </p:sp>
    </p:spTree>
    <p:extLst>
      <p:ext uri="{BB962C8B-B14F-4D97-AF65-F5344CB8AC3E}">
        <p14:creationId xmlns:p14="http://schemas.microsoft.com/office/powerpoint/2010/main" val="14278596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91</a:t>
            </a:fld>
            <a:endParaRPr lang="nl-BE" dirty="0"/>
          </a:p>
        </p:txBody>
      </p:sp>
    </p:spTree>
    <p:extLst>
      <p:ext uri="{BB962C8B-B14F-4D97-AF65-F5344CB8AC3E}">
        <p14:creationId xmlns:p14="http://schemas.microsoft.com/office/powerpoint/2010/main" val="11474881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92</a:t>
            </a:fld>
            <a:endParaRPr lang="nl-BE" dirty="0"/>
          </a:p>
        </p:txBody>
      </p:sp>
    </p:spTree>
    <p:extLst>
      <p:ext uri="{BB962C8B-B14F-4D97-AF65-F5344CB8AC3E}">
        <p14:creationId xmlns:p14="http://schemas.microsoft.com/office/powerpoint/2010/main" val="15365907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(informatie uit volledige versie)</a:t>
            </a:r>
            <a:endParaRPr lang="nl-BE" dirty="0"/>
          </a:p>
        </p:txBody>
      </p:sp>
      <p:sp>
        <p:nvSpPr>
          <p:cNvPr id="4" name="Tijdelijke aanduiding voor dianummer 3"/>
          <p:cNvSpPr>
            <a:spLocks noGrp="1"/>
          </p:cNvSpPr>
          <p:nvPr>
            <p:ph type="sldNum" sz="quarter" idx="10"/>
          </p:nvPr>
        </p:nvSpPr>
        <p:spPr/>
        <p:txBody>
          <a:bodyPr/>
          <a:lstStyle/>
          <a:p>
            <a:fld id="{9F015243-8339-4158-A896-B3B9A652EEAC}" type="slidenum">
              <a:rPr lang="nl-BE" smtClean="0"/>
              <a:pPr/>
              <a:t>93</a:t>
            </a:fld>
            <a:endParaRPr lang="nl-BE" dirty="0"/>
          </a:p>
        </p:txBody>
      </p:sp>
    </p:spTree>
    <p:extLst>
      <p:ext uri="{BB962C8B-B14F-4D97-AF65-F5344CB8AC3E}">
        <p14:creationId xmlns:p14="http://schemas.microsoft.com/office/powerpoint/2010/main" val="5536849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(informatie uit volledige versie)</a:t>
            </a:r>
            <a:endParaRPr lang="nl-BE" dirty="0"/>
          </a:p>
        </p:txBody>
      </p:sp>
      <p:sp>
        <p:nvSpPr>
          <p:cNvPr id="4" name="Tijdelijke aanduiding voor dianummer 3"/>
          <p:cNvSpPr>
            <a:spLocks noGrp="1"/>
          </p:cNvSpPr>
          <p:nvPr>
            <p:ph type="sldNum" sz="quarter" idx="10"/>
          </p:nvPr>
        </p:nvSpPr>
        <p:spPr/>
        <p:txBody>
          <a:bodyPr/>
          <a:lstStyle/>
          <a:p>
            <a:fld id="{9F015243-8339-4158-A896-B3B9A652EEAC}" type="slidenum">
              <a:rPr lang="nl-BE" smtClean="0"/>
              <a:pPr/>
              <a:t>94</a:t>
            </a:fld>
            <a:endParaRPr lang="nl-BE" dirty="0"/>
          </a:p>
        </p:txBody>
      </p:sp>
    </p:spTree>
    <p:extLst>
      <p:ext uri="{BB962C8B-B14F-4D97-AF65-F5344CB8AC3E}">
        <p14:creationId xmlns:p14="http://schemas.microsoft.com/office/powerpoint/2010/main" val="1239631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(informatie uit volledige versie)</a:t>
            </a:r>
            <a:endParaRPr lang="nl-BE" dirty="0"/>
          </a:p>
        </p:txBody>
      </p:sp>
      <p:sp>
        <p:nvSpPr>
          <p:cNvPr id="4" name="Tijdelijke aanduiding voor dianummer 3"/>
          <p:cNvSpPr>
            <a:spLocks noGrp="1"/>
          </p:cNvSpPr>
          <p:nvPr>
            <p:ph type="sldNum" sz="quarter" idx="10"/>
          </p:nvPr>
        </p:nvSpPr>
        <p:spPr/>
        <p:txBody>
          <a:bodyPr/>
          <a:lstStyle/>
          <a:p>
            <a:fld id="{9F015243-8339-4158-A896-B3B9A652EEAC}" type="slidenum">
              <a:rPr lang="nl-BE" smtClean="0"/>
              <a:pPr/>
              <a:t>95</a:t>
            </a:fld>
            <a:endParaRPr lang="nl-BE" dirty="0"/>
          </a:p>
        </p:txBody>
      </p:sp>
    </p:spTree>
    <p:extLst>
      <p:ext uri="{BB962C8B-B14F-4D97-AF65-F5344CB8AC3E}">
        <p14:creationId xmlns:p14="http://schemas.microsoft.com/office/powerpoint/2010/main" val="10116269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(informatie uit volledige versie)</a:t>
            </a:r>
            <a:endParaRPr lang="nl-BE" dirty="0"/>
          </a:p>
        </p:txBody>
      </p:sp>
      <p:sp>
        <p:nvSpPr>
          <p:cNvPr id="4" name="Tijdelijke aanduiding voor dianummer 3"/>
          <p:cNvSpPr>
            <a:spLocks noGrp="1"/>
          </p:cNvSpPr>
          <p:nvPr>
            <p:ph type="sldNum" sz="quarter" idx="10"/>
          </p:nvPr>
        </p:nvSpPr>
        <p:spPr/>
        <p:txBody>
          <a:bodyPr/>
          <a:lstStyle/>
          <a:p>
            <a:fld id="{9F015243-8339-4158-A896-B3B9A652EEAC}" type="slidenum">
              <a:rPr lang="nl-BE" smtClean="0"/>
              <a:pPr/>
              <a:t>96</a:t>
            </a:fld>
            <a:endParaRPr lang="nl-BE" dirty="0"/>
          </a:p>
        </p:txBody>
      </p:sp>
    </p:spTree>
    <p:extLst>
      <p:ext uri="{BB962C8B-B14F-4D97-AF65-F5344CB8AC3E}">
        <p14:creationId xmlns:p14="http://schemas.microsoft.com/office/powerpoint/2010/main" val="8303232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err="1" smtClean="0"/>
              <a:t>Examen</a:t>
            </a:r>
            <a:r>
              <a:rPr lang="en-US" sz="2800" dirty="0" smtClean="0"/>
              <a:t>!!</a:t>
            </a:r>
          </a:p>
          <a:p>
            <a:endParaRPr lang="en-US" sz="2800" dirty="0"/>
          </a:p>
        </p:txBody>
      </p:sp>
      <p:sp>
        <p:nvSpPr>
          <p:cNvPr id="4" name="Slide Number Placeholder 3"/>
          <p:cNvSpPr>
            <a:spLocks noGrp="1"/>
          </p:cNvSpPr>
          <p:nvPr>
            <p:ph type="sldNum" sz="quarter" idx="10"/>
          </p:nvPr>
        </p:nvSpPr>
        <p:spPr/>
        <p:txBody>
          <a:bodyPr/>
          <a:lstStyle/>
          <a:p>
            <a:fld id="{9F015243-8339-4158-A896-B3B9A652EEAC}" type="slidenum">
              <a:rPr lang="nl-BE" smtClean="0"/>
              <a:pPr/>
              <a:t>97</a:t>
            </a:fld>
            <a:endParaRPr lang="nl-BE" dirty="0"/>
          </a:p>
        </p:txBody>
      </p:sp>
    </p:spTree>
    <p:extLst>
      <p:ext uri="{BB962C8B-B14F-4D97-AF65-F5344CB8AC3E}">
        <p14:creationId xmlns:p14="http://schemas.microsoft.com/office/powerpoint/2010/main" val="12453102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98</a:t>
            </a:fld>
            <a:endParaRPr lang="nl-BE" dirty="0"/>
          </a:p>
        </p:txBody>
      </p:sp>
    </p:spTree>
    <p:extLst>
      <p:ext uri="{BB962C8B-B14F-4D97-AF65-F5344CB8AC3E}">
        <p14:creationId xmlns:p14="http://schemas.microsoft.com/office/powerpoint/2010/main" val="388233679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5243-8339-4158-A896-B3B9A652EEAC}" type="slidenum">
              <a:rPr lang="nl-BE" smtClean="0"/>
              <a:pPr/>
              <a:t>99</a:t>
            </a:fld>
            <a:endParaRPr lang="nl-BE" dirty="0"/>
          </a:p>
        </p:txBody>
      </p:sp>
    </p:spTree>
    <p:extLst>
      <p:ext uri="{BB962C8B-B14F-4D97-AF65-F5344CB8AC3E}">
        <p14:creationId xmlns:p14="http://schemas.microsoft.com/office/powerpoint/2010/main" val="57182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19" name="Tijdelijke aanduiding voor voettekst 18"/>
          <p:cNvSpPr>
            <a:spLocks noGrp="1"/>
          </p:cNvSpPr>
          <p:nvPr>
            <p:ph type="ftr" sz="quarter" idx="11"/>
          </p:nvPr>
        </p:nvSpPr>
        <p:spPr/>
        <p:txBody>
          <a:bodyPr/>
          <a:lstStyle/>
          <a:p>
            <a:endParaRPr lang="nl-BE" dirty="0"/>
          </a:p>
        </p:txBody>
      </p:sp>
      <p:sp>
        <p:nvSpPr>
          <p:cNvPr id="27" name="Tijdelijke aanduiding voor dianummer 26"/>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D7064AE6-41C7-4259-9F31-E269B807FCB1}" type="slidenum">
              <a:rPr lang="nl-BE" smtClean="0"/>
              <a:pPr/>
              <a:t>‹nr.›</a:t>
            </a:fld>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CE72DDC5-1D0A-4BFB-A660-8798DF4C6FD3}" type="datetimeFigureOut">
              <a:rPr lang="nl-BE" smtClean="0"/>
              <a:pPr/>
              <a:t>30/09/2014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a:xfrm>
            <a:off x="8077200" y="6356350"/>
            <a:ext cx="609600" cy="365125"/>
          </a:xfrm>
        </p:spPr>
        <p:txBody>
          <a:bodyPr/>
          <a:lstStyle/>
          <a:p>
            <a:fld id="{D7064AE6-41C7-4259-9F31-E269B807FCB1}" type="slidenum">
              <a:rPr lang="nl-BE" smtClean="0"/>
              <a:pPr/>
              <a:t>‹nr.›</a:t>
            </a:fld>
            <a:endParaRPr lang="nl-BE" dirty="0"/>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dirty="0"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72DDC5-1D0A-4BFB-A660-8798DF4C6FD3}" type="datetimeFigureOut">
              <a:rPr lang="nl-BE" smtClean="0"/>
              <a:pPr/>
              <a:t>30/09/2014</a:t>
            </a:fld>
            <a:endParaRPr lang="nl-BE" dirty="0"/>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BE" dirty="0"/>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064AE6-41C7-4259-9F31-E269B807FCB1}" type="slidenum">
              <a:rPr lang="nl-BE" smtClean="0"/>
              <a:pPr/>
              <a:t>‹nr.›</a:t>
            </a:fld>
            <a:endParaRPr lang="nl-BE" dirty="0"/>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gbert.vanwijk@ua.ac.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egbertvanwijk.nl/" TargetMode="External"/><Relationship Id="rId4" Type="http://schemas.openxmlformats.org/officeDocument/2006/relationships/hyperlink" Target="http://www.hupr.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ocob.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nhg.artsennet.nl/kenniscentrum/k_voorlichting/NHGPatientenbrieven/NHGPatientenbrief/PBL4a.htm"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nhg.artsennet.nl/kenniscentrum/k_voorlichting/NHGPatientenbrieven/NHGPatientenbrief/PBL4b.htm"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nhg.artsennet.nl/keNHG%20epicondyliti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nhg.artsennet.nl/keNHG%20epicondyliti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naturalstandard.com/"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44" y="357166"/>
            <a:ext cx="8786874" cy="2571768"/>
          </a:xfrm>
        </p:spPr>
        <p:txBody>
          <a:bodyPr>
            <a:noAutofit/>
          </a:bodyPr>
          <a:lstStyle/>
          <a:p>
            <a:pPr marL="914400" indent="-914400" algn="ctr"/>
            <a:r>
              <a:rPr lang="nl-NL" sz="6000" dirty="0" smtClean="0"/>
              <a:t>orthopedie &amp; beweging</a:t>
            </a:r>
            <a:r>
              <a:rPr lang="nl-NL" sz="4000" dirty="0" smtClean="0"/>
              <a:t/>
            </a:r>
            <a:br>
              <a:rPr lang="nl-NL" sz="4000" dirty="0" smtClean="0"/>
            </a:br>
            <a:r>
              <a:rPr lang="nl-NL" sz="3600" dirty="0" smtClean="0"/>
              <a:t>voor de </a:t>
            </a:r>
            <a:br>
              <a:rPr lang="nl-NL" sz="3600" dirty="0" smtClean="0"/>
            </a:br>
            <a:r>
              <a:rPr lang="nl-NL" sz="3600" dirty="0" smtClean="0"/>
              <a:t>CAM-gezondheidsprofessional</a:t>
            </a:r>
            <a:endParaRPr lang="nl-BE" sz="3600" dirty="0"/>
          </a:p>
        </p:txBody>
      </p:sp>
      <p:sp>
        <p:nvSpPr>
          <p:cNvPr id="3" name="Ondertitel 2"/>
          <p:cNvSpPr>
            <a:spLocks noGrp="1"/>
          </p:cNvSpPr>
          <p:nvPr>
            <p:ph type="subTitle" idx="1"/>
          </p:nvPr>
        </p:nvSpPr>
        <p:spPr>
          <a:xfrm>
            <a:off x="533400" y="3214686"/>
            <a:ext cx="7854696" cy="3286148"/>
          </a:xfrm>
        </p:spPr>
        <p:txBody>
          <a:bodyPr>
            <a:normAutofit fontScale="85000" lnSpcReduction="20000"/>
          </a:bodyPr>
          <a:lstStyle/>
          <a:p>
            <a:pPr algn="ctr">
              <a:lnSpc>
                <a:spcPct val="80000"/>
              </a:lnSpc>
            </a:pPr>
            <a:endParaRPr lang="nl-NL" sz="3600" dirty="0" smtClean="0"/>
          </a:p>
          <a:p>
            <a:pPr algn="ctr">
              <a:lnSpc>
                <a:spcPct val="80000"/>
              </a:lnSpc>
            </a:pPr>
            <a:r>
              <a:rPr lang="nl-NL" sz="3600" dirty="0" smtClean="0"/>
              <a:t>Homeopathie Academie Nederland</a:t>
            </a:r>
          </a:p>
          <a:p>
            <a:pPr algn="ctr">
              <a:lnSpc>
                <a:spcPct val="80000"/>
              </a:lnSpc>
            </a:pPr>
            <a:r>
              <a:rPr lang="nl-NL" sz="3600" dirty="0" smtClean="0"/>
              <a:t> college &amp; nascholing</a:t>
            </a:r>
          </a:p>
          <a:p>
            <a:pPr algn="ctr">
              <a:lnSpc>
                <a:spcPct val="80000"/>
              </a:lnSpc>
            </a:pPr>
            <a:r>
              <a:rPr lang="nl-NL" sz="3600" dirty="0" smtClean="0"/>
              <a:t> </a:t>
            </a:r>
          </a:p>
          <a:p>
            <a:pPr algn="ctr">
              <a:lnSpc>
                <a:spcPct val="80000"/>
              </a:lnSpc>
            </a:pPr>
            <a:r>
              <a:rPr lang="nl-NL" sz="3600" dirty="0" smtClean="0"/>
              <a:t>5 september 2014</a:t>
            </a:r>
          </a:p>
          <a:p>
            <a:pPr algn="ctr">
              <a:lnSpc>
                <a:spcPct val="80000"/>
              </a:lnSpc>
            </a:pPr>
            <a:endParaRPr lang="nl-NL" sz="3600" dirty="0" smtClean="0"/>
          </a:p>
          <a:p>
            <a:pPr algn="ctr">
              <a:lnSpc>
                <a:spcPct val="80000"/>
              </a:lnSpc>
            </a:pPr>
            <a:r>
              <a:rPr lang="nl-NL" sz="3600" dirty="0" smtClean="0"/>
              <a:t>Egbert van Wijk, huisarts</a:t>
            </a:r>
          </a:p>
          <a:p>
            <a:pPr algn="ctr">
              <a:lnSpc>
                <a:spcPct val="80000"/>
              </a:lnSpc>
            </a:pPr>
            <a:endParaRPr lang="nl-NL" sz="2200" dirty="0" smtClean="0"/>
          </a:p>
          <a:p>
            <a:pPr algn="ctr">
              <a:lnSpc>
                <a:spcPct val="80000"/>
              </a:lnSpc>
            </a:pPr>
            <a:r>
              <a:rPr lang="nl-NL" sz="2200" dirty="0" smtClean="0"/>
              <a:t> </a:t>
            </a:r>
            <a:r>
              <a:rPr lang="nl-NL" sz="2200" dirty="0" smtClean="0">
                <a:hlinkClick r:id="rId3"/>
              </a:rPr>
              <a:t>egbert.vanwijk@ua.ac.be</a:t>
            </a:r>
            <a:r>
              <a:rPr lang="nl-NL" sz="2200" dirty="0" smtClean="0"/>
              <a:t> - </a:t>
            </a:r>
            <a:r>
              <a:rPr lang="nl-NL" sz="2200" dirty="0" smtClean="0">
                <a:hlinkClick r:id="rId4"/>
              </a:rPr>
              <a:t>www.</a:t>
            </a:r>
            <a:r>
              <a:rPr lang="nl-NL" sz="2200" dirty="0" smtClean="0">
                <a:hlinkClick r:id="rId5"/>
              </a:rPr>
              <a:t>egbertvanwijk.nl</a:t>
            </a:r>
            <a:r>
              <a:rPr lang="nl-NL" sz="2200" dirty="0" smtClean="0"/>
              <a:t> </a:t>
            </a:r>
          </a:p>
          <a:p>
            <a:pPr algn="ctr"/>
            <a:endParaRPr lang="nl-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85804" y="642918"/>
            <a:ext cx="8229600" cy="500066"/>
          </a:xfrm>
          <a:noFill/>
        </p:spPr>
        <p:txBody>
          <a:bodyPr>
            <a:normAutofit fontScale="90000"/>
          </a:bodyPr>
          <a:lstStyle/>
          <a:p>
            <a:pPr algn="ctr"/>
            <a:r>
              <a:rPr lang="nl-NL" sz="4000" b="1" dirty="0">
                <a:solidFill>
                  <a:schemeClr val="accent3">
                    <a:tint val="90000"/>
                    <a:satMod val="120000"/>
                  </a:schemeClr>
                </a:solidFill>
                <a:effectLst>
                  <a:outerShdw blurRad="38100" dist="25400" dir="5400000" algn="tl" rotWithShape="0">
                    <a:srgbClr val="000000">
                      <a:alpha val="43000"/>
                    </a:srgbClr>
                  </a:outerShdw>
                </a:effectLst>
              </a:rPr>
              <a:t>artrose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etiologie  </a:t>
            </a:r>
            <a:endParaRPr lang="nl-NL" sz="31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4755" name="Rectangle 3"/>
          <p:cNvSpPr>
            <a:spLocks noGrp="1" noChangeArrowheads="1"/>
          </p:cNvSpPr>
          <p:nvPr>
            <p:ph idx="1"/>
          </p:nvPr>
        </p:nvSpPr>
        <p:spPr>
          <a:xfrm>
            <a:off x="785786" y="1530373"/>
            <a:ext cx="7929618" cy="5113337"/>
          </a:xfrm>
          <a:noFill/>
        </p:spPr>
        <p:txBody>
          <a:bodyPr>
            <a:normAutofit/>
          </a:bodyPr>
          <a:lstStyle/>
          <a:p>
            <a:pPr>
              <a:lnSpc>
                <a:spcPct val="80000"/>
              </a:lnSpc>
              <a:buFont typeface="Wingdings" pitchFamily="2" charset="2"/>
              <a:buNone/>
            </a:pPr>
            <a:endParaRPr lang="nl-NL" sz="500" dirty="0"/>
          </a:p>
          <a:p>
            <a:pPr>
              <a:lnSpc>
                <a:spcPct val="80000"/>
              </a:lnSpc>
              <a:buFont typeface="Wingdings" pitchFamily="2" charset="2"/>
              <a:buNone/>
            </a:pPr>
            <a:endParaRPr lang="nl-NL" sz="2600" dirty="0"/>
          </a:p>
          <a:p>
            <a:pPr lvl="1">
              <a:lnSpc>
                <a:spcPct val="80000"/>
              </a:lnSpc>
              <a:buFont typeface="Wingdings" pitchFamily="2" charset="2"/>
              <a:buChar char="§"/>
            </a:pPr>
            <a:r>
              <a:rPr lang="nl-NL" sz="2800" dirty="0"/>
              <a:t>niet precies bekend</a:t>
            </a:r>
          </a:p>
          <a:p>
            <a:pPr lvl="1">
              <a:lnSpc>
                <a:spcPct val="80000"/>
              </a:lnSpc>
              <a:buFont typeface="Wingdings" pitchFamily="2" charset="2"/>
              <a:buChar char="§"/>
            </a:pPr>
            <a:r>
              <a:rPr lang="nl-NL" sz="2800" dirty="0" smtClean="0"/>
              <a:t>ouderen</a:t>
            </a:r>
          </a:p>
          <a:p>
            <a:pPr lvl="1">
              <a:lnSpc>
                <a:spcPct val="80000"/>
              </a:lnSpc>
              <a:buFont typeface="Wingdings" pitchFamily="2" charset="2"/>
              <a:buChar char="§"/>
            </a:pPr>
            <a:r>
              <a:rPr lang="nl-NL" sz="2800" dirty="0" smtClean="0"/>
              <a:t>vrouwen</a:t>
            </a:r>
          </a:p>
          <a:p>
            <a:pPr lvl="1">
              <a:lnSpc>
                <a:spcPct val="80000"/>
              </a:lnSpc>
              <a:buFont typeface="Wingdings" pitchFamily="2" charset="2"/>
              <a:buChar char="§"/>
            </a:pPr>
            <a:r>
              <a:rPr lang="nl-NL" sz="2800" dirty="0" smtClean="0"/>
              <a:t>overgewicht</a:t>
            </a:r>
          </a:p>
          <a:p>
            <a:pPr lvl="1">
              <a:lnSpc>
                <a:spcPct val="80000"/>
              </a:lnSpc>
              <a:buFont typeface="Wingdings" pitchFamily="2" charset="2"/>
              <a:buChar char="§"/>
            </a:pPr>
            <a:r>
              <a:rPr lang="nl-NL" sz="2800" dirty="0" smtClean="0"/>
              <a:t>sterke belasting</a:t>
            </a:r>
          </a:p>
          <a:p>
            <a:pPr lvl="1">
              <a:lnSpc>
                <a:spcPct val="80000"/>
              </a:lnSpc>
              <a:buFont typeface="Wingdings" pitchFamily="2" charset="2"/>
              <a:buChar char="§"/>
            </a:pPr>
            <a:r>
              <a:rPr lang="nl-NL" sz="2800" dirty="0" smtClean="0"/>
              <a:t>aanleg</a:t>
            </a:r>
            <a:r>
              <a:rPr lang="nl-NL" sz="2800" dirty="0"/>
              <a:t>?</a:t>
            </a:r>
          </a:p>
          <a:p>
            <a:pPr lvl="1">
              <a:lnSpc>
                <a:spcPct val="80000"/>
              </a:lnSpc>
              <a:buFont typeface="Wingdings" pitchFamily="2" charset="2"/>
              <a:buChar char="§"/>
            </a:pPr>
            <a:r>
              <a:rPr lang="nl-NL" sz="2800" dirty="0"/>
              <a:t>secundair aan </a:t>
            </a:r>
            <a:r>
              <a:rPr lang="nl-NL" sz="2800" dirty="0" smtClean="0"/>
              <a:t>beschadiging</a:t>
            </a:r>
          </a:p>
          <a:p>
            <a:pPr lvl="2">
              <a:lnSpc>
                <a:spcPct val="80000"/>
              </a:lnSpc>
              <a:buFont typeface="Wingdings" pitchFamily="2" charset="2"/>
              <a:buChar char="§"/>
            </a:pPr>
            <a:r>
              <a:rPr lang="nl-NL" sz="2800" dirty="0" smtClean="0"/>
              <a:t>bijv. gonartrose </a:t>
            </a:r>
          </a:p>
          <a:p>
            <a:pPr lvl="3">
              <a:lnSpc>
                <a:spcPct val="80000"/>
              </a:lnSpc>
              <a:buFont typeface="Wingdings" pitchFamily="2" charset="2"/>
              <a:buChar char="§"/>
            </a:pPr>
            <a:r>
              <a:rPr lang="nl-NL" sz="2700" dirty="0" smtClean="0"/>
              <a:t>na meniscusletsel of fractuur</a:t>
            </a:r>
            <a:endParaRPr lang="nl-NL"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4755">
                                            <p:txEl>
                                              <p:pRg st="2" end="2"/>
                                            </p:txEl>
                                          </p:spTgt>
                                        </p:tgtEl>
                                        <p:attrNameLst>
                                          <p:attrName>style.visibility</p:attrName>
                                        </p:attrNameLst>
                                      </p:cBhvr>
                                      <p:to>
                                        <p:strVal val="visible"/>
                                      </p:to>
                                    </p:set>
                                    <p:anim calcmode="lin" valueType="num">
                                      <p:cBhvr additive="base">
                                        <p:cTn id="7" dur="500" fill="hold"/>
                                        <p:tgtEl>
                                          <p:spTgt spid="7475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75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4755">
                                            <p:txEl>
                                              <p:pRg st="3" end="3"/>
                                            </p:txEl>
                                          </p:spTgt>
                                        </p:tgtEl>
                                        <p:attrNameLst>
                                          <p:attrName>style.visibility</p:attrName>
                                        </p:attrNameLst>
                                      </p:cBhvr>
                                      <p:to>
                                        <p:strVal val="visible"/>
                                      </p:to>
                                    </p:set>
                                    <p:anim calcmode="lin" valueType="num">
                                      <p:cBhvr additive="base">
                                        <p:cTn id="11" dur="500" fill="hold"/>
                                        <p:tgtEl>
                                          <p:spTgt spid="74755">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475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anim calcmode="lin" valueType="num">
                                      <p:cBhvr additive="base">
                                        <p:cTn id="15" dur="500" fill="hold"/>
                                        <p:tgtEl>
                                          <p:spTgt spid="74755">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4755">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anim calcmode="lin" valueType="num">
                                      <p:cBhvr additive="base">
                                        <p:cTn id="19" dur="500" fill="hold"/>
                                        <p:tgtEl>
                                          <p:spTgt spid="74755">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755">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4755">
                                            <p:txEl>
                                              <p:pRg st="6" end="6"/>
                                            </p:txEl>
                                          </p:spTgt>
                                        </p:tgtEl>
                                        <p:attrNameLst>
                                          <p:attrName>style.visibility</p:attrName>
                                        </p:attrNameLst>
                                      </p:cBhvr>
                                      <p:to>
                                        <p:strVal val="visible"/>
                                      </p:to>
                                    </p:set>
                                    <p:anim calcmode="lin" valueType="num">
                                      <p:cBhvr additive="base">
                                        <p:cTn id="23" dur="500" fill="hold"/>
                                        <p:tgtEl>
                                          <p:spTgt spid="74755">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4755">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4755">
                                            <p:txEl>
                                              <p:pRg st="7" end="7"/>
                                            </p:txEl>
                                          </p:spTgt>
                                        </p:tgtEl>
                                        <p:attrNameLst>
                                          <p:attrName>style.visibility</p:attrName>
                                        </p:attrNameLst>
                                      </p:cBhvr>
                                      <p:to>
                                        <p:strVal val="visible"/>
                                      </p:to>
                                    </p:set>
                                    <p:anim calcmode="lin" valueType="num">
                                      <p:cBhvr additive="base">
                                        <p:cTn id="27" dur="500" fill="hold"/>
                                        <p:tgtEl>
                                          <p:spTgt spid="74755">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4755">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 calcmode="lin" valueType="num">
                                      <p:cBhvr additive="base">
                                        <p:cTn id="31" dur="500" fill="hold"/>
                                        <p:tgtEl>
                                          <p:spTgt spid="74755">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4755">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4755">
                                            <p:txEl>
                                              <p:pRg st="9" end="9"/>
                                            </p:txEl>
                                          </p:spTgt>
                                        </p:tgtEl>
                                        <p:attrNameLst>
                                          <p:attrName>style.visibility</p:attrName>
                                        </p:attrNameLst>
                                      </p:cBhvr>
                                      <p:to>
                                        <p:strVal val="visible"/>
                                      </p:to>
                                    </p:set>
                                    <p:anim calcmode="lin" valueType="num">
                                      <p:cBhvr additive="base">
                                        <p:cTn id="35" dur="500" fill="hold"/>
                                        <p:tgtEl>
                                          <p:spTgt spid="74755">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4755">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4755">
                                            <p:txEl>
                                              <p:pRg st="10" end="10"/>
                                            </p:txEl>
                                          </p:spTgt>
                                        </p:tgtEl>
                                        <p:attrNameLst>
                                          <p:attrName>style.visibility</p:attrName>
                                        </p:attrNameLst>
                                      </p:cBhvr>
                                      <p:to>
                                        <p:strVal val="visible"/>
                                      </p:to>
                                    </p:set>
                                    <p:anim calcmode="lin" valueType="num">
                                      <p:cBhvr additive="base">
                                        <p:cTn id="39" dur="500" fill="hold"/>
                                        <p:tgtEl>
                                          <p:spTgt spid="74755">
                                            <p:txEl>
                                              <p:pRg st="10" end="1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475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beleid</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fontScale="77500" lnSpcReduction="20000"/>
          </a:bodyPr>
          <a:lstStyle/>
          <a:p>
            <a:pPr>
              <a:buFont typeface="Wingdings" pitchFamily="2" charset="2"/>
              <a:buChar char="§"/>
            </a:pPr>
            <a:r>
              <a:rPr lang="nl-BE" dirty="0" smtClean="0"/>
              <a:t>urinezuurverlagende therapie</a:t>
            </a:r>
          </a:p>
          <a:p>
            <a:pPr lvl="1">
              <a:buFont typeface="Wingdings" pitchFamily="2" charset="2"/>
              <a:buChar char="§"/>
            </a:pPr>
            <a:r>
              <a:rPr lang="nl-BE" dirty="0" smtClean="0">
                <a:solidFill>
                  <a:srgbClr val="FF0000"/>
                </a:solidFill>
              </a:rPr>
              <a:t>overweeg bij aanvalsfrequentie ≥ 3x per jaar of </a:t>
            </a:r>
            <a:r>
              <a:rPr lang="nl-BE" dirty="0" err="1" smtClean="0">
                <a:solidFill>
                  <a:srgbClr val="FF0000"/>
                </a:solidFill>
              </a:rPr>
              <a:t>jichttophi</a:t>
            </a:r>
            <a:endParaRPr lang="nl-BE" dirty="0" smtClean="0">
              <a:solidFill>
                <a:srgbClr val="FF0000"/>
              </a:solidFill>
            </a:endParaRPr>
          </a:p>
          <a:p>
            <a:pPr lvl="1">
              <a:buFont typeface="Wingdings" pitchFamily="2" charset="2"/>
              <a:buChar char="§"/>
            </a:pPr>
            <a:r>
              <a:rPr lang="nl-BE" dirty="0" smtClean="0"/>
              <a:t>bepaal vooraf urinezuur en controleer elke 4 weken </a:t>
            </a:r>
          </a:p>
          <a:p>
            <a:pPr lvl="2">
              <a:buFont typeface="Wingdings" pitchFamily="2" charset="2"/>
              <a:buChar char="§"/>
            </a:pPr>
            <a:r>
              <a:rPr lang="nl-BE" dirty="0" smtClean="0"/>
              <a:t>tot een aanvaardbare aanvalsfrequentie bereikt is</a:t>
            </a:r>
          </a:p>
          <a:p>
            <a:pPr lvl="2">
              <a:buFont typeface="Wingdings" pitchFamily="2" charset="2"/>
              <a:buChar char="§"/>
            </a:pPr>
            <a:r>
              <a:rPr lang="nl-BE" dirty="0" smtClean="0"/>
              <a:t>daling van de spiegel moet zichtbaar worden</a:t>
            </a:r>
          </a:p>
          <a:p>
            <a:pPr lvl="1">
              <a:buFont typeface="Wingdings" pitchFamily="2" charset="2"/>
              <a:buChar char="§"/>
            </a:pPr>
            <a:r>
              <a:rPr lang="nl-BE" dirty="0" smtClean="0"/>
              <a:t>verwijs voor gewrichtspunctie bij twijfel diagnose</a:t>
            </a:r>
          </a:p>
          <a:p>
            <a:pPr lvl="1">
              <a:buFont typeface="Wingdings" pitchFamily="2" charset="2"/>
              <a:buChar char="§"/>
            </a:pPr>
            <a:r>
              <a:rPr lang="nl-BE" dirty="0" smtClean="0"/>
              <a:t>R/ allopurinol 1 dd 100 mg</a:t>
            </a:r>
          </a:p>
          <a:p>
            <a:pPr lvl="2">
              <a:buFont typeface="Wingdings" pitchFamily="2" charset="2"/>
              <a:buChar char="§"/>
            </a:pPr>
            <a:r>
              <a:rPr lang="nl-BE" dirty="0" smtClean="0"/>
              <a:t>verhoog met 100 mg tot een aanvaardbare aanvalsfrequentie</a:t>
            </a:r>
          </a:p>
          <a:p>
            <a:pPr lvl="2">
              <a:buFont typeface="Wingdings" pitchFamily="2" charset="2"/>
              <a:buChar char="§"/>
            </a:pPr>
            <a:r>
              <a:rPr lang="nl-BE" dirty="0" smtClean="0"/>
              <a:t>max. 2 dd 300 mg</a:t>
            </a:r>
          </a:p>
          <a:p>
            <a:pPr lvl="2">
              <a:buFont typeface="Wingdings" pitchFamily="2" charset="2"/>
              <a:buChar char="§"/>
            </a:pPr>
            <a:r>
              <a:rPr lang="nl-BE" dirty="0" smtClean="0"/>
              <a:t>bij </a:t>
            </a:r>
            <a:r>
              <a:rPr lang="nl-BE" dirty="0" err="1" smtClean="0"/>
              <a:t>tophi</a:t>
            </a:r>
            <a:r>
              <a:rPr lang="nl-BE" dirty="0" smtClean="0"/>
              <a:t> tot 300 mg in stappen van 100 mg per 4 weken</a:t>
            </a:r>
          </a:p>
          <a:p>
            <a:pPr lvl="3">
              <a:buFont typeface="Wingdings" pitchFamily="2" charset="2"/>
              <a:buChar char="§"/>
            </a:pPr>
            <a:r>
              <a:rPr lang="nl-BE" dirty="0" err="1" smtClean="0"/>
              <a:t>tophi</a:t>
            </a:r>
            <a:r>
              <a:rPr lang="nl-BE" dirty="0" smtClean="0"/>
              <a:t> verdwijnen pas na 6-12 maanden</a:t>
            </a:r>
          </a:p>
          <a:p>
            <a:pPr lvl="2">
              <a:buFont typeface="Wingdings" pitchFamily="2" charset="2"/>
              <a:buChar char="§"/>
            </a:pPr>
            <a:r>
              <a:rPr lang="nl-BE" dirty="0" smtClean="0"/>
              <a:t>creatinine</a:t>
            </a:r>
          </a:p>
          <a:p>
            <a:pPr lvl="3">
              <a:buFont typeface="Wingdings" pitchFamily="2" charset="2"/>
              <a:buChar char="§"/>
            </a:pPr>
            <a:r>
              <a:rPr lang="nl-BE" dirty="0" smtClean="0"/>
              <a:t>voor aanvang + jaarlijks </a:t>
            </a:r>
          </a:p>
          <a:p>
            <a:pPr lvl="3">
              <a:buFont typeface="Wingdings" pitchFamily="2" charset="2"/>
              <a:buChar char="§"/>
            </a:pPr>
            <a:r>
              <a:rPr lang="nl-BE" dirty="0" smtClean="0"/>
              <a:t>max. 300 mg bij 50-80 ml/min, 200 mg bij 30-50 ml/min , 100 mg bij 10-30 ml/min</a:t>
            </a:r>
          </a:p>
          <a:p>
            <a:pPr lvl="1">
              <a:buFont typeface="Wingdings" pitchFamily="2" charset="2"/>
              <a:buChar char="§"/>
            </a:pPr>
            <a:r>
              <a:rPr lang="nl-BE" dirty="0" smtClean="0"/>
              <a:t>onvoldoende resultaat of onaanvaardbare bijwerkingen</a:t>
            </a:r>
          </a:p>
          <a:p>
            <a:pPr lvl="2">
              <a:buFont typeface="Wingdings" pitchFamily="2" charset="2"/>
              <a:buChar char="§"/>
            </a:pPr>
            <a:r>
              <a:rPr lang="nl-BE" dirty="0" smtClean="0"/>
              <a:t>start benzbromaron 1 dd 50-100 mg, max. 1 dd 200 mg</a:t>
            </a:r>
          </a:p>
          <a:p>
            <a:pPr>
              <a:buFont typeface="Wingdings" pitchFamily="2" charset="2"/>
              <a:buChar char="§"/>
            </a:pPr>
            <a:r>
              <a:rPr lang="nl-BE" dirty="0" smtClean="0"/>
              <a:t>CVRM </a:t>
            </a:r>
            <a:r>
              <a:rPr lang="nl-BE" dirty="0" smtClean="0">
                <a:sym typeface="Symbol"/>
              </a:rPr>
              <a:t></a:t>
            </a:r>
            <a:r>
              <a:rPr lang="nl-BE" dirty="0" smtClean="0"/>
              <a:t> hypertensie</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beleid</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r>
              <a:rPr lang="nl-BE" dirty="0" smtClean="0"/>
              <a:t>reactieve artritis</a:t>
            </a:r>
          </a:p>
          <a:p>
            <a:pPr lvl="1">
              <a:buFont typeface="Wingdings" pitchFamily="2" charset="2"/>
              <a:buChar char="§"/>
            </a:pPr>
            <a:r>
              <a:rPr lang="nl-BE" dirty="0" smtClean="0"/>
              <a:t>voorlichting</a:t>
            </a:r>
          </a:p>
          <a:p>
            <a:pPr lvl="1">
              <a:buFont typeface="Wingdings" pitchFamily="2" charset="2"/>
              <a:buChar char="§"/>
            </a:pPr>
            <a:r>
              <a:rPr lang="nl-BE" dirty="0" smtClean="0"/>
              <a:t>niet-medicamenteuze adviezen</a:t>
            </a:r>
          </a:p>
          <a:p>
            <a:pPr lvl="1">
              <a:buFont typeface="Wingdings" pitchFamily="2" charset="2"/>
              <a:buChar char="§"/>
            </a:pPr>
            <a:r>
              <a:rPr lang="nl-BE" dirty="0" smtClean="0"/>
              <a:t>symptomatische behandeling</a:t>
            </a:r>
          </a:p>
          <a:p>
            <a:pPr lvl="1">
              <a:buFont typeface="Wingdings" pitchFamily="2" charset="2"/>
              <a:buChar char="§"/>
            </a:pPr>
            <a:r>
              <a:rPr lang="nl-BE" dirty="0" smtClean="0"/>
              <a:t>behandel zo nodig de primaire infectie </a:t>
            </a:r>
          </a:p>
          <a:p>
            <a:pPr lvl="2">
              <a:buFont typeface="Wingdings" pitchFamily="2" charset="2"/>
              <a:buChar char="§"/>
            </a:pPr>
            <a:r>
              <a:rPr lang="nl-BE" dirty="0" smtClean="0"/>
              <a:t>bijv. chlamydia, gonorroe</a:t>
            </a:r>
          </a:p>
          <a:p>
            <a:pPr lvl="1">
              <a:buFont typeface="Wingdings" pitchFamily="2" charset="2"/>
              <a:buChar char="§"/>
            </a:pPr>
            <a:r>
              <a:rPr lang="nl-BE" dirty="0" smtClean="0"/>
              <a:t>vermoeden lymeborreliose </a:t>
            </a:r>
            <a:r>
              <a:rPr lang="nl-BE" dirty="0" smtClean="0">
                <a:sym typeface="Symbol"/>
              </a:rPr>
              <a:t> verwijs</a:t>
            </a:r>
            <a:endParaRPr lang="nl-BE" dirty="0" smtClean="0"/>
          </a:p>
          <a:p>
            <a:pPr>
              <a:buFont typeface="Wingdings" pitchFamily="2" charset="2"/>
              <a:buChar char="§"/>
            </a:pPr>
            <a:r>
              <a:rPr lang="nl-BE" dirty="0" smtClean="0"/>
              <a:t>reumatoïde artritis</a:t>
            </a:r>
          </a:p>
          <a:p>
            <a:pPr lvl="1">
              <a:buFont typeface="Wingdings" pitchFamily="2" charset="2"/>
              <a:buChar char="§"/>
            </a:pPr>
            <a:r>
              <a:rPr lang="nl-BE" dirty="0" smtClean="0"/>
              <a:t>zie verwijzing</a:t>
            </a:r>
          </a:p>
          <a:p>
            <a:pPr lvl="1">
              <a:buFont typeface="Wingdings" pitchFamily="2" charset="2"/>
              <a:buChar char="§"/>
            </a:pPr>
            <a:r>
              <a:rPr lang="nl-BE" dirty="0" smtClean="0"/>
              <a:t>CVRM</a:t>
            </a:r>
          </a:p>
          <a:p>
            <a:pPr lvl="2">
              <a:buFont typeface="Wingdings" pitchFamily="2" charset="2"/>
              <a:buChar char="§"/>
            </a:pPr>
            <a:r>
              <a:rPr lang="nl-BE" dirty="0" smtClean="0"/>
              <a:t>SCORE: verhoog de leeftijd met 15 jaar</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verwijzing</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fontScale="92500" lnSpcReduction="20000"/>
          </a:bodyPr>
          <a:lstStyle/>
          <a:p>
            <a:pPr>
              <a:buFont typeface="Wingdings" pitchFamily="2" charset="2"/>
              <a:buChar char="§"/>
            </a:pPr>
            <a:endParaRPr lang="nl-BE" dirty="0" smtClean="0"/>
          </a:p>
          <a:p>
            <a:pPr>
              <a:buFont typeface="Wingdings" pitchFamily="2" charset="2"/>
              <a:buChar char="§"/>
            </a:pPr>
            <a:r>
              <a:rPr lang="nl-BE" dirty="0" smtClean="0"/>
              <a:t>blijvende </a:t>
            </a:r>
          </a:p>
          <a:p>
            <a:pPr lvl="1">
              <a:buFont typeface="Wingdings" pitchFamily="2" charset="2"/>
              <a:buChar char="§"/>
            </a:pPr>
            <a:r>
              <a:rPr lang="nl-BE" dirty="0" smtClean="0"/>
              <a:t>twijfel diagnose</a:t>
            </a:r>
          </a:p>
          <a:p>
            <a:pPr lvl="1">
              <a:buFont typeface="Wingdings" pitchFamily="2" charset="2"/>
              <a:buChar char="§"/>
            </a:pPr>
            <a:r>
              <a:rPr lang="nl-BE" dirty="0" smtClean="0"/>
              <a:t>aanhoudende ongedifferentieerde artritis</a:t>
            </a:r>
          </a:p>
          <a:p>
            <a:pPr>
              <a:buFont typeface="Wingdings" pitchFamily="2" charset="2"/>
              <a:buChar char="§"/>
            </a:pPr>
            <a:r>
              <a:rPr lang="nl-BE" dirty="0" smtClean="0"/>
              <a:t>onbevredigend effect R/ bij jicht</a:t>
            </a:r>
          </a:p>
          <a:p>
            <a:pPr>
              <a:buFont typeface="Wingdings" pitchFamily="2" charset="2"/>
              <a:buChar char="§"/>
            </a:pPr>
            <a:r>
              <a:rPr lang="nl-BE" dirty="0" smtClean="0"/>
              <a:t>vermoeden reumatoïde artritis</a:t>
            </a:r>
          </a:p>
          <a:p>
            <a:pPr lvl="1">
              <a:buFont typeface="Wingdings" pitchFamily="2" charset="2"/>
              <a:buChar char="§"/>
            </a:pPr>
            <a:r>
              <a:rPr lang="nl-BE" dirty="0" smtClean="0"/>
              <a:t>uiterlijk na 4 weken </a:t>
            </a:r>
          </a:p>
          <a:p>
            <a:pPr lvl="2">
              <a:buFont typeface="Wingdings" pitchFamily="2" charset="2"/>
              <a:buChar char="§"/>
            </a:pPr>
            <a:r>
              <a:rPr lang="nl-BE" dirty="0" smtClean="0"/>
              <a:t>voor behandeling met </a:t>
            </a:r>
            <a:r>
              <a:rPr lang="nl-BE" dirty="0" err="1" smtClean="0"/>
              <a:t>DMARD’s</a:t>
            </a:r>
            <a:r>
              <a:rPr lang="nl-BE" dirty="0" smtClean="0">
                <a:sym typeface="Symbol"/>
              </a:rPr>
              <a:t></a:t>
            </a:r>
            <a:endParaRPr lang="nl-BE" dirty="0" smtClean="0"/>
          </a:p>
          <a:p>
            <a:pPr lvl="2">
              <a:buFont typeface="Wingdings" pitchFamily="2" charset="2"/>
              <a:buChar char="§"/>
            </a:pPr>
            <a:r>
              <a:rPr lang="nl-BE" dirty="0" smtClean="0"/>
              <a:t>aandachtspunten bij DMARD</a:t>
            </a:r>
          </a:p>
          <a:p>
            <a:pPr lvl="3">
              <a:buFont typeface="Wingdings" pitchFamily="2" charset="2"/>
              <a:buChar char="§"/>
            </a:pPr>
            <a:r>
              <a:rPr lang="nl-BE" dirty="0" smtClean="0"/>
              <a:t>infecties, bijwerkingen, </a:t>
            </a:r>
            <a:r>
              <a:rPr lang="nl-BE" dirty="0" err="1" smtClean="0"/>
              <a:t>co-medicatie</a:t>
            </a:r>
            <a:endParaRPr lang="nl-BE" dirty="0" smtClean="0"/>
          </a:p>
          <a:p>
            <a:pPr lvl="3">
              <a:buFont typeface="Wingdings" pitchFamily="2" charset="2"/>
              <a:buChar char="§"/>
            </a:pPr>
            <a:r>
              <a:rPr lang="nl-BE" dirty="0" smtClean="0"/>
              <a:t>gevolgen voor zwangerschap/verwekken nageslacht</a:t>
            </a:r>
          </a:p>
          <a:p>
            <a:pPr lvl="3">
              <a:buFont typeface="Wingdings" pitchFamily="2" charset="2"/>
              <a:buChar char="§"/>
            </a:pPr>
            <a:r>
              <a:rPr lang="nl-BE" dirty="0" smtClean="0"/>
              <a:t>griepvaccinatie</a:t>
            </a:r>
          </a:p>
          <a:p>
            <a:pPr lvl="3">
              <a:buNone/>
            </a:pPr>
            <a:endParaRPr lang="nl-BE" dirty="0" smtClean="0"/>
          </a:p>
          <a:p>
            <a:pPr lvl="2">
              <a:buNone/>
            </a:pPr>
            <a:r>
              <a:rPr lang="nl-BE" dirty="0" smtClean="0">
                <a:sym typeface="Symbol"/>
              </a:rPr>
              <a:t> </a:t>
            </a:r>
            <a:r>
              <a:rPr lang="nl-BE" sz="1500" dirty="0" err="1" smtClean="0"/>
              <a:t>disease-modifying</a:t>
            </a:r>
            <a:r>
              <a:rPr lang="nl-BE" sz="1500" dirty="0" smtClean="0"/>
              <a:t> </a:t>
            </a:r>
            <a:r>
              <a:rPr lang="nl-BE" sz="1500" dirty="0" err="1" smtClean="0"/>
              <a:t>antirheumatic</a:t>
            </a:r>
            <a:r>
              <a:rPr lang="nl-BE" sz="1500" dirty="0" smtClean="0"/>
              <a:t> drugs =</a:t>
            </a:r>
          </a:p>
          <a:p>
            <a:pPr lvl="2">
              <a:buNone/>
            </a:pPr>
            <a:r>
              <a:rPr lang="nl-BE" sz="1500" dirty="0" smtClean="0"/>
              <a:t>"ziekteverloop beïnvloedende geneesmiddelen tegen reuma"</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verwijzing</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605868" cy="5113337"/>
          </a:xfrm>
          <a:noFill/>
        </p:spPr>
        <p:txBody>
          <a:bodyPr>
            <a:normAutofit/>
          </a:bodyPr>
          <a:lstStyle/>
          <a:p>
            <a:pPr>
              <a:buFont typeface="Wingdings" pitchFamily="2" charset="2"/>
              <a:buChar char="§"/>
            </a:pPr>
            <a:endParaRPr lang="nl-BE" dirty="0" smtClean="0"/>
          </a:p>
          <a:p>
            <a:pPr>
              <a:buFont typeface="Wingdings" pitchFamily="2" charset="2"/>
              <a:buChar char="§"/>
            </a:pPr>
            <a:r>
              <a:rPr lang="nl-BE" dirty="0" smtClean="0"/>
              <a:t>vastgestelde reumatoïde artritis</a:t>
            </a:r>
          </a:p>
          <a:p>
            <a:pPr lvl="1">
              <a:buFont typeface="Wingdings" pitchFamily="2" charset="2"/>
              <a:buChar char="§"/>
            </a:pPr>
            <a:r>
              <a:rPr lang="nl-BE" dirty="0" smtClean="0"/>
              <a:t>bijwerkingen of exacerbaties tijdens instelling medicatie</a:t>
            </a:r>
          </a:p>
          <a:p>
            <a:pPr lvl="1">
              <a:buFont typeface="Wingdings" pitchFamily="2" charset="2"/>
              <a:buChar char="§"/>
            </a:pPr>
            <a:r>
              <a:rPr lang="nl-BE" dirty="0" smtClean="0"/>
              <a:t>heftige pijn en blijvende ontstekingsverschijnselen </a:t>
            </a:r>
          </a:p>
          <a:p>
            <a:pPr lvl="2">
              <a:buFont typeface="Wingdings" pitchFamily="2" charset="2"/>
              <a:buChar char="§"/>
            </a:pPr>
            <a:r>
              <a:rPr lang="nl-BE" dirty="0" smtClean="0"/>
              <a:t>ondanks medicatie</a:t>
            </a:r>
          </a:p>
          <a:p>
            <a:pPr lvl="1">
              <a:buFont typeface="Wingdings" pitchFamily="2" charset="2"/>
              <a:buChar char="§"/>
            </a:pPr>
            <a:r>
              <a:rPr lang="nl-BE" dirty="0" smtClean="0"/>
              <a:t>deformatie van een gewricht</a:t>
            </a:r>
          </a:p>
          <a:p>
            <a:pPr lvl="1">
              <a:buFont typeface="Wingdings" pitchFamily="2" charset="2"/>
              <a:buChar char="§"/>
            </a:pPr>
            <a:r>
              <a:rPr lang="nl-BE" dirty="0" smtClean="0"/>
              <a:t>peesluxatie</a:t>
            </a:r>
          </a:p>
          <a:p>
            <a:pPr lvl="1">
              <a:buFont typeface="Wingdings" pitchFamily="2" charset="2"/>
              <a:buChar char="§"/>
            </a:pPr>
            <a:r>
              <a:rPr lang="nl-BE" dirty="0" smtClean="0"/>
              <a:t>extra-articulaire complicaties</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verwijzing</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None/>
            </a:pPr>
            <a:r>
              <a:rPr lang="nl-BE" dirty="0" smtClean="0"/>
              <a:t>Verwijs met spoed bij:</a:t>
            </a:r>
          </a:p>
          <a:p>
            <a:r>
              <a:rPr lang="nl-BE" dirty="0" smtClean="0"/>
              <a:t>Vermoeden van bacteriële artritis.</a:t>
            </a:r>
          </a:p>
          <a:p>
            <a:r>
              <a:rPr lang="nl-BE" dirty="0" smtClean="0"/>
              <a:t>Ernstige bijwerkingen van </a:t>
            </a:r>
            <a:r>
              <a:rPr lang="nl-BE" dirty="0" err="1" smtClean="0"/>
              <a:t>DMARD’s</a:t>
            </a:r>
            <a:r>
              <a:rPr lang="nl-BE" dirty="0" smtClean="0"/>
              <a:t> (leukopenie; pneumonitis).</a:t>
            </a:r>
          </a:p>
          <a:p>
            <a:r>
              <a:rPr lang="nl-BE" dirty="0" smtClean="0"/>
              <a:t>Vermoeden van instabiliteit cervicale wervelkolom met (sub)luxatie van eerste of tweede cervicale wervel (hoge nekpijn), zenuwuitval of peesruptuur bij vastgestelde reumatoïde artritis.</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3500" dirty="0" smtClean="0">
                <a:solidFill>
                  <a:srgbClr val="FF0000"/>
                </a:solidFill>
              </a:rPr>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714356"/>
            <a:ext cx="8229600" cy="857256"/>
          </a:xfrm>
          <a:noFill/>
        </p:spPr>
        <p:txBody>
          <a:bodyPr>
            <a:norm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knie &amp; kind </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4579" name="Rectangle 3"/>
          <p:cNvSpPr>
            <a:spLocks noGrp="1" noChangeArrowheads="1"/>
          </p:cNvSpPr>
          <p:nvPr>
            <p:ph idx="1"/>
          </p:nvPr>
        </p:nvSpPr>
        <p:spPr>
          <a:xfrm>
            <a:off x="457200" y="2111714"/>
            <a:ext cx="8229600" cy="4389120"/>
          </a:xfrm>
          <a:noFill/>
        </p:spPr>
        <p:txBody>
          <a:bodyPr>
            <a:normAutofit/>
          </a:bodyPr>
          <a:lstStyle/>
          <a:p>
            <a:pPr marL="342900" lvl="0" indent="-342900" fontAlgn="base">
              <a:spcAft>
                <a:spcPct val="0"/>
              </a:spcAft>
              <a:buClrTx/>
              <a:buSzTx/>
              <a:buNone/>
            </a:pPr>
            <a:r>
              <a:rPr lang="nl-NL" sz="3600" dirty="0" smtClean="0">
                <a:latin typeface="Arial" charset="0"/>
              </a:rPr>
              <a:t>fysiologische standsontwikkeling</a:t>
            </a:r>
            <a:r>
              <a:rPr lang="nl-NL" sz="3600" b="1" dirty="0" smtClean="0">
                <a:latin typeface="Arial" charset="0"/>
              </a:rPr>
              <a:t> </a:t>
            </a:r>
            <a:r>
              <a:rPr lang="nl-NL" sz="3600" b="1" dirty="0" smtClean="0">
                <a:latin typeface="Arial" charset="0"/>
                <a:hlinkClick r:id=""/>
              </a:rPr>
              <a:t> </a:t>
            </a:r>
            <a:r>
              <a:rPr lang="nl-NL" sz="3600" b="1" dirty="0" smtClean="0">
                <a:latin typeface="Arial" charset="0"/>
              </a:rPr>
              <a:t> </a:t>
            </a:r>
          </a:p>
          <a:p>
            <a:pPr lvl="0" fontAlgn="base">
              <a:spcAft>
                <a:spcPct val="0"/>
              </a:spcAft>
              <a:buFont typeface="Wingdings" pitchFamily="2" charset="2"/>
              <a:buChar char="§"/>
            </a:pPr>
            <a:r>
              <a:rPr lang="nl-NL" sz="3400" dirty="0" smtClean="0"/>
              <a:t>0 tot 2 jaar</a:t>
            </a:r>
          </a:p>
          <a:p>
            <a:pPr lvl="1" fontAlgn="base">
              <a:spcAft>
                <a:spcPct val="0"/>
              </a:spcAft>
              <a:buFont typeface="Wingdings" pitchFamily="2" charset="2"/>
              <a:buChar char="§"/>
            </a:pPr>
            <a:r>
              <a:rPr lang="nl-NL" sz="3200" dirty="0" smtClean="0"/>
              <a:t>genua vara (O-benen)</a:t>
            </a:r>
          </a:p>
          <a:p>
            <a:pPr lvl="0" fontAlgn="base">
              <a:spcAft>
                <a:spcPct val="0"/>
              </a:spcAft>
              <a:buFont typeface="Wingdings" pitchFamily="2" charset="2"/>
              <a:buChar char="§"/>
            </a:pPr>
            <a:r>
              <a:rPr lang="nl-NL" sz="3400" dirty="0" smtClean="0"/>
              <a:t>2 tot 7 jaar</a:t>
            </a:r>
          </a:p>
          <a:p>
            <a:pPr lvl="1" fontAlgn="base">
              <a:spcAft>
                <a:spcPct val="0"/>
              </a:spcAft>
              <a:buFont typeface="Wingdings" pitchFamily="2" charset="2"/>
              <a:buChar char="§"/>
            </a:pPr>
            <a:r>
              <a:rPr lang="nl-NL" sz="3200" dirty="0" smtClean="0"/>
              <a:t>genua valga (X-benen)</a:t>
            </a:r>
          </a:p>
          <a:p>
            <a:pPr lvl="0" fontAlgn="base">
              <a:spcAft>
                <a:spcPct val="0"/>
              </a:spcAft>
              <a:buFont typeface="Wingdings" pitchFamily="2" charset="2"/>
              <a:buChar char="§"/>
            </a:pPr>
            <a:r>
              <a:rPr lang="nl-NL" sz="3400" dirty="0" smtClean="0"/>
              <a:t>&gt; 7 jaar</a:t>
            </a:r>
          </a:p>
          <a:p>
            <a:pPr lvl="1" fontAlgn="base">
              <a:spcAft>
                <a:spcPct val="0"/>
              </a:spcAft>
              <a:buFont typeface="Wingdings" pitchFamily="2" charset="2"/>
              <a:buChar char="§"/>
            </a:pPr>
            <a:r>
              <a:rPr lang="nl-NL" sz="3200" dirty="0" smtClean="0"/>
              <a:t>rechte beenstand</a:t>
            </a:r>
          </a:p>
          <a:p>
            <a:pPr>
              <a:buFont typeface="Wingdings" pitchFamily="2" charset="2"/>
              <a:buNone/>
            </a:pPr>
            <a:endParaRPr lang="nl-NL" dirty="0"/>
          </a:p>
          <a:p>
            <a:pPr>
              <a:buFont typeface="Wingdings" pitchFamily="2" charset="2"/>
              <a:buChar char="§"/>
            </a:pPr>
            <a:endParaRPr lang="nl-NL"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714356"/>
            <a:ext cx="8229600" cy="857256"/>
          </a:xfrm>
          <a:noFill/>
        </p:spPr>
        <p:txBody>
          <a:bodyPr>
            <a:norm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knie &amp; trauma </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4579" name="Rectangle 3"/>
          <p:cNvSpPr>
            <a:spLocks noGrp="1" noChangeArrowheads="1"/>
          </p:cNvSpPr>
          <p:nvPr>
            <p:ph idx="1"/>
          </p:nvPr>
        </p:nvSpPr>
        <p:spPr>
          <a:xfrm>
            <a:off x="457200" y="2111714"/>
            <a:ext cx="8229600" cy="4389120"/>
          </a:xfrm>
          <a:noFill/>
        </p:spPr>
        <p:txBody>
          <a:bodyPr>
            <a:normAutofit fontScale="62500" lnSpcReduction="20000"/>
          </a:bodyPr>
          <a:lstStyle/>
          <a:p>
            <a:pPr lvl="0" fontAlgn="t">
              <a:spcAft>
                <a:spcPct val="0"/>
              </a:spcAft>
              <a:buFont typeface="Wingdings" pitchFamily="2" charset="2"/>
              <a:buChar char="§"/>
            </a:pPr>
            <a:r>
              <a:rPr lang="nl-NL" sz="3400" dirty="0" smtClean="0"/>
              <a:t>extra-articulair </a:t>
            </a:r>
          </a:p>
          <a:p>
            <a:pPr lvl="1" fontAlgn="t">
              <a:spcAft>
                <a:spcPct val="0"/>
              </a:spcAft>
              <a:buFont typeface="Wingdings" pitchFamily="2" charset="2"/>
              <a:buChar char="§"/>
            </a:pPr>
            <a:r>
              <a:rPr lang="nl-NL" sz="3200" dirty="0" smtClean="0"/>
              <a:t>contusie, distorsie, partiële ruptuur collaterale band</a:t>
            </a:r>
          </a:p>
          <a:p>
            <a:pPr lvl="1" fontAlgn="t">
              <a:spcAft>
                <a:spcPct val="0"/>
              </a:spcAft>
              <a:buFont typeface="Wingdings" pitchFamily="2" charset="2"/>
              <a:buChar char="§"/>
            </a:pPr>
            <a:r>
              <a:rPr lang="nl-NL" sz="3200" dirty="0" smtClean="0"/>
              <a:t>geen/geringe bewegingbeperking</a:t>
            </a:r>
          </a:p>
          <a:p>
            <a:pPr lvl="1" fontAlgn="t">
              <a:spcAft>
                <a:spcPct val="0"/>
              </a:spcAft>
              <a:buFont typeface="Wingdings" pitchFamily="2" charset="2"/>
              <a:buChar char="§"/>
            </a:pPr>
            <a:r>
              <a:rPr lang="nl-NL" sz="3200" dirty="0" smtClean="0"/>
              <a:t>belasting mogelijk</a:t>
            </a:r>
          </a:p>
          <a:p>
            <a:pPr lvl="1" fontAlgn="t">
              <a:spcAft>
                <a:spcPct val="0"/>
              </a:spcAft>
              <a:buFont typeface="Wingdings" pitchFamily="2" charset="2"/>
              <a:buChar char="§"/>
            </a:pPr>
            <a:r>
              <a:rPr lang="nl-NL" sz="3200" dirty="0" smtClean="0"/>
              <a:t>pijn bij palpatie collateralen of valgiseren/variseren</a:t>
            </a:r>
          </a:p>
          <a:p>
            <a:pPr lvl="0" fontAlgn="t">
              <a:spcAft>
                <a:spcPct val="0"/>
              </a:spcAft>
              <a:buFont typeface="Wingdings" pitchFamily="2" charset="2"/>
              <a:buChar char="§"/>
            </a:pPr>
            <a:endParaRPr lang="nl-NL" sz="3400" dirty="0" smtClean="0"/>
          </a:p>
          <a:p>
            <a:pPr lvl="0" fontAlgn="t">
              <a:spcAft>
                <a:spcPct val="0"/>
              </a:spcAft>
              <a:buFont typeface="Wingdings" pitchFamily="2" charset="2"/>
              <a:buChar char="§"/>
            </a:pPr>
            <a:r>
              <a:rPr lang="nl-NL" sz="3400" dirty="0" smtClean="0"/>
              <a:t>intra-articulair</a:t>
            </a:r>
          </a:p>
          <a:p>
            <a:pPr lvl="1" fontAlgn="t">
              <a:spcAft>
                <a:spcPct val="0"/>
              </a:spcAft>
              <a:buFont typeface="Wingdings" pitchFamily="2" charset="2"/>
              <a:buChar char="§"/>
            </a:pPr>
            <a:r>
              <a:rPr lang="nl-NL" sz="3200" dirty="0" smtClean="0"/>
              <a:t>binnen enkele uren ontstane zwelling</a:t>
            </a:r>
          </a:p>
          <a:p>
            <a:pPr lvl="1" fontAlgn="t">
              <a:spcAft>
                <a:spcPct val="0"/>
              </a:spcAft>
              <a:buFont typeface="Wingdings" pitchFamily="2" charset="2"/>
              <a:buChar char="§"/>
            </a:pPr>
            <a:r>
              <a:rPr lang="nl-NL" sz="3200" dirty="0" smtClean="0"/>
              <a:t>ballottement</a:t>
            </a:r>
          </a:p>
          <a:p>
            <a:pPr lvl="1" fontAlgn="t">
              <a:spcAft>
                <a:spcPct val="0"/>
              </a:spcAft>
              <a:buFont typeface="Wingdings" pitchFamily="2" charset="2"/>
              <a:buChar char="§"/>
            </a:pPr>
            <a:r>
              <a:rPr lang="nl-NL" sz="3200" dirty="0" smtClean="0"/>
              <a:t>slotstand (strekken niet mogelijk)</a:t>
            </a:r>
          </a:p>
          <a:p>
            <a:pPr lvl="0" fontAlgn="t">
              <a:spcAft>
                <a:spcPct val="0"/>
              </a:spcAft>
              <a:buFont typeface="Wingdings" pitchFamily="2" charset="2"/>
              <a:buChar char="§"/>
            </a:pPr>
            <a:endParaRPr lang="nl-NL" sz="3400" dirty="0" smtClean="0"/>
          </a:p>
          <a:p>
            <a:pPr lvl="0" fontAlgn="t">
              <a:spcAft>
                <a:spcPct val="0"/>
              </a:spcAft>
              <a:buFont typeface="Wingdings" pitchFamily="2" charset="2"/>
              <a:buChar char="§"/>
            </a:pPr>
            <a:r>
              <a:rPr lang="nl-NL" sz="3400" dirty="0" smtClean="0"/>
              <a:t>patellaluxatie</a:t>
            </a:r>
          </a:p>
          <a:p>
            <a:pPr lvl="1" fontAlgn="t">
              <a:spcAft>
                <a:spcPct val="0"/>
              </a:spcAft>
              <a:buFont typeface="Wingdings" pitchFamily="2" charset="2"/>
              <a:buChar char="§"/>
            </a:pPr>
            <a:r>
              <a:rPr lang="nl-NL" sz="3200" dirty="0" smtClean="0"/>
              <a:t>verplaatsing naar lateraal</a:t>
            </a:r>
          </a:p>
          <a:p>
            <a:pPr>
              <a:buFont typeface="Wingdings" pitchFamily="2" charset="2"/>
              <a:buNone/>
            </a:pPr>
            <a:endParaRPr lang="nl-NL" dirty="0"/>
          </a:p>
          <a:p>
            <a:pPr>
              <a:buFont typeface="Wingdings" pitchFamily="2" charset="2"/>
              <a:buChar char="§"/>
            </a:pPr>
            <a:endParaRPr lang="nl-NL"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714356"/>
            <a:ext cx="8229600" cy="857256"/>
          </a:xfrm>
          <a:noFill/>
        </p:spPr>
        <p:txBody>
          <a:bodyPr>
            <a:norm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knie &amp; trauma - alarm</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4579" name="Rectangle 3"/>
          <p:cNvSpPr>
            <a:spLocks noGrp="1" noChangeArrowheads="1"/>
          </p:cNvSpPr>
          <p:nvPr>
            <p:ph idx="1"/>
          </p:nvPr>
        </p:nvSpPr>
        <p:spPr>
          <a:xfrm>
            <a:off x="457200" y="2111714"/>
            <a:ext cx="8229600" cy="4389120"/>
          </a:xfrm>
          <a:noFill/>
        </p:spPr>
        <p:txBody>
          <a:bodyPr>
            <a:normAutofit/>
          </a:bodyPr>
          <a:lstStyle/>
          <a:p>
            <a:pPr>
              <a:buFont typeface="Wingdings" pitchFamily="2" charset="2"/>
              <a:buChar char="§"/>
            </a:pPr>
            <a:r>
              <a:rPr lang="nl-NL" dirty="0"/>
              <a:t>intra-articulair + slotstand </a:t>
            </a:r>
          </a:p>
          <a:p>
            <a:pPr>
              <a:buFont typeface="Wingdings" pitchFamily="2" charset="2"/>
              <a:buNone/>
            </a:pPr>
            <a:r>
              <a:rPr lang="nl-NL" dirty="0"/>
              <a:t>		</a:t>
            </a:r>
            <a:r>
              <a:rPr lang="nl-NL" sz="2800" dirty="0"/>
              <a:t>(= op slot of niet te strekken)</a:t>
            </a:r>
          </a:p>
          <a:p>
            <a:pPr>
              <a:buFont typeface="Wingdings" pitchFamily="2" charset="2"/>
              <a:buChar char="§"/>
            </a:pPr>
            <a:r>
              <a:rPr lang="nl-NL" dirty="0"/>
              <a:t>fractuur? &gt; </a:t>
            </a:r>
            <a:r>
              <a:rPr lang="nl-NL" dirty="0" smtClean="0"/>
              <a:t>RX</a:t>
            </a:r>
          </a:p>
          <a:p>
            <a:pPr lvl="1">
              <a:buFont typeface="Wingdings" pitchFamily="2" charset="2"/>
              <a:buChar char="§"/>
            </a:pPr>
            <a:r>
              <a:rPr lang="nl-BE" dirty="0" smtClean="0"/>
              <a:t>niet in staat 4 stappen te lopen </a:t>
            </a:r>
          </a:p>
          <a:p>
            <a:pPr lvl="2">
              <a:buFont typeface="Wingdings" pitchFamily="2" charset="2"/>
              <a:buChar char="§"/>
            </a:pPr>
            <a:r>
              <a:rPr lang="nl-BE" dirty="0" smtClean="0"/>
              <a:t>direct na het trauma + in de spreekkamer</a:t>
            </a:r>
          </a:p>
          <a:p>
            <a:pPr lvl="1">
              <a:buFont typeface="Wingdings" pitchFamily="2" charset="2"/>
              <a:buChar char="§"/>
            </a:pPr>
            <a:r>
              <a:rPr lang="nl-BE" dirty="0" smtClean="0"/>
              <a:t>gelokaliseerde drukpijn </a:t>
            </a:r>
          </a:p>
          <a:p>
            <a:pPr lvl="2">
              <a:buFont typeface="Wingdings" pitchFamily="2" charset="2"/>
              <a:buChar char="§"/>
            </a:pPr>
            <a:r>
              <a:rPr lang="nl-BE" dirty="0" smtClean="0"/>
              <a:t>op de patella of het fibulakopje</a:t>
            </a:r>
          </a:p>
          <a:p>
            <a:pPr lvl="1">
              <a:buFont typeface="Wingdings" pitchFamily="2" charset="2"/>
              <a:buChar char="§"/>
            </a:pPr>
            <a:r>
              <a:rPr lang="nl-BE" dirty="0" smtClean="0"/>
              <a:t>onmogelijkheid knie actief te buigen </a:t>
            </a:r>
          </a:p>
          <a:p>
            <a:pPr lvl="2">
              <a:buFont typeface="Wingdings" pitchFamily="2" charset="2"/>
              <a:buChar char="§"/>
            </a:pPr>
            <a:r>
              <a:rPr lang="nl-BE" dirty="0" smtClean="0"/>
              <a:t>tot 90 graden te buigen</a:t>
            </a:r>
          </a:p>
          <a:p>
            <a:pPr lvl="1">
              <a:buFont typeface="Wingdings" pitchFamily="2" charset="2"/>
              <a:buChar char="§"/>
            </a:pPr>
            <a:r>
              <a:rPr lang="nl-BE" dirty="0" smtClean="0"/>
              <a:t>≥ 55 jaar</a:t>
            </a:r>
          </a:p>
          <a:p>
            <a:pPr lvl="1">
              <a:buNone/>
            </a:pPr>
            <a:endParaRPr lang="nl-NL" dirty="0"/>
          </a:p>
          <a:p>
            <a:pPr>
              <a:buFont typeface="Wingdings" pitchFamily="2" charset="2"/>
              <a:buNone/>
            </a:pPr>
            <a:endParaRPr lang="nl-NL" dirty="0"/>
          </a:p>
          <a:p>
            <a:pPr>
              <a:buFont typeface="Wingdings" pitchFamily="2" charset="2"/>
              <a:buChar cha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4579">
                                            <p:txEl>
                                              <p:pRg st="7" end="7"/>
                                            </p:txEl>
                                          </p:spTgt>
                                        </p:tgtEl>
                                        <p:attrNameLst>
                                          <p:attrName>style.visibility</p:attrName>
                                        </p:attrNameLst>
                                      </p:cBhvr>
                                      <p:to>
                                        <p:strVal val="visible"/>
                                      </p:to>
                                    </p:set>
                                    <p:anim calcmode="lin" valueType="num">
                                      <p:cBhvr additive="base">
                                        <p:cTn id="49" dur="500" fill="hold"/>
                                        <p:tgtEl>
                                          <p:spTgt spid="2457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45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24579">
                                            <p:txEl>
                                              <p:pRg st="8" end="8"/>
                                            </p:txEl>
                                          </p:spTgt>
                                        </p:tgtEl>
                                        <p:attrNameLst>
                                          <p:attrName>style.visibility</p:attrName>
                                        </p:attrNameLst>
                                      </p:cBhvr>
                                      <p:to>
                                        <p:strVal val="visible"/>
                                      </p:to>
                                    </p:set>
                                    <p:anim calcmode="lin" valueType="num">
                                      <p:cBhvr additive="base">
                                        <p:cTn id="55" dur="500" fill="hold"/>
                                        <p:tgtEl>
                                          <p:spTgt spid="2457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45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4579">
                                            <p:txEl>
                                              <p:pRg st="9" end="9"/>
                                            </p:txEl>
                                          </p:spTgt>
                                        </p:tgtEl>
                                        <p:attrNameLst>
                                          <p:attrName>style.visibility</p:attrName>
                                        </p:attrNameLst>
                                      </p:cBhvr>
                                      <p:to>
                                        <p:strVal val="visible"/>
                                      </p:to>
                                    </p:set>
                                    <p:anim calcmode="lin" valueType="num">
                                      <p:cBhvr additive="base">
                                        <p:cTn id="61" dur="500" fill="hold"/>
                                        <p:tgtEl>
                                          <p:spTgt spid="2457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45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00042"/>
            <a:ext cx="8229600" cy="1143000"/>
          </a:xfrm>
          <a:noFill/>
        </p:spPr>
        <p:txBody>
          <a:bodyPr>
            <a:norm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knie &amp; trauma - beleid</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7651" name="Rectangle 3"/>
          <p:cNvSpPr>
            <a:spLocks noGrp="1" noChangeArrowheads="1"/>
          </p:cNvSpPr>
          <p:nvPr>
            <p:ph idx="1"/>
          </p:nvPr>
        </p:nvSpPr>
        <p:spPr>
          <a:xfrm>
            <a:off x="457200" y="2040276"/>
            <a:ext cx="8229600" cy="4389120"/>
          </a:xfrm>
          <a:noFill/>
        </p:spPr>
        <p:txBody>
          <a:bodyPr>
            <a:normAutofit/>
          </a:bodyPr>
          <a:lstStyle/>
          <a:p>
            <a:pPr>
              <a:lnSpc>
                <a:spcPct val="90000"/>
              </a:lnSpc>
              <a:buFont typeface="Wingdings" pitchFamily="2" charset="2"/>
              <a:buChar char="§"/>
            </a:pPr>
            <a:r>
              <a:rPr lang="nl-NL" sz="3500" dirty="0"/>
              <a:t>extra-articulair + </a:t>
            </a:r>
            <a:r>
              <a:rPr lang="nl-NL" sz="3500" dirty="0" smtClean="0"/>
              <a:t>patellaluxatie</a:t>
            </a:r>
          </a:p>
          <a:p>
            <a:pPr lvl="1">
              <a:lnSpc>
                <a:spcPct val="90000"/>
              </a:lnSpc>
              <a:buFont typeface="Wingdings" pitchFamily="2" charset="2"/>
              <a:buChar char="§"/>
            </a:pPr>
            <a:r>
              <a:rPr lang="nl-NL" sz="2400" dirty="0" smtClean="0"/>
              <a:t>op </a:t>
            </a:r>
            <a:r>
              <a:rPr lang="nl-NL" sz="2400" dirty="0"/>
              <a:t>geleide van pijn </a:t>
            </a:r>
            <a:r>
              <a:rPr lang="nl-NL" sz="2400" dirty="0" smtClean="0"/>
              <a:t>belasten</a:t>
            </a:r>
          </a:p>
          <a:p>
            <a:pPr lvl="1">
              <a:lnSpc>
                <a:spcPct val="90000"/>
              </a:lnSpc>
              <a:buFont typeface="Wingdings" pitchFamily="2" charset="2"/>
              <a:buChar char="§"/>
            </a:pPr>
            <a:r>
              <a:rPr lang="nl-NL" sz="2500" dirty="0" smtClean="0"/>
              <a:t>ijs </a:t>
            </a:r>
            <a:r>
              <a:rPr lang="nl-NL" sz="2500" dirty="0"/>
              <a:t>of zwachtel niet noodzakelijk</a:t>
            </a:r>
          </a:p>
          <a:p>
            <a:pPr>
              <a:lnSpc>
                <a:spcPct val="90000"/>
              </a:lnSpc>
              <a:buFont typeface="Wingdings" pitchFamily="2" charset="2"/>
              <a:buChar char="§"/>
            </a:pPr>
            <a:endParaRPr lang="nl-NL" sz="3500" dirty="0" smtClean="0"/>
          </a:p>
          <a:p>
            <a:pPr>
              <a:lnSpc>
                <a:spcPct val="90000"/>
              </a:lnSpc>
              <a:buFont typeface="Wingdings" pitchFamily="2" charset="2"/>
              <a:buChar char="§"/>
            </a:pPr>
            <a:r>
              <a:rPr lang="nl-NL" sz="3500" dirty="0" smtClean="0"/>
              <a:t>intra-articulair</a:t>
            </a:r>
          </a:p>
          <a:p>
            <a:pPr lvl="1">
              <a:lnSpc>
                <a:spcPct val="90000"/>
              </a:lnSpc>
              <a:buFont typeface="Wingdings" pitchFamily="2" charset="2"/>
              <a:buChar char="§"/>
            </a:pPr>
            <a:r>
              <a:rPr lang="nl-NL" sz="2500" dirty="0" smtClean="0"/>
              <a:t>enkele </a:t>
            </a:r>
            <a:r>
              <a:rPr lang="nl-NL" sz="2500" dirty="0"/>
              <a:t>dagen rust, </a:t>
            </a:r>
            <a:r>
              <a:rPr lang="nl-NL" sz="2500" dirty="0" smtClean="0"/>
              <a:t>krukken</a:t>
            </a:r>
          </a:p>
          <a:p>
            <a:pPr lvl="1">
              <a:lnSpc>
                <a:spcPct val="90000"/>
              </a:lnSpc>
              <a:buFont typeface="Wingdings" pitchFamily="2" charset="2"/>
              <a:buChar char="§"/>
            </a:pPr>
            <a:r>
              <a:rPr lang="nl-NL" sz="2500" dirty="0" smtClean="0"/>
              <a:t>onbelast buigen/strekken</a:t>
            </a:r>
          </a:p>
          <a:p>
            <a:pPr lvl="1">
              <a:lnSpc>
                <a:spcPct val="90000"/>
              </a:lnSpc>
              <a:buFont typeface="Wingdings" pitchFamily="2" charset="2"/>
              <a:buChar char="§"/>
            </a:pPr>
            <a:r>
              <a:rPr lang="nl-NL" sz="2500" dirty="0" smtClean="0"/>
              <a:t>quadricepstraining</a:t>
            </a:r>
            <a:r>
              <a:rPr lang="nl-NL" sz="2500" dirty="0"/>
              <a:t>, geleidelijke </a:t>
            </a:r>
            <a:r>
              <a:rPr lang="nl-NL" sz="2500" dirty="0" smtClean="0"/>
              <a:t>belasting</a:t>
            </a:r>
            <a:endParaRPr lang="nl-NL"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77837"/>
            <a:ext cx="8229600" cy="922337"/>
          </a:xfrm>
          <a:noFill/>
        </p:spPr>
        <p:txBody>
          <a:bodyPr>
            <a:noAutofit/>
          </a:bodyPr>
          <a:lstStyle/>
          <a:p>
            <a:pPr algn="ct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artrose</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diagnose/adviezen  	</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6803" name="Rectangle 3"/>
          <p:cNvSpPr>
            <a:spLocks noGrp="1" noChangeArrowheads="1"/>
          </p:cNvSpPr>
          <p:nvPr>
            <p:ph idx="1"/>
          </p:nvPr>
        </p:nvSpPr>
        <p:spPr>
          <a:xfrm>
            <a:off x="457200" y="1603397"/>
            <a:ext cx="8229600" cy="5040313"/>
          </a:xfrm>
          <a:noFill/>
        </p:spPr>
        <p:txBody>
          <a:bodyPr>
            <a:normAutofit fontScale="92500" lnSpcReduction="10000"/>
          </a:bodyPr>
          <a:lstStyle/>
          <a:p>
            <a:pPr>
              <a:lnSpc>
                <a:spcPct val="80000"/>
              </a:lnSpc>
              <a:buFont typeface="Wingdings" pitchFamily="2" charset="2"/>
              <a:buNone/>
            </a:pPr>
            <a:r>
              <a:rPr lang="nl-NL" sz="2400" dirty="0"/>
              <a:t>diagnose</a:t>
            </a:r>
          </a:p>
          <a:p>
            <a:pPr>
              <a:lnSpc>
                <a:spcPct val="80000"/>
              </a:lnSpc>
              <a:buFont typeface="Wingdings" pitchFamily="2" charset="2"/>
              <a:buChar char="§"/>
            </a:pPr>
            <a:r>
              <a:rPr lang="nl-NL" sz="2000" dirty="0"/>
              <a:t>klachten herkennen</a:t>
            </a:r>
          </a:p>
          <a:p>
            <a:pPr>
              <a:lnSpc>
                <a:spcPct val="80000"/>
              </a:lnSpc>
              <a:buFont typeface="Wingdings" pitchFamily="2" charset="2"/>
              <a:buChar char="§"/>
            </a:pPr>
            <a:r>
              <a:rPr lang="nl-NL" sz="2000" dirty="0"/>
              <a:t>RX </a:t>
            </a:r>
            <a:endParaRPr lang="nl-NL" sz="2000" dirty="0" smtClean="0"/>
          </a:p>
          <a:p>
            <a:pPr lvl="1">
              <a:lnSpc>
                <a:spcPct val="80000"/>
              </a:lnSpc>
              <a:buFont typeface="Wingdings" pitchFamily="2" charset="2"/>
              <a:buChar char="§"/>
            </a:pPr>
            <a:r>
              <a:rPr lang="nl-NL" sz="1800" dirty="0" smtClean="0"/>
              <a:t>zelden nodig</a:t>
            </a:r>
          </a:p>
          <a:p>
            <a:pPr lvl="1">
              <a:lnSpc>
                <a:spcPct val="80000"/>
              </a:lnSpc>
              <a:buFont typeface="Wingdings" pitchFamily="2" charset="2"/>
              <a:buChar char="§"/>
            </a:pPr>
            <a:r>
              <a:rPr lang="nl-NL" sz="1800" dirty="0" smtClean="0"/>
              <a:t>onduidelijke correlatie met de klachten</a:t>
            </a:r>
            <a:endParaRPr lang="nl-NL" sz="1800" dirty="0"/>
          </a:p>
          <a:p>
            <a:pPr>
              <a:lnSpc>
                <a:spcPct val="80000"/>
              </a:lnSpc>
              <a:buFont typeface="Wingdings" pitchFamily="2" charset="2"/>
              <a:buNone/>
            </a:pPr>
            <a:endParaRPr lang="nl-NL" sz="500" dirty="0"/>
          </a:p>
          <a:p>
            <a:pPr>
              <a:lnSpc>
                <a:spcPct val="80000"/>
              </a:lnSpc>
              <a:buFontTx/>
              <a:buNone/>
            </a:pPr>
            <a:r>
              <a:rPr lang="nl-NL" sz="2400" dirty="0"/>
              <a:t>adviezen</a:t>
            </a:r>
          </a:p>
          <a:p>
            <a:pPr>
              <a:lnSpc>
                <a:spcPct val="80000"/>
              </a:lnSpc>
              <a:buFont typeface="Wingdings" pitchFamily="2" charset="2"/>
              <a:buChar char="§"/>
            </a:pPr>
            <a:r>
              <a:rPr lang="nl-NL" sz="2400" dirty="0"/>
              <a:t>beweging</a:t>
            </a:r>
          </a:p>
          <a:p>
            <a:pPr lvl="1">
              <a:lnSpc>
                <a:spcPct val="80000"/>
              </a:lnSpc>
              <a:buFont typeface="Wingdings" pitchFamily="2" charset="2"/>
              <a:buChar char="§"/>
            </a:pPr>
            <a:r>
              <a:rPr lang="nl-NL" sz="2000" dirty="0"/>
              <a:t>klachten </a:t>
            </a:r>
            <a:endParaRPr lang="nl-NL" sz="2000" dirty="0" smtClean="0"/>
          </a:p>
          <a:p>
            <a:pPr lvl="2">
              <a:lnSpc>
                <a:spcPct val="80000"/>
              </a:lnSpc>
              <a:buFont typeface="Wingdings" pitchFamily="2" charset="2"/>
              <a:buChar char="§"/>
            </a:pPr>
            <a:r>
              <a:rPr lang="nl-NL" sz="1700" dirty="0" smtClean="0"/>
              <a:t>verminderen</a:t>
            </a:r>
          </a:p>
          <a:p>
            <a:pPr lvl="2">
              <a:lnSpc>
                <a:spcPct val="80000"/>
              </a:lnSpc>
              <a:buFont typeface="Wingdings" pitchFamily="2" charset="2"/>
              <a:buChar char="§"/>
            </a:pPr>
            <a:r>
              <a:rPr lang="nl-NL" sz="1700" dirty="0" smtClean="0"/>
              <a:t>terugkomen </a:t>
            </a:r>
            <a:r>
              <a:rPr lang="nl-NL" sz="1700" dirty="0"/>
              <a:t>of verergeren voorkómen</a:t>
            </a:r>
          </a:p>
          <a:p>
            <a:pPr lvl="1">
              <a:lnSpc>
                <a:spcPct val="80000"/>
              </a:lnSpc>
              <a:buFont typeface="Wingdings" pitchFamily="2" charset="2"/>
              <a:buChar char="§"/>
            </a:pPr>
            <a:r>
              <a:rPr lang="nl-NL" sz="2000" dirty="0"/>
              <a:t>geoefende spieren &gt; gewricht kan meer verdragen</a:t>
            </a:r>
          </a:p>
          <a:p>
            <a:pPr lvl="1">
              <a:lnSpc>
                <a:spcPct val="80000"/>
              </a:lnSpc>
              <a:buFont typeface="Wingdings" pitchFamily="2" charset="2"/>
              <a:buChar char="§"/>
            </a:pPr>
            <a:r>
              <a:rPr lang="nl-NL" sz="2000" dirty="0"/>
              <a:t>overbelasting voorkómen</a:t>
            </a:r>
          </a:p>
          <a:p>
            <a:pPr lvl="1">
              <a:lnSpc>
                <a:spcPct val="80000"/>
              </a:lnSpc>
              <a:buFont typeface="Wingdings" pitchFamily="2" charset="2"/>
              <a:buChar char="§"/>
            </a:pPr>
            <a:r>
              <a:rPr lang="nl-NL" sz="2000" dirty="0"/>
              <a:t>veel pijn </a:t>
            </a:r>
            <a:endParaRPr lang="nl-NL" sz="2000" dirty="0" smtClean="0"/>
          </a:p>
          <a:p>
            <a:pPr lvl="2">
              <a:lnSpc>
                <a:spcPct val="80000"/>
              </a:lnSpc>
              <a:buFont typeface="Wingdings" pitchFamily="2" charset="2"/>
              <a:buChar char="§"/>
            </a:pPr>
            <a:r>
              <a:rPr lang="nl-NL" sz="1700" dirty="0" smtClean="0"/>
              <a:t>tijdelijk </a:t>
            </a:r>
            <a:r>
              <a:rPr lang="nl-NL" sz="1700" dirty="0"/>
              <a:t>enigszins ontzien - het gewricht regelmatig </a:t>
            </a:r>
            <a:r>
              <a:rPr lang="nl-NL" sz="1700" dirty="0" smtClean="0"/>
              <a:t>bewegen</a:t>
            </a:r>
            <a:endParaRPr lang="nl-NL" sz="1700" dirty="0"/>
          </a:p>
          <a:p>
            <a:pPr>
              <a:lnSpc>
                <a:spcPct val="80000"/>
              </a:lnSpc>
              <a:buFont typeface="Wingdings" pitchFamily="2" charset="2"/>
              <a:buChar char="§"/>
            </a:pPr>
            <a:r>
              <a:rPr lang="nl-NL" sz="2400" dirty="0"/>
              <a:t>koude of warme kompressen soms verlichting</a:t>
            </a:r>
          </a:p>
          <a:p>
            <a:pPr>
              <a:lnSpc>
                <a:spcPct val="80000"/>
              </a:lnSpc>
              <a:buFont typeface="Wingdings" pitchFamily="2" charset="2"/>
              <a:buChar char="§"/>
            </a:pPr>
            <a:r>
              <a:rPr lang="nl-NL" sz="2400" dirty="0"/>
              <a:t>wandelstok</a:t>
            </a:r>
          </a:p>
          <a:p>
            <a:pPr>
              <a:lnSpc>
                <a:spcPct val="80000"/>
              </a:lnSpc>
              <a:buFont typeface="Wingdings" pitchFamily="2" charset="2"/>
              <a:buChar char="§"/>
            </a:pPr>
            <a:r>
              <a:rPr lang="nl-NL" sz="2400" dirty="0"/>
              <a:t>overgewicht &gt; afvallen (heup - knie)</a:t>
            </a:r>
          </a:p>
          <a:p>
            <a:pPr>
              <a:lnSpc>
                <a:spcPct val="80000"/>
              </a:lnSpc>
              <a:buFont typeface="Wingdings" pitchFamily="2" charset="2"/>
              <a:buChar char="§"/>
            </a:pPr>
            <a:r>
              <a:rPr lang="nl-NL" sz="2400" dirty="0"/>
              <a:t>hobby of beroep te veranderen?</a:t>
            </a:r>
          </a:p>
          <a:p>
            <a:pPr>
              <a:lnSpc>
                <a:spcPct val="80000"/>
              </a:lnSpc>
              <a:buFont typeface="Wingdings" pitchFamily="2" charset="2"/>
              <a:buNone/>
            </a:pP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 calcmode="lin" valueType="num">
                                      <p:cBhvr additive="base">
                                        <p:cTn id="11" dur="500" fill="hold"/>
                                        <p:tgtEl>
                                          <p:spTgt spid="7680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8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 calcmode="lin" valueType="num">
                                      <p:cBhvr additive="base">
                                        <p:cTn id="15" dur="500" fill="hold"/>
                                        <p:tgtEl>
                                          <p:spTgt spid="7680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68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anim calcmode="lin" valueType="num">
                                      <p:cBhvr additive="base">
                                        <p:cTn id="23" dur="500" fill="hold"/>
                                        <p:tgtEl>
                                          <p:spTgt spid="7680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6803">
                                            <p:txEl>
                                              <p:pRg st="6" end="6"/>
                                            </p:txEl>
                                          </p:spTgt>
                                        </p:tgtEl>
                                        <p:attrNameLst>
                                          <p:attrName>style.visibility</p:attrName>
                                        </p:attrNameLst>
                                      </p:cBhvr>
                                      <p:to>
                                        <p:strVal val="visible"/>
                                      </p:to>
                                    </p:set>
                                    <p:anim calcmode="lin" valueType="num">
                                      <p:cBhvr additive="base">
                                        <p:cTn id="29" dur="500" fill="hold"/>
                                        <p:tgtEl>
                                          <p:spTgt spid="76803">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680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76803">
                                            <p:txEl>
                                              <p:pRg st="7" end="7"/>
                                            </p:txEl>
                                          </p:spTgt>
                                        </p:tgtEl>
                                        <p:attrNameLst>
                                          <p:attrName>style.visibility</p:attrName>
                                        </p:attrNameLst>
                                      </p:cBhvr>
                                      <p:to>
                                        <p:strVal val="visible"/>
                                      </p:to>
                                    </p:set>
                                    <p:anim calcmode="lin" valueType="num">
                                      <p:cBhvr additive="base">
                                        <p:cTn id="33" dur="500" fill="hold"/>
                                        <p:tgtEl>
                                          <p:spTgt spid="76803">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680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6803">
                                            <p:txEl>
                                              <p:pRg st="8" end="8"/>
                                            </p:txEl>
                                          </p:spTgt>
                                        </p:tgtEl>
                                        <p:attrNameLst>
                                          <p:attrName>style.visibility</p:attrName>
                                        </p:attrNameLst>
                                      </p:cBhvr>
                                      <p:to>
                                        <p:strVal val="visible"/>
                                      </p:to>
                                    </p:set>
                                    <p:anim calcmode="lin" valueType="num">
                                      <p:cBhvr additive="base">
                                        <p:cTn id="37" dur="500" fill="hold"/>
                                        <p:tgtEl>
                                          <p:spTgt spid="7680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680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6803">
                                            <p:txEl>
                                              <p:pRg st="9" end="9"/>
                                            </p:txEl>
                                          </p:spTgt>
                                        </p:tgtEl>
                                        <p:attrNameLst>
                                          <p:attrName>style.visibility</p:attrName>
                                        </p:attrNameLst>
                                      </p:cBhvr>
                                      <p:to>
                                        <p:strVal val="visible"/>
                                      </p:to>
                                    </p:set>
                                    <p:anim calcmode="lin" valueType="num">
                                      <p:cBhvr additive="base">
                                        <p:cTn id="41" dur="500" fill="hold"/>
                                        <p:tgtEl>
                                          <p:spTgt spid="76803">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680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76803">
                                            <p:txEl>
                                              <p:pRg st="10" end="10"/>
                                            </p:txEl>
                                          </p:spTgt>
                                        </p:tgtEl>
                                        <p:attrNameLst>
                                          <p:attrName>style.visibility</p:attrName>
                                        </p:attrNameLst>
                                      </p:cBhvr>
                                      <p:to>
                                        <p:strVal val="visible"/>
                                      </p:to>
                                    </p:set>
                                    <p:anim calcmode="lin" valueType="num">
                                      <p:cBhvr additive="base">
                                        <p:cTn id="45" dur="500" fill="hold"/>
                                        <p:tgtEl>
                                          <p:spTgt spid="76803">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6803">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76803">
                                            <p:txEl>
                                              <p:pRg st="11" end="11"/>
                                            </p:txEl>
                                          </p:spTgt>
                                        </p:tgtEl>
                                        <p:attrNameLst>
                                          <p:attrName>style.visibility</p:attrName>
                                        </p:attrNameLst>
                                      </p:cBhvr>
                                      <p:to>
                                        <p:strVal val="visible"/>
                                      </p:to>
                                    </p:set>
                                    <p:anim calcmode="lin" valueType="num">
                                      <p:cBhvr additive="base">
                                        <p:cTn id="49" dur="500" fill="hold"/>
                                        <p:tgtEl>
                                          <p:spTgt spid="76803">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6803">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76803">
                                            <p:txEl>
                                              <p:pRg st="12" end="12"/>
                                            </p:txEl>
                                          </p:spTgt>
                                        </p:tgtEl>
                                        <p:attrNameLst>
                                          <p:attrName>style.visibility</p:attrName>
                                        </p:attrNameLst>
                                      </p:cBhvr>
                                      <p:to>
                                        <p:strVal val="visible"/>
                                      </p:to>
                                    </p:set>
                                    <p:anim calcmode="lin" valueType="num">
                                      <p:cBhvr additive="base">
                                        <p:cTn id="53" dur="500" fill="hold"/>
                                        <p:tgtEl>
                                          <p:spTgt spid="76803">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6803">
                                            <p:txEl>
                                              <p:pRg st="12" end="12"/>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6803">
                                            <p:txEl>
                                              <p:pRg st="13" end="13"/>
                                            </p:txEl>
                                          </p:spTgt>
                                        </p:tgtEl>
                                        <p:attrNameLst>
                                          <p:attrName>style.visibility</p:attrName>
                                        </p:attrNameLst>
                                      </p:cBhvr>
                                      <p:to>
                                        <p:strVal val="visible"/>
                                      </p:to>
                                    </p:set>
                                    <p:anim calcmode="lin" valueType="num">
                                      <p:cBhvr additive="base">
                                        <p:cTn id="57" dur="500" fill="hold"/>
                                        <p:tgtEl>
                                          <p:spTgt spid="76803">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6803">
                                            <p:txEl>
                                              <p:pRg st="13" end="13"/>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6803">
                                            <p:txEl>
                                              <p:pRg st="14" end="14"/>
                                            </p:txEl>
                                          </p:spTgt>
                                        </p:tgtEl>
                                        <p:attrNameLst>
                                          <p:attrName>style.visibility</p:attrName>
                                        </p:attrNameLst>
                                      </p:cBhvr>
                                      <p:to>
                                        <p:strVal val="visible"/>
                                      </p:to>
                                    </p:set>
                                    <p:anim calcmode="lin" valueType="num">
                                      <p:cBhvr additive="base">
                                        <p:cTn id="61" dur="500" fill="hold"/>
                                        <p:tgtEl>
                                          <p:spTgt spid="76803">
                                            <p:txEl>
                                              <p:pRg st="14" end="1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680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76803">
                                            <p:txEl>
                                              <p:pRg st="15" end="15"/>
                                            </p:txEl>
                                          </p:spTgt>
                                        </p:tgtEl>
                                        <p:attrNameLst>
                                          <p:attrName>style.visibility</p:attrName>
                                        </p:attrNameLst>
                                      </p:cBhvr>
                                      <p:to>
                                        <p:strVal val="visible"/>
                                      </p:to>
                                    </p:set>
                                    <p:anim calcmode="lin" valueType="num">
                                      <p:cBhvr additive="base">
                                        <p:cTn id="67" dur="500" fill="hold"/>
                                        <p:tgtEl>
                                          <p:spTgt spid="76803">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6803">
                                            <p:txEl>
                                              <p:pRg st="15" end="15"/>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76803">
                                            <p:txEl>
                                              <p:pRg st="16" end="16"/>
                                            </p:txEl>
                                          </p:spTgt>
                                        </p:tgtEl>
                                        <p:attrNameLst>
                                          <p:attrName>style.visibility</p:attrName>
                                        </p:attrNameLst>
                                      </p:cBhvr>
                                      <p:to>
                                        <p:strVal val="visible"/>
                                      </p:to>
                                    </p:set>
                                    <p:anim calcmode="lin" valueType="num">
                                      <p:cBhvr additive="base">
                                        <p:cTn id="71" dur="500" fill="hold"/>
                                        <p:tgtEl>
                                          <p:spTgt spid="76803">
                                            <p:txEl>
                                              <p:pRg st="16" end="16"/>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6803">
                                            <p:txEl>
                                              <p:pRg st="16" end="16"/>
                                            </p:txEl>
                                          </p:spTgt>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76803">
                                            <p:txEl>
                                              <p:pRg st="17" end="17"/>
                                            </p:txEl>
                                          </p:spTgt>
                                        </p:tgtEl>
                                        <p:attrNameLst>
                                          <p:attrName>style.visibility</p:attrName>
                                        </p:attrNameLst>
                                      </p:cBhvr>
                                      <p:to>
                                        <p:strVal val="visible"/>
                                      </p:to>
                                    </p:set>
                                    <p:anim calcmode="lin" valueType="num">
                                      <p:cBhvr additive="base">
                                        <p:cTn id="75" dur="500" fill="hold"/>
                                        <p:tgtEl>
                                          <p:spTgt spid="76803">
                                            <p:txEl>
                                              <p:pRg st="17" end="17"/>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6803">
                                            <p:txEl>
                                              <p:pRg st="17" end="17"/>
                                            </p:txEl>
                                          </p:spTgt>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76803">
                                            <p:txEl>
                                              <p:pRg st="18" end="18"/>
                                            </p:txEl>
                                          </p:spTgt>
                                        </p:tgtEl>
                                        <p:attrNameLst>
                                          <p:attrName>style.visibility</p:attrName>
                                        </p:attrNameLst>
                                      </p:cBhvr>
                                      <p:to>
                                        <p:strVal val="visible"/>
                                      </p:to>
                                    </p:set>
                                    <p:anim calcmode="lin" valueType="num">
                                      <p:cBhvr additive="base">
                                        <p:cTn id="79" dur="500" fill="hold"/>
                                        <p:tgtEl>
                                          <p:spTgt spid="76803">
                                            <p:txEl>
                                              <p:pRg st="18" end="18"/>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6803">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00042"/>
            <a:ext cx="8229600" cy="1000132"/>
          </a:xfrm>
          <a:noFill/>
        </p:spPr>
        <p:txBody>
          <a:bodyPr>
            <a:norm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knie &amp; trauma - beleid</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27651" name="Rectangle 3"/>
          <p:cNvSpPr>
            <a:spLocks noGrp="1" noChangeArrowheads="1"/>
          </p:cNvSpPr>
          <p:nvPr>
            <p:ph idx="1"/>
          </p:nvPr>
        </p:nvSpPr>
        <p:spPr>
          <a:xfrm>
            <a:off x="457200" y="2040276"/>
            <a:ext cx="8229600" cy="4389120"/>
          </a:xfrm>
          <a:noFill/>
        </p:spPr>
        <p:txBody>
          <a:bodyPr>
            <a:normAutofit/>
          </a:bodyPr>
          <a:lstStyle/>
          <a:p>
            <a:pPr>
              <a:lnSpc>
                <a:spcPct val="90000"/>
              </a:lnSpc>
              <a:buFont typeface="Wingdings" pitchFamily="2" charset="2"/>
              <a:buChar char="§"/>
            </a:pPr>
            <a:r>
              <a:rPr lang="nl-NL" dirty="0" smtClean="0"/>
              <a:t>Arnica = valkruid</a:t>
            </a:r>
          </a:p>
          <a:p>
            <a:pPr>
              <a:lnSpc>
                <a:spcPct val="90000"/>
              </a:lnSpc>
              <a:buFont typeface="Wingdings" pitchFamily="2" charset="2"/>
              <a:buChar char="§"/>
            </a:pPr>
            <a:r>
              <a:rPr lang="nl-NL" dirty="0" smtClean="0"/>
              <a:t>bergplantje, rijk aan kiesel </a:t>
            </a:r>
            <a:r>
              <a:rPr lang="nl-NL" dirty="0" smtClean="0">
                <a:sym typeface="Symbol"/>
              </a:rPr>
              <a:t> herstel  structuur</a:t>
            </a:r>
            <a:r>
              <a:rPr lang="nl-NL" dirty="0" smtClean="0"/>
              <a:t> </a:t>
            </a:r>
          </a:p>
          <a:p>
            <a:pPr lvl="1">
              <a:lnSpc>
                <a:spcPct val="90000"/>
              </a:lnSpc>
              <a:buFont typeface="Wingdings" pitchFamily="2" charset="2"/>
              <a:buChar char="§"/>
            </a:pPr>
            <a:r>
              <a:rPr lang="nl-NL" dirty="0" smtClean="0"/>
              <a:t>Weleda </a:t>
            </a:r>
            <a:r>
              <a:rPr lang="nl-NL" dirty="0"/>
              <a:t>Arnica, planta tota </a:t>
            </a:r>
            <a:r>
              <a:rPr lang="nl-NL" dirty="0" smtClean="0"/>
              <a:t>gel 25 gram</a:t>
            </a:r>
          </a:p>
          <a:p>
            <a:pPr lvl="1">
              <a:lnSpc>
                <a:spcPct val="90000"/>
              </a:lnSpc>
              <a:buFont typeface="Wingdings" pitchFamily="2" charset="2"/>
              <a:buChar char="§"/>
            </a:pPr>
            <a:r>
              <a:rPr lang="nl-NL" dirty="0" smtClean="0"/>
              <a:t>2 tot 6 dd dun uitwending aanbrengen</a:t>
            </a:r>
          </a:p>
          <a:p>
            <a:pPr lvl="1">
              <a:lnSpc>
                <a:spcPct val="90000"/>
              </a:lnSpc>
              <a:buFont typeface="Wingdings" pitchFamily="2" charset="2"/>
              <a:buChar char="§"/>
            </a:pPr>
            <a:r>
              <a:rPr lang="nl-NL" dirty="0" smtClean="0"/>
              <a:t>€ 8,99 - </a:t>
            </a:r>
            <a:r>
              <a:rPr lang="nl-NL" strike="sngStrike" dirty="0" smtClean="0"/>
              <a:t>R</a:t>
            </a:r>
          </a:p>
          <a:p>
            <a:pPr lvl="1">
              <a:lnSpc>
                <a:spcPct val="90000"/>
              </a:lnSpc>
              <a:buFont typeface="Wingdings" pitchFamily="2" charset="2"/>
              <a:buChar char="§"/>
            </a:pPr>
            <a:endParaRPr lang="nl-NL" dirty="0" smtClean="0"/>
          </a:p>
          <a:p>
            <a:pPr lvl="1">
              <a:lnSpc>
                <a:spcPct val="90000"/>
              </a:lnSpc>
              <a:buFont typeface="Wingdings" pitchFamily="2" charset="2"/>
              <a:buChar char="§"/>
            </a:pPr>
            <a:r>
              <a:rPr lang="nl-NL" dirty="0" smtClean="0"/>
              <a:t>Weleda Arnica, p.t. D4 – 50 ml</a:t>
            </a:r>
          </a:p>
          <a:p>
            <a:pPr lvl="1">
              <a:lnSpc>
                <a:spcPct val="90000"/>
              </a:lnSpc>
              <a:buFont typeface="Wingdings" pitchFamily="2" charset="2"/>
              <a:buChar char="§"/>
            </a:pPr>
            <a:r>
              <a:rPr lang="nl-NL" dirty="0" smtClean="0"/>
              <a:t>oraal 2 tot 6 dd 10 dr. in wat water </a:t>
            </a:r>
          </a:p>
          <a:p>
            <a:pPr lvl="1">
              <a:lnSpc>
                <a:spcPct val="90000"/>
              </a:lnSpc>
              <a:buFont typeface="Wingdings" pitchFamily="2" charset="2"/>
              <a:buChar char="§"/>
            </a:pPr>
            <a:r>
              <a:rPr lang="nl-NL" dirty="0" smtClean="0"/>
              <a:t>€ 14,10 - </a:t>
            </a:r>
            <a:r>
              <a:rPr lang="nl-NL" strike="sngStrike" dirty="0" smtClean="0"/>
              <a:t>R</a:t>
            </a:r>
            <a:endParaRPr lang="nl-NL" strike="sngStrike" dirty="0"/>
          </a:p>
        </p:txBody>
      </p:sp>
      <p:pic>
        <p:nvPicPr>
          <p:cNvPr id="6" name="Picture 2"/>
          <p:cNvPicPr>
            <a:picLocks noChangeAspect="1" noChangeArrowheads="1"/>
          </p:cNvPicPr>
          <p:nvPr/>
        </p:nvPicPr>
        <p:blipFill>
          <a:blip r:embed="rId3"/>
          <a:srcRect/>
          <a:stretch>
            <a:fillRect/>
          </a:stretch>
        </p:blipFill>
        <p:spPr bwMode="auto">
          <a:xfrm>
            <a:off x="7358082" y="1928802"/>
            <a:ext cx="1657350" cy="2762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7651">
                                            <p:txEl>
                                              <p:pRg st="8" end="8"/>
                                            </p:txEl>
                                          </p:spTgt>
                                        </p:tgtEl>
                                        <p:attrNameLst>
                                          <p:attrName>style.visibility</p:attrName>
                                        </p:attrNameLst>
                                      </p:cBhvr>
                                      <p:to>
                                        <p:strVal val="visible"/>
                                      </p:to>
                                    </p:set>
                                    <p:anim calcmode="lin" valueType="num">
                                      <p:cBhvr additive="base">
                                        <p:cTn id="49" dur="500" fill="hold"/>
                                        <p:tgtEl>
                                          <p:spTgt spid="2765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765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a:t>
            </a:r>
            <a:endParaRPr lang="nl-BE" sz="4400" dirty="0"/>
          </a:p>
        </p:txBody>
      </p:sp>
      <p:sp>
        <p:nvSpPr>
          <p:cNvPr id="3" name="Ondertitel 2"/>
          <p:cNvSpPr>
            <a:spLocks noGrp="1"/>
          </p:cNvSpPr>
          <p:nvPr>
            <p:ph type="subTitle" idx="1"/>
          </p:nvPr>
        </p:nvSpPr>
        <p:spPr>
          <a:xfrm>
            <a:off x="1357290" y="1500174"/>
            <a:ext cx="7715304" cy="5214974"/>
          </a:xfrm>
        </p:spPr>
        <p:txBody>
          <a:bodyPr>
            <a:normAutofit/>
          </a:bodyPr>
          <a:lstStyle/>
          <a:p>
            <a:pPr lvl="1" algn="l">
              <a:buFont typeface="Wingdings" pitchFamily="2" charset="2"/>
              <a:buChar char="§"/>
            </a:pPr>
            <a:endParaRPr lang="nl-NL" dirty="0" smtClean="0"/>
          </a:p>
          <a:p>
            <a:pPr algn="l">
              <a:buFont typeface="Wingdings" pitchFamily="2" charset="2"/>
              <a:buChar char="§"/>
            </a:pPr>
            <a:r>
              <a:rPr lang="nl-NL" dirty="0" smtClean="0"/>
              <a:t>NHG-Standaarden knie</a:t>
            </a:r>
            <a:endParaRPr lang="nl-BE" dirty="0" smtClean="0"/>
          </a:p>
          <a:p>
            <a:pPr lvl="1" algn="l">
              <a:buFont typeface="Wingdings" pitchFamily="2" charset="2"/>
              <a:buChar char="§"/>
            </a:pPr>
            <a:r>
              <a:rPr lang="nl-BE" dirty="0" smtClean="0"/>
              <a:t>niet-traumatische knieproblemen</a:t>
            </a:r>
          </a:p>
          <a:p>
            <a:pPr lvl="2" algn="l">
              <a:buFont typeface="Wingdings" pitchFamily="2" charset="2"/>
              <a:buChar char="§"/>
            </a:pPr>
            <a:r>
              <a:rPr lang="nl-BE" dirty="0" smtClean="0"/>
              <a:t>bij kinderen en adolescenten</a:t>
            </a:r>
          </a:p>
          <a:p>
            <a:pPr lvl="3" algn="l">
              <a:buFont typeface="Wingdings" pitchFamily="2" charset="2"/>
              <a:buChar char="§"/>
            </a:pPr>
            <a:r>
              <a:rPr lang="nl-BE" dirty="0" smtClean="0"/>
              <a:t>2009 - in herziening</a:t>
            </a:r>
          </a:p>
          <a:p>
            <a:pPr lvl="2" algn="l">
              <a:buFont typeface="Wingdings" pitchFamily="2" charset="2"/>
              <a:buChar char="§"/>
            </a:pPr>
            <a:r>
              <a:rPr lang="nl-BE" dirty="0" smtClean="0"/>
              <a:t>bij volwassenen </a:t>
            </a:r>
          </a:p>
          <a:p>
            <a:pPr lvl="3" algn="l">
              <a:buFont typeface="Wingdings" pitchFamily="2" charset="2"/>
              <a:buChar char="§"/>
            </a:pPr>
            <a:r>
              <a:rPr lang="nl-BE" dirty="0" smtClean="0"/>
              <a:t>2008</a:t>
            </a:r>
          </a:p>
          <a:p>
            <a:pPr lvl="1" algn="l">
              <a:buFont typeface="Wingdings" pitchFamily="2" charset="2"/>
              <a:buChar char="§"/>
            </a:pPr>
            <a:r>
              <a:rPr lang="nl-BE" dirty="0" smtClean="0"/>
              <a:t>traumatische knieproblemen </a:t>
            </a:r>
          </a:p>
          <a:p>
            <a:pPr lvl="3" algn="l">
              <a:buFont typeface="Wingdings" pitchFamily="2" charset="2"/>
              <a:buChar char="§"/>
            </a:pPr>
            <a:r>
              <a:rPr lang="nl-BE" dirty="0" smtClean="0"/>
              <a:t>2010</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 -</a:t>
            </a:r>
            <a:r>
              <a:rPr lang="nl-BE" sz="4400" dirty="0" smtClean="0"/>
              <a:t> Osgood Schlatter </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endParaRPr lang="nl-BE" dirty="0" smtClean="0"/>
          </a:p>
        </p:txBody>
      </p:sp>
      <p:pic>
        <p:nvPicPr>
          <p:cNvPr id="1026" name="Picture 2"/>
          <p:cNvPicPr>
            <a:picLocks noChangeAspect="1" noChangeArrowheads="1"/>
          </p:cNvPicPr>
          <p:nvPr/>
        </p:nvPicPr>
        <p:blipFill>
          <a:blip r:embed="rId3"/>
          <a:srcRect/>
          <a:stretch>
            <a:fillRect/>
          </a:stretch>
        </p:blipFill>
        <p:spPr bwMode="auto">
          <a:xfrm>
            <a:off x="2714612" y="2000240"/>
            <a:ext cx="3810000" cy="469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 -</a:t>
            </a:r>
            <a:r>
              <a:rPr lang="nl-BE" sz="4400" dirty="0" smtClean="0"/>
              <a:t> Osgood Schlatter </a:t>
            </a:r>
            <a:endParaRPr lang="nl-BE" sz="4400" dirty="0"/>
          </a:p>
        </p:txBody>
      </p:sp>
      <p:sp>
        <p:nvSpPr>
          <p:cNvPr id="3" name="Ondertitel 2"/>
          <p:cNvSpPr>
            <a:spLocks noGrp="1"/>
          </p:cNvSpPr>
          <p:nvPr>
            <p:ph type="subTitle" idx="1"/>
          </p:nvPr>
        </p:nvSpPr>
        <p:spPr>
          <a:xfrm>
            <a:off x="714348" y="1500174"/>
            <a:ext cx="8358246" cy="5214974"/>
          </a:xfrm>
        </p:spPr>
        <p:txBody>
          <a:bodyPr>
            <a:normAutofit/>
          </a:bodyPr>
          <a:lstStyle/>
          <a:p>
            <a:pPr algn="l">
              <a:buFont typeface="Wingdings" pitchFamily="2" charset="2"/>
              <a:buChar char="§"/>
            </a:pPr>
            <a:endParaRPr lang="nl-BE" dirty="0" smtClean="0"/>
          </a:p>
          <a:p>
            <a:pPr algn="l">
              <a:buFont typeface="Wingdings" pitchFamily="2" charset="2"/>
              <a:buChar char="§"/>
            </a:pPr>
            <a:r>
              <a:rPr lang="nl-BE" dirty="0" smtClean="0"/>
              <a:t>vlak onder de knie zit de bovenbeenspier vast aan het bot, die plek is geïrriteerd</a:t>
            </a:r>
          </a:p>
          <a:p>
            <a:pPr algn="l">
              <a:buFont typeface="Wingdings" pitchFamily="2" charset="2"/>
              <a:buChar char="§"/>
            </a:pPr>
            <a:r>
              <a:rPr lang="nl-BE" dirty="0" smtClean="0"/>
              <a:t>jongens</a:t>
            </a:r>
          </a:p>
          <a:p>
            <a:pPr lvl="1" algn="l">
              <a:buFont typeface="Wingdings" pitchFamily="2" charset="2"/>
              <a:buChar char="§"/>
            </a:pPr>
            <a:r>
              <a:rPr lang="nl-BE" dirty="0" smtClean="0"/>
              <a:t>snel groeien en veel sporten</a:t>
            </a:r>
          </a:p>
          <a:p>
            <a:pPr algn="l">
              <a:buFont typeface="Wingdings" pitchFamily="2" charset="2"/>
              <a:buChar char="§"/>
            </a:pPr>
            <a:r>
              <a:rPr lang="nl-BE" dirty="0" smtClean="0"/>
              <a:t>vooral pijn tijdens of na het sporten</a:t>
            </a:r>
          </a:p>
          <a:p>
            <a:pPr algn="l">
              <a:buFont typeface="Wingdings" pitchFamily="2" charset="2"/>
              <a:buChar char="§"/>
            </a:pPr>
            <a:r>
              <a:rPr lang="nl-BE" dirty="0" smtClean="0"/>
              <a:t>1 tot 2 maanden minder aan de sport doen</a:t>
            </a:r>
          </a:p>
          <a:p>
            <a:pPr lvl="1" algn="l">
              <a:buFont typeface="Wingdings" pitchFamily="2" charset="2"/>
              <a:buChar char="§"/>
            </a:pPr>
            <a:r>
              <a:rPr lang="nl-BE" dirty="0" smtClean="0"/>
              <a:t>die de pijn uitlokt </a:t>
            </a:r>
          </a:p>
          <a:p>
            <a:pPr algn="l">
              <a:buFont typeface="Wingdings" pitchFamily="2" charset="2"/>
              <a:buChar char="§"/>
            </a:pPr>
            <a:r>
              <a:rPr lang="nl-BE" dirty="0" smtClean="0"/>
              <a:t>beloop meestal enkele maanden en selflimiting </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 - springersknie</a:t>
            </a:r>
            <a:endParaRPr lang="nl-BE" sz="4400" dirty="0"/>
          </a:p>
        </p:txBody>
      </p:sp>
      <p:sp>
        <p:nvSpPr>
          <p:cNvPr id="3" name="Ondertitel 2"/>
          <p:cNvSpPr>
            <a:spLocks noGrp="1"/>
          </p:cNvSpPr>
          <p:nvPr>
            <p:ph type="subTitle" idx="1"/>
          </p:nvPr>
        </p:nvSpPr>
        <p:spPr>
          <a:xfrm>
            <a:off x="714348" y="1500174"/>
            <a:ext cx="8358246" cy="5214974"/>
          </a:xfrm>
        </p:spPr>
        <p:txBody>
          <a:bodyPr>
            <a:normAutofit/>
          </a:bodyPr>
          <a:lstStyle/>
          <a:p>
            <a:pPr algn="l">
              <a:buFont typeface="Wingdings" pitchFamily="2" charset="2"/>
              <a:buChar char="§"/>
            </a:pPr>
            <a:endParaRPr lang="nl-BE" dirty="0" smtClean="0"/>
          </a:p>
          <a:p>
            <a:pPr algn="l">
              <a:buFont typeface="Wingdings" pitchFamily="2" charset="2"/>
              <a:buChar char="§"/>
            </a:pPr>
            <a:endParaRPr lang="nl-BE" dirty="0" smtClean="0"/>
          </a:p>
        </p:txBody>
      </p:sp>
      <p:pic>
        <p:nvPicPr>
          <p:cNvPr id="2050" name="Picture 2"/>
          <p:cNvPicPr>
            <a:picLocks noChangeAspect="1" noChangeArrowheads="1"/>
          </p:cNvPicPr>
          <p:nvPr/>
        </p:nvPicPr>
        <p:blipFill>
          <a:blip r:embed="rId3"/>
          <a:srcRect/>
          <a:stretch>
            <a:fillRect/>
          </a:stretch>
        </p:blipFill>
        <p:spPr bwMode="auto">
          <a:xfrm>
            <a:off x="2143108" y="2000240"/>
            <a:ext cx="4196822" cy="3881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 - springersknie</a:t>
            </a:r>
            <a:endParaRPr lang="nl-BE" sz="4400" dirty="0"/>
          </a:p>
        </p:txBody>
      </p:sp>
      <p:sp>
        <p:nvSpPr>
          <p:cNvPr id="3" name="Ondertitel 2"/>
          <p:cNvSpPr>
            <a:spLocks noGrp="1"/>
          </p:cNvSpPr>
          <p:nvPr>
            <p:ph type="subTitle" idx="1"/>
          </p:nvPr>
        </p:nvSpPr>
        <p:spPr>
          <a:xfrm>
            <a:off x="714348" y="1500174"/>
            <a:ext cx="8358246" cy="5214974"/>
          </a:xfrm>
        </p:spPr>
        <p:txBody>
          <a:bodyPr>
            <a:normAutofit/>
          </a:bodyPr>
          <a:lstStyle/>
          <a:p>
            <a:pPr algn="l">
              <a:buFont typeface="Wingdings" pitchFamily="2" charset="2"/>
              <a:buChar char="§"/>
            </a:pPr>
            <a:endParaRPr lang="nl-BE" dirty="0" smtClean="0"/>
          </a:p>
          <a:p>
            <a:pPr algn="l">
              <a:buFont typeface="Wingdings" pitchFamily="2" charset="2"/>
              <a:buChar char="§"/>
            </a:pPr>
            <a:r>
              <a:rPr lang="nl-BE" dirty="0" smtClean="0"/>
              <a:t>“knieschijfpees” is geïrriteerd</a:t>
            </a:r>
          </a:p>
          <a:p>
            <a:pPr algn="l">
              <a:buFont typeface="Wingdings" pitchFamily="2" charset="2"/>
              <a:buChar char="§"/>
            </a:pPr>
            <a:r>
              <a:rPr lang="nl-BE" dirty="0" smtClean="0"/>
              <a:t>pijn aan de voorkant van de knie</a:t>
            </a:r>
          </a:p>
          <a:p>
            <a:pPr lvl="1" algn="l">
              <a:buFont typeface="Wingdings" pitchFamily="2" charset="2"/>
              <a:buChar char="§"/>
            </a:pPr>
            <a:r>
              <a:rPr lang="nl-BE" dirty="0" smtClean="0"/>
              <a:t>vooral na veel springen</a:t>
            </a:r>
          </a:p>
          <a:p>
            <a:pPr algn="l">
              <a:buFont typeface="Wingdings" pitchFamily="2" charset="2"/>
              <a:buChar char="§"/>
            </a:pPr>
            <a:r>
              <a:rPr lang="nl-BE" dirty="0" smtClean="0"/>
              <a:t>gaat vrijwel altijd vanzelf over</a:t>
            </a:r>
          </a:p>
          <a:p>
            <a:pPr lvl="1" algn="l">
              <a:buFont typeface="Wingdings" pitchFamily="2" charset="2"/>
              <a:buChar char="§"/>
            </a:pPr>
            <a:r>
              <a:rPr lang="nl-BE" dirty="0" smtClean="0"/>
              <a:t>kan maanden duren</a:t>
            </a:r>
          </a:p>
          <a:p>
            <a:pPr algn="l">
              <a:buFont typeface="Wingdings" pitchFamily="2" charset="2"/>
              <a:buChar char="§"/>
            </a:pPr>
            <a:r>
              <a:rPr lang="nl-BE" dirty="0" smtClean="0"/>
              <a:t>terug naar de huisarts </a:t>
            </a:r>
          </a:p>
          <a:p>
            <a:pPr lvl="1" algn="l">
              <a:buFont typeface="Wingdings" pitchFamily="2" charset="2"/>
              <a:buChar char="§"/>
            </a:pPr>
            <a:r>
              <a:rPr lang="nl-BE" dirty="0" smtClean="0"/>
              <a:t>als de klachten na 4 tot 6 weken nog niet minder zijn</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642942"/>
          </a:xfrm>
        </p:spPr>
        <p:txBody>
          <a:bodyPr>
            <a:noAutofit/>
          </a:bodyPr>
          <a:lstStyle/>
          <a:p>
            <a:pPr algn="ctr"/>
            <a:r>
              <a:rPr lang="nl-BE" sz="3200" dirty="0" smtClean="0"/>
              <a:t>patellofemoraal pijnsyndroom</a:t>
            </a:r>
            <a:endParaRPr lang="nl-BE" sz="32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endParaRPr lang="nl-BE" dirty="0" smtClean="0"/>
          </a:p>
          <a:p>
            <a:pPr algn="l">
              <a:buFont typeface="Wingdings" pitchFamily="2" charset="2"/>
              <a:buChar char="§"/>
            </a:pPr>
            <a:endParaRPr lang="nl-BE" dirty="0" smtClean="0"/>
          </a:p>
        </p:txBody>
      </p:sp>
      <p:pic>
        <p:nvPicPr>
          <p:cNvPr id="1026" name="Picture 2"/>
          <p:cNvPicPr>
            <a:picLocks noChangeAspect="1" noChangeArrowheads="1"/>
          </p:cNvPicPr>
          <p:nvPr/>
        </p:nvPicPr>
        <p:blipFill>
          <a:blip r:embed="rId3"/>
          <a:srcRect/>
          <a:stretch>
            <a:fillRect/>
          </a:stretch>
        </p:blipFill>
        <p:spPr bwMode="auto">
          <a:xfrm>
            <a:off x="714348" y="1428736"/>
            <a:ext cx="7620000" cy="5200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1357322"/>
          </a:xfrm>
        </p:spPr>
        <p:txBody>
          <a:bodyPr>
            <a:noAutofit/>
          </a:bodyPr>
          <a:lstStyle/>
          <a:p>
            <a:pPr algn="ctr"/>
            <a:r>
              <a:rPr lang="nl-BE" sz="4400" dirty="0" smtClean="0"/>
              <a:t>patellofemoraal pijnsyndroom</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endParaRPr lang="nl-BE" dirty="0" smtClean="0"/>
          </a:p>
          <a:p>
            <a:pPr algn="l">
              <a:buFont typeface="Wingdings" pitchFamily="2" charset="2"/>
              <a:buChar char="§"/>
            </a:pPr>
            <a:r>
              <a:rPr lang="nl-BE" dirty="0" smtClean="0"/>
              <a:t>vooral tieners en jongvolwassenen.</a:t>
            </a:r>
          </a:p>
          <a:p>
            <a:pPr algn="l">
              <a:buFont typeface="Wingdings" pitchFamily="2" charset="2"/>
              <a:buChar char="§"/>
            </a:pPr>
            <a:r>
              <a:rPr lang="nl-BE" dirty="0" smtClean="0"/>
              <a:t>pijn in je knie.</a:t>
            </a:r>
          </a:p>
          <a:p>
            <a:pPr lvl="1" algn="l">
              <a:buFont typeface="Wingdings" pitchFamily="2" charset="2"/>
              <a:buChar char="§"/>
            </a:pPr>
            <a:r>
              <a:rPr lang="nl-BE" dirty="0" smtClean="0"/>
              <a:t>verergering als hurkt, knielt of traploopt</a:t>
            </a:r>
          </a:p>
          <a:p>
            <a:pPr lvl="1" algn="l">
              <a:buFont typeface="Wingdings" pitchFamily="2" charset="2"/>
              <a:buChar char="§"/>
            </a:pPr>
            <a:r>
              <a:rPr lang="nl-BE" dirty="0" smtClean="0"/>
              <a:t>verbetering bij rust en als je je knie strekt</a:t>
            </a:r>
          </a:p>
          <a:p>
            <a:pPr algn="l">
              <a:buFont typeface="Wingdings" pitchFamily="2" charset="2"/>
              <a:buChar char="§"/>
            </a:pPr>
            <a:r>
              <a:rPr lang="nl-BE" dirty="0" smtClean="0"/>
              <a:t>gaat meestal na een tot enkele maanden vanzelf over</a:t>
            </a:r>
          </a:p>
          <a:p>
            <a:pPr algn="l">
              <a:buFont typeface="Wingdings" pitchFamily="2" charset="2"/>
              <a:buChar char="§"/>
            </a:pPr>
            <a:r>
              <a:rPr lang="nl-BE" dirty="0" smtClean="0"/>
              <a:t>vermijd 1 tot 2 maanden de sport die pijn uitlokt</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500042"/>
            <a:ext cx="2357454" cy="2286016"/>
          </a:xfrm>
        </p:spPr>
        <p:txBody>
          <a:bodyPr>
            <a:noAutofit/>
          </a:bodyPr>
          <a:lstStyle/>
          <a:p>
            <a:pPr algn="ctr"/>
            <a:r>
              <a:rPr lang="nl-NL" sz="4400" dirty="0" smtClean="0"/>
              <a:t>knie - trauma</a:t>
            </a:r>
            <a:endParaRPr lang="nl-BE" sz="4400" dirty="0"/>
          </a:p>
        </p:txBody>
      </p:sp>
      <p:sp>
        <p:nvSpPr>
          <p:cNvPr id="3" name="Ondertitel 2"/>
          <p:cNvSpPr>
            <a:spLocks noGrp="1"/>
          </p:cNvSpPr>
          <p:nvPr>
            <p:ph type="subTitle" idx="1"/>
          </p:nvPr>
        </p:nvSpPr>
        <p:spPr>
          <a:xfrm>
            <a:off x="2857488" y="1500174"/>
            <a:ext cx="6215106" cy="5214974"/>
          </a:xfrm>
        </p:spPr>
        <p:txBody>
          <a:bodyPr>
            <a:normAutofit/>
          </a:bodyPr>
          <a:lstStyle/>
          <a:p>
            <a:pPr algn="l">
              <a:buFont typeface="Wingdings" pitchFamily="2" charset="2"/>
              <a:buChar char="§"/>
            </a:pPr>
            <a:endParaRPr lang="nl-BE" dirty="0" smtClean="0"/>
          </a:p>
        </p:txBody>
      </p:sp>
      <p:pic>
        <p:nvPicPr>
          <p:cNvPr id="2050" name="Picture 2"/>
          <p:cNvPicPr>
            <a:picLocks noChangeAspect="1" noChangeArrowheads="1"/>
          </p:cNvPicPr>
          <p:nvPr/>
        </p:nvPicPr>
        <p:blipFill>
          <a:blip r:embed="rId3"/>
          <a:srcRect/>
          <a:stretch>
            <a:fillRect/>
          </a:stretch>
        </p:blipFill>
        <p:spPr bwMode="auto">
          <a:xfrm>
            <a:off x="2714612" y="1214422"/>
            <a:ext cx="6310330" cy="55215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  contusie/distorsie</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b="1" dirty="0" smtClean="0"/>
          </a:p>
          <a:p>
            <a:pPr algn="l">
              <a:buFont typeface="Wingdings" pitchFamily="2" charset="2"/>
              <a:buChar char="§"/>
            </a:pPr>
            <a:r>
              <a:rPr lang="nl-BE" b="1" dirty="0" smtClean="0"/>
              <a:t>gekneusde of verrekte knie</a:t>
            </a:r>
          </a:p>
          <a:p>
            <a:pPr lvl="1" algn="l">
              <a:buFont typeface="Wingdings" pitchFamily="2" charset="2"/>
              <a:buChar char="§"/>
            </a:pPr>
            <a:r>
              <a:rPr lang="nl-BE" dirty="0" smtClean="0"/>
              <a:t>beschadiging door </a:t>
            </a:r>
          </a:p>
          <a:p>
            <a:pPr lvl="2" algn="l">
              <a:buFont typeface="Wingdings" pitchFamily="2" charset="2"/>
              <a:buChar char="§"/>
            </a:pPr>
            <a:r>
              <a:rPr lang="nl-BE" dirty="0" smtClean="0"/>
              <a:t>een val, verkeerde beweging of overrekking</a:t>
            </a:r>
          </a:p>
          <a:p>
            <a:pPr lvl="1" algn="l">
              <a:buFont typeface="Wingdings" pitchFamily="2" charset="2"/>
              <a:buChar char="§"/>
            </a:pPr>
            <a:r>
              <a:rPr lang="nl-BE" dirty="0" smtClean="0"/>
              <a:t>knie wordt geleidelijk dik en kan veel pijn doen</a:t>
            </a:r>
          </a:p>
          <a:p>
            <a:pPr lvl="1" algn="l">
              <a:buFont typeface="Wingdings" pitchFamily="2" charset="2"/>
              <a:buChar char="§"/>
            </a:pPr>
            <a:r>
              <a:rPr lang="nl-BE" dirty="0" smtClean="0"/>
              <a:t>voor het herstel is het goed om </a:t>
            </a:r>
          </a:p>
          <a:p>
            <a:pPr lvl="2" algn="l">
              <a:buFont typeface="Wingdings" pitchFamily="2" charset="2"/>
              <a:buChar char="§"/>
            </a:pPr>
            <a:r>
              <a:rPr lang="nl-BE" dirty="0" smtClean="0"/>
              <a:t>zo snel mogelijk normaal te bewegen</a:t>
            </a:r>
          </a:p>
          <a:p>
            <a:pPr lvl="1" algn="l">
              <a:buFont typeface="Wingdings" pitchFamily="2" charset="2"/>
              <a:buChar char="§"/>
            </a:pPr>
            <a:r>
              <a:rPr lang="nl-BE" dirty="0" smtClean="0"/>
              <a:t>pijn en de zwelling verdwijnen</a:t>
            </a:r>
          </a:p>
          <a:p>
            <a:pPr lvl="2" algn="l">
              <a:buFont typeface="Wingdings" pitchFamily="2" charset="2"/>
              <a:buChar char="§"/>
            </a:pPr>
            <a:r>
              <a:rPr lang="nl-BE" dirty="0" smtClean="0"/>
              <a:t>meestal binnen twee weken</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577836"/>
            <a:ext cx="8229600" cy="636586"/>
          </a:xfrm>
          <a:noFill/>
        </p:spPr>
        <p:txBody>
          <a:bodyPr>
            <a:noAutofit/>
          </a:bodyPr>
          <a:lstStyle/>
          <a:p>
            <a:pPr algn="ctr"/>
            <a:r>
              <a:rPr lang="nl-NL" sz="3600" b="1" dirty="0">
                <a:solidFill>
                  <a:schemeClr val="accent3">
                    <a:tint val="90000"/>
                    <a:satMod val="120000"/>
                  </a:schemeClr>
                </a:solidFill>
                <a:effectLst>
                  <a:outerShdw blurRad="38100" dist="25400" dir="5400000" algn="tl" rotWithShape="0">
                    <a:srgbClr val="000000">
                      <a:alpha val="43000"/>
                    </a:srgbClr>
                  </a:outerShdw>
                </a:effectLst>
              </a:rPr>
              <a:t>artrose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a:solidFill>
                  <a:schemeClr val="accent3">
                    <a:tint val="90000"/>
                    <a:satMod val="120000"/>
                  </a:schemeClr>
                </a:solidFill>
                <a:effectLst>
                  <a:outerShdw blurRad="38100" dist="25400" dir="5400000" algn="tl" rotWithShape="0">
                    <a:srgbClr val="000000">
                      <a:alpha val="43000"/>
                    </a:srgbClr>
                  </a:outerShdw>
                </a:effectLst>
              </a:rPr>
              <a:t>beleid </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5779" name="Rectangle 3"/>
          <p:cNvSpPr>
            <a:spLocks noGrp="1" noChangeArrowheads="1"/>
          </p:cNvSpPr>
          <p:nvPr>
            <p:ph idx="1"/>
          </p:nvPr>
        </p:nvSpPr>
        <p:spPr>
          <a:xfrm>
            <a:off x="457200" y="1530373"/>
            <a:ext cx="8229600" cy="5184775"/>
          </a:xfrm>
          <a:noFill/>
        </p:spPr>
        <p:txBody>
          <a:bodyPr>
            <a:normAutofit/>
          </a:bodyPr>
          <a:lstStyle/>
          <a:p>
            <a:pPr>
              <a:lnSpc>
                <a:spcPct val="80000"/>
              </a:lnSpc>
              <a:buFont typeface="Wingdings" pitchFamily="2" charset="2"/>
              <a:buChar char="§"/>
            </a:pPr>
            <a:r>
              <a:rPr lang="nl-NL" sz="2400" dirty="0" smtClean="0"/>
              <a:t>pijnstilling	</a:t>
            </a:r>
          </a:p>
          <a:p>
            <a:pPr lvl="1">
              <a:lnSpc>
                <a:spcPct val="80000"/>
              </a:lnSpc>
              <a:buFont typeface="Wingdings" pitchFamily="2" charset="2"/>
              <a:buChar char="§"/>
            </a:pPr>
            <a:r>
              <a:rPr lang="nl-NL" sz="2200" dirty="0" smtClean="0"/>
              <a:t>indien pijn bij beweging </a:t>
            </a:r>
          </a:p>
          <a:p>
            <a:pPr lvl="1">
              <a:lnSpc>
                <a:spcPct val="80000"/>
              </a:lnSpc>
              <a:buFont typeface="Wingdings" pitchFamily="2" charset="2"/>
              <a:buChar char="§"/>
            </a:pPr>
            <a:r>
              <a:rPr lang="nl-NL" sz="2200" dirty="0" smtClean="0"/>
              <a:t>indien slaap verstoord</a:t>
            </a:r>
          </a:p>
          <a:p>
            <a:pPr lvl="1">
              <a:lnSpc>
                <a:spcPct val="80000"/>
              </a:lnSpc>
              <a:buFont typeface="Wingdings" pitchFamily="2" charset="2"/>
              <a:buChar char="§"/>
            </a:pPr>
            <a:r>
              <a:rPr lang="nl-NL" sz="2200" dirty="0" smtClean="0"/>
              <a:t>bij tijdelijke verergering</a:t>
            </a:r>
          </a:p>
          <a:p>
            <a:pPr lvl="2">
              <a:lnSpc>
                <a:spcPct val="80000"/>
              </a:lnSpc>
              <a:buFont typeface="Wingdings" pitchFamily="2" charset="2"/>
              <a:buChar char="§"/>
            </a:pPr>
            <a:r>
              <a:rPr lang="nl-NL" sz="1900" dirty="0" smtClean="0"/>
              <a:t>ook NSAID uitwendig</a:t>
            </a:r>
          </a:p>
          <a:p>
            <a:pPr lvl="1">
              <a:lnSpc>
                <a:spcPct val="80000"/>
              </a:lnSpc>
              <a:buFont typeface="Wingdings" pitchFamily="2" charset="2"/>
              <a:buChar char="§"/>
            </a:pPr>
            <a:r>
              <a:rPr lang="nl-NL" sz="2200" dirty="0" smtClean="0"/>
              <a:t>bij voorkeur paracetamol</a:t>
            </a:r>
          </a:p>
          <a:p>
            <a:pPr lvl="2">
              <a:lnSpc>
                <a:spcPct val="80000"/>
              </a:lnSpc>
              <a:buFont typeface="Wingdings" pitchFamily="2" charset="2"/>
              <a:buChar char="§"/>
            </a:pPr>
            <a:r>
              <a:rPr lang="nl-NL" sz="1900" dirty="0" smtClean="0"/>
              <a:t>max. acuut 4 dd 1.000 mg / chronisch 3 dd 1.000 mg</a:t>
            </a:r>
          </a:p>
          <a:p>
            <a:pPr lvl="1">
              <a:lnSpc>
                <a:spcPct val="80000"/>
              </a:lnSpc>
              <a:buFont typeface="Wingdings" pitchFamily="2" charset="2"/>
              <a:buChar char="§"/>
            </a:pPr>
            <a:r>
              <a:rPr lang="nl-NL" sz="2200" dirty="0" smtClean="0"/>
              <a:t>bij chronische pijn in vaste regelmaat</a:t>
            </a:r>
            <a:endParaRPr lang="nl-NL" sz="2200" dirty="0"/>
          </a:p>
          <a:p>
            <a:pPr lvl="1">
              <a:lnSpc>
                <a:spcPct val="80000"/>
              </a:lnSpc>
              <a:buFont typeface="Wingdings" pitchFamily="2" charset="2"/>
              <a:buChar char="§"/>
            </a:pPr>
            <a:r>
              <a:rPr lang="nl-NL" sz="2200" dirty="0" smtClean="0"/>
              <a:t>evt</a:t>
            </a:r>
            <a:r>
              <a:rPr lang="nl-NL" sz="2200" dirty="0"/>
              <a:t>. ibuprofen, diclofenac of </a:t>
            </a:r>
            <a:r>
              <a:rPr lang="nl-NL" sz="2200" dirty="0" smtClean="0"/>
              <a:t>naproxen</a:t>
            </a:r>
          </a:p>
          <a:p>
            <a:pPr lvl="2">
              <a:lnSpc>
                <a:spcPct val="80000"/>
              </a:lnSpc>
              <a:buFont typeface="Wingdings" pitchFamily="2" charset="2"/>
              <a:buChar char="§"/>
            </a:pPr>
            <a:r>
              <a:rPr lang="nl-NL" sz="1900" dirty="0" smtClean="0"/>
              <a:t>gastritis/ulcus pepticum, maag/darmbloedingen, hypertensie/hartfalen, nierschade</a:t>
            </a:r>
          </a:p>
          <a:p>
            <a:pPr lvl="2">
              <a:lnSpc>
                <a:spcPct val="80000"/>
              </a:lnSpc>
              <a:buFont typeface="Wingdings" pitchFamily="2" charset="2"/>
              <a:buChar char="§"/>
            </a:pPr>
            <a:r>
              <a:rPr lang="nl-NL" sz="1900" dirty="0" smtClean="0"/>
              <a:t>op indicatie maagbescherming</a:t>
            </a:r>
          </a:p>
          <a:p>
            <a:pPr lvl="3">
              <a:lnSpc>
                <a:spcPct val="80000"/>
              </a:lnSpc>
              <a:buFont typeface="Wingdings" pitchFamily="2" charset="2"/>
              <a:buChar char="§"/>
            </a:pPr>
            <a:r>
              <a:rPr lang="nl-NL" sz="1800" dirty="0" smtClean="0"/>
              <a:t>PPI, bijv. omeprazol 1 dd 20 mg</a:t>
            </a:r>
          </a:p>
          <a:p>
            <a:pPr lvl="2">
              <a:lnSpc>
                <a:spcPct val="80000"/>
              </a:lnSpc>
              <a:buNone/>
            </a:pPr>
            <a:endParaRPr lang="nl-NL" sz="1900" dirty="0"/>
          </a:p>
          <a:p>
            <a:pPr>
              <a:lnSpc>
                <a:spcPct val="80000"/>
              </a:lnSpc>
              <a:buFont typeface="Wingdings" pitchFamily="2" charset="2"/>
              <a:buChar char="§"/>
            </a:pPr>
            <a:r>
              <a:rPr lang="nl-NL" sz="2400" dirty="0"/>
              <a:t>fysiotherapie &gt; kunnen de klachten verminderen</a:t>
            </a:r>
          </a:p>
          <a:p>
            <a:pPr>
              <a:lnSpc>
                <a:spcPct val="80000"/>
              </a:lnSpc>
              <a:buFontTx/>
              <a:buNone/>
            </a:pPr>
            <a:endParaRPr lang="nl-NL"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5779">
                                            <p:txEl>
                                              <p:pRg st="7" end="7"/>
                                            </p:txEl>
                                          </p:spTgt>
                                        </p:tgtEl>
                                        <p:attrNameLst>
                                          <p:attrName>style.visibility</p:attrName>
                                        </p:attrNameLst>
                                      </p:cBhvr>
                                      <p:to>
                                        <p:strVal val="visible"/>
                                      </p:to>
                                    </p:set>
                                    <p:anim calcmode="lin" valueType="num">
                                      <p:cBhvr additive="base">
                                        <p:cTn id="49" dur="500" fill="hold"/>
                                        <p:tgtEl>
                                          <p:spTgt spid="7577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5779">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75779">
                                            <p:txEl>
                                              <p:pRg st="8" end="8"/>
                                            </p:txEl>
                                          </p:spTgt>
                                        </p:tgtEl>
                                        <p:attrNameLst>
                                          <p:attrName>style.visibility</p:attrName>
                                        </p:attrNameLst>
                                      </p:cBhvr>
                                      <p:to>
                                        <p:strVal val="visible"/>
                                      </p:to>
                                    </p:set>
                                    <p:anim calcmode="lin" valueType="num">
                                      <p:cBhvr additive="base">
                                        <p:cTn id="53" dur="500" fill="hold"/>
                                        <p:tgtEl>
                                          <p:spTgt spid="75779">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5779">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75779">
                                            <p:txEl>
                                              <p:pRg st="9" end="9"/>
                                            </p:txEl>
                                          </p:spTgt>
                                        </p:tgtEl>
                                        <p:attrNameLst>
                                          <p:attrName>style.visibility</p:attrName>
                                        </p:attrNameLst>
                                      </p:cBhvr>
                                      <p:to>
                                        <p:strVal val="visible"/>
                                      </p:to>
                                    </p:set>
                                    <p:anim calcmode="lin" valueType="num">
                                      <p:cBhvr additive="base">
                                        <p:cTn id="57" dur="500" fill="hold"/>
                                        <p:tgtEl>
                                          <p:spTgt spid="75779">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5779">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5779">
                                            <p:txEl>
                                              <p:pRg st="10" end="10"/>
                                            </p:txEl>
                                          </p:spTgt>
                                        </p:tgtEl>
                                        <p:attrNameLst>
                                          <p:attrName>style.visibility</p:attrName>
                                        </p:attrNameLst>
                                      </p:cBhvr>
                                      <p:to>
                                        <p:strVal val="visible"/>
                                      </p:to>
                                    </p:set>
                                    <p:anim calcmode="lin" valueType="num">
                                      <p:cBhvr additive="base">
                                        <p:cTn id="61" dur="500" fill="hold"/>
                                        <p:tgtEl>
                                          <p:spTgt spid="75779">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5779">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75779">
                                            <p:txEl>
                                              <p:pRg st="11" end="11"/>
                                            </p:txEl>
                                          </p:spTgt>
                                        </p:tgtEl>
                                        <p:attrNameLst>
                                          <p:attrName>style.visibility</p:attrName>
                                        </p:attrNameLst>
                                      </p:cBhvr>
                                      <p:to>
                                        <p:strVal val="visible"/>
                                      </p:to>
                                    </p:set>
                                    <p:anim calcmode="lin" valueType="num">
                                      <p:cBhvr additive="base">
                                        <p:cTn id="65" dur="500" fill="hold"/>
                                        <p:tgtEl>
                                          <p:spTgt spid="75779">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577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75779">
                                            <p:txEl>
                                              <p:pRg st="13" end="13"/>
                                            </p:txEl>
                                          </p:spTgt>
                                        </p:tgtEl>
                                        <p:attrNameLst>
                                          <p:attrName>style.visibility</p:attrName>
                                        </p:attrNameLst>
                                      </p:cBhvr>
                                      <p:to>
                                        <p:strVal val="visible"/>
                                      </p:to>
                                    </p:set>
                                    <p:anim calcmode="lin" valueType="num">
                                      <p:cBhvr additive="base">
                                        <p:cTn id="71" dur="500" fill="hold"/>
                                        <p:tgtEl>
                                          <p:spTgt spid="75779">
                                            <p:txEl>
                                              <p:pRg st="13" end="1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5779">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kniebandletsel</a:t>
            </a:r>
            <a:endParaRPr lang="nl-BE" sz="4400" dirty="0"/>
          </a:p>
        </p:txBody>
      </p:sp>
      <p:sp>
        <p:nvSpPr>
          <p:cNvPr id="3" name="Ondertitel 2"/>
          <p:cNvSpPr>
            <a:spLocks noGrp="1"/>
          </p:cNvSpPr>
          <p:nvPr>
            <p:ph type="subTitle" idx="1"/>
          </p:nvPr>
        </p:nvSpPr>
        <p:spPr>
          <a:xfrm>
            <a:off x="357158" y="1500174"/>
            <a:ext cx="8715436" cy="5214974"/>
          </a:xfrm>
        </p:spPr>
        <p:txBody>
          <a:bodyPr>
            <a:normAutofit lnSpcReduction="10000"/>
          </a:bodyPr>
          <a:lstStyle/>
          <a:p>
            <a:pPr algn="l">
              <a:buFont typeface="Wingdings" pitchFamily="2" charset="2"/>
              <a:buChar char="§"/>
            </a:pPr>
            <a:r>
              <a:rPr lang="nl-BE" dirty="0" smtClean="0"/>
              <a:t>twee soorten kniebanden</a:t>
            </a:r>
          </a:p>
          <a:p>
            <a:pPr lvl="1" algn="l">
              <a:buFont typeface="Wingdings" pitchFamily="2" charset="2"/>
              <a:buChar char="§"/>
            </a:pPr>
            <a:r>
              <a:rPr lang="nl-BE" dirty="0" smtClean="0"/>
              <a:t>collaterale banden en kruisbanden</a:t>
            </a:r>
          </a:p>
          <a:p>
            <a:pPr algn="l">
              <a:buFont typeface="Wingdings" pitchFamily="2" charset="2"/>
              <a:buChar char="§"/>
            </a:pPr>
            <a:r>
              <a:rPr lang="nl-BE" dirty="0" smtClean="0"/>
              <a:t>kniebanden </a:t>
            </a:r>
          </a:p>
          <a:p>
            <a:pPr lvl="1" algn="l">
              <a:buFont typeface="Wingdings" pitchFamily="2" charset="2"/>
              <a:buChar char="§"/>
            </a:pPr>
            <a:r>
              <a:rPr lang="nl-BE" dirty="0" smtClean="0"/>
              <a:t>kunnen uitrekken of inscheuren </a:t>
            </a:r>
          </a:p>
          <a:p>
            <a:pPr lvl="1" algn="l">
              <a:buFont typeface="Wingdings" pitchFamily="2" charset="2"/>
              <a:buChar char="§"/>
            </a:pPr>
            <a:r>
              <a:rPr lang="nl-BE" dirty="0" smtClean="0"/>
              <a:t>door sport of een val</a:t>
            </a:r>
          </a:p>
          <a:p>
            <a:pPr algn="l">
              <a:buFont typeface="Wingdings" pitchFamily="2" charset="2"/>
              <a:buChar char="§"/>
            </a:pPr>
            <a:r>
              <a:rPr lang="nl-BE" dirty="0" smtClean="0"/>
              <a:t>scheur in een collaterale band </a:t>
            </a:r>
          </a:p>
          <a:p>
            <a:pPr lvl="1" algn="l">
              <a:buFont typeface="Wingdings" pitchFamily="2" charset="2"/>
              <a:buChar char="§"/>
            </a:pPr>
            <a:r>
              <a:rPr lang="nl-BE" dirty="0" smtClean="0"/>
              <a:t>geeft een zwelling op de plek van de scheur</a:t>
            </a:r>
          </a:p>
          <a:p>
            <a:pPr algn="l">
              <a:buFont typeface="Wingdings" pitchFamily="2" charset="2"/>
              <a:buChar char="§"/>
            </a:pPr>
            <a:r>
              <a:rPr lang="nl-BE" dirty="0" smtClean="0"/>
              <a:t>gescheurde kruisband </a:t>
            </a:r>
          </a:p>
          <a:p>
            <a:pPr lvl="1" algn="l">
              <a:buFont typeface="Wingdings" pitchFamily="2" charset="2"/>
              <a:buChar char="§"/>
            </a:pPr>
            <a:r>
              <a:rPr lang="nl-BE" dirty="0" smtClean="0"/>
              <a:t>kunt u voelen 'knappen‘</a:t>
            </a:r>
          </a:p>
          <a:p>
            <a:pPr lvl="1" algn="l">
              <a:buFont typeface="Wingdings" pitchFamily="2" charset="2"/>
              <a:buChar char="§"/>
            </a:pPr>
            <a:r>
              <a:rPr lang="nl-BE" dirty="0" smtClean="0"/>
              <a:t>vaak is dan de knie binnen enkele uren dik</a:t>
            </a:r>
          </a:p>
          <a:p>
            <a:pPr algn="l">
              <a:buFont typeface="Wingdings" pitchFamily="2" charset="2"/>
              <a:buChar char="§"/>
            </a:pPr>
            <a:r>
              <a:rPr lang="nl-BE" dirty="0" smtClean="0"/>
              <a:t>pas als de zwelling en pijn verminderen</a:t>
            </a:r>
          </a:p>
          <a:p>
            <a:pPr lvl="1" algn="l">
              <a:buFont typeface="Wingdings" pitchFamily="2" charset="2"/>
              <a:buChar char="§"/>
            </a:pPr>
            <a:r>
              <a:rPr lang="nl-BE" dirty="0" smtClean="0"/>
              <a:t>kan de knie goed onderzocht worden.</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14380"/>
          </a:xfrm>
        </p:spPr>
        <p:txBody>
          <a:bodyPr>
            <a:noAutofit/>
          </a:bodyPr>
          <a:lstStyle/>
          <a:p>
            <a:pPr algn="ctr"/>
            <a:r>
              <a:rPr lang="nl-NL" sz="4400" dirty="0" smtClean="0"/>
              <a:t>kniebandletsel</a:t>
            </a:r>
            <a:endParaRPr lang="nl-BE" sz="4400" dirty="0"/>
          </a:p>
        </p:txBody>
      </p:sp>
      <p:sp>
        <p:nvSpPr>
          <p:cNvPr id="3" name="Ondertitel 2"/>
          <p:cNvSpPr>
            <a:spLocks noGrp="1"/>
          </p:cNvSpPr>
          <p:nvPr>
            <p:ph type="subTitle" idx="1"/>
          </p:nvPr>
        </p:nvSpPr>
        <p:spPr>
          <a:xfrm>
            <a:off x="357158" y="1357298"/>
            <a:ext cx="8715436" cy="5357850"/>
          </a:xfrm>
        </p:spPr>
        <p:txBody>
          <a:bodyPr>
            <a:normAutofit/>
          </a:bodyPr>
          <a:lstStyle/>
          <a:p>
            <a:pPr algn="l">
              <a:buFont typeface="Wingdings" pitchFamily="2" charset="2"/>
              <a:buChar char="§"/>
            </a:pPr>
            <a:r>
              <a:rPr lang="nl-BE" dirty="0" smtClean="0"/>
              <a:t>genezen meestal vanzelf</a:t>
            </a:r>
          </a:p>
          <a:p>
            <a:pPr algn="l">
              <a:buFont typeface="Wingdings" pitchFamily="2" charset="2"/>
              <a:buChar char="§"/>
            </a:pPr>
            <a:r>
              <a:rPr lang="nl-BE" dirty="0" smtClean="0"/>
              <a:t>verrekt of ingescheurd?</a:t>
            </a:r>
          </a:p>
          <a:p>
            <a:pPr lvl="1" algn="l">
              <a:buFont typeface="Wingdings" pitchFamily="2" charset="2"/>
              <a:buChar char="§"/>
            </a:pPr>
            <a:r>
              <a:rPr lang="nl-BE" dirty="0" smtClean="0"/>
              <a:t>controle na 1 week</a:t>
            </a:r>
          </a:p>
          <a:p>
            <a:pPr lvl="1" algn="l">
              <a:buFont typeface="Wingdings" pitchFamily="2" charset="2"/>
              <a:buChar char="§"/>
            </a:pPr>
            <a:r>
              <a:rPr lang="nl-BE" dirty="0" smtClean="0"/>
              <a:t>herstel: kan een aantal weken duren </a:t>
            </a:r>
          </a:p>
          <a:p>
            <a:pPr lvl="1" algn="l">
              <a:buFont typeface="Wingdings" pitchFamily="2" charset="2"/>
              <a:buChar char="§"/>
            </a:pPr>
            <a:r>
              <a:rPr lang="nl-BE" dirty="0" smtClean="0"/>
              <a:t>klachten verdwijnen meestal geleidelijk in de loop van 3 maanden</a:t>
            </a:r>
          </a:p>
          <a:p>
            <a:pPr lvl="1" algn="l">
              <a:buFont typeface="Wingdings" pitchFamily="2" charset="2"/>
              <a:buChar char="§"/>
            </a:pPr>
            <a:r>
              <a:rPr lang="nl-BE" dirty="0" smtClean="0"/>
              <a:t>operatie is zelden nodig</a:t>
            </a:r>
          </a:p>
          <a:p>
            <a:pPr algn="l">
              <a:buFont typeface="Wingdings" pitchFamily="2" charset="2"/>
              <a:buChar char="§"/>
            </a:pPr>
            <a:r>
              <a:rPr lang="nl-BE" dirty="0" smtClean="0"/>
              <a:t>oefenen: regelmatig voorzichtig en progressief</a:t>
            </a:r>
          </a:p>
          <a:p>
            <a:pPr algn="l">
              <a:buFont typeface="Wingdings" pitchFamily="2" charset="2"/>
              <a:buChar char="§"/>
            </a:pPr>
            <a:r>
              <a:rPr lang="nl-BE" dirty="0" smtClean="0"/>
              <a:t>kracht en spierwerking zal geleidelijk verbeteren</a:t>
            </a:r>
          </a:p>
          <a:p>
            <a:pPr algn="l">
              <a:buFont typeface="Wingdings" pitchFamily="2" charset="2"/>
              <a:buChar char="§"/>
            </a:pPr>
            <a:r>
              <a:rPr lang="nl-BE" dirty="0" smtClean="0"/>
              <a:t>wandelen, fietsen en/of zwemmen</a:t>
            </a:r>
          </a:p>
          <a:p>
            <a:pPr lvl="1" algn="l">
              <a:buFont typeface="Wingdings" pitchFamily="2" charset="2"/>
              <a:buChar char="§"/>
            </a:pPr>
            <a:r>
              <a:rPr lang="nl-BE" dirty="0" smtClean="0"/>
              <a:t>iedere week zal het een beetje beter gaan</a:t>
            </a:r>
          </a:p>
          <a:p>
            <a:pPr lvl="4" algn="l"/>
            <a:endParaRPr lang="nl-BE"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14380"/>
          </a:xfrm>
        </p:spPr>
        <p:txBody>
          <a:bodyPr>
            <a:noAutofit/>
          </a:bodyPr>
          <a:lstStyle/>
          <a:p>
            <a:pPr algn="ctr"/>
            <a:r>
              <a:rPr lang="nl-NL" sz="4400" dirty="0" smtClean="0"/>
              <a:t>kniebandletsel</a:t>
            </a:r>
            <a:endParaRPr lang="nl-BE" sz="4400" dirty="0"/>
          </a:p>
        </p:txBody>
      </p:sp>
      <p:sp>
        <p:nvSpPr>
          <p:cNvPr id="3" name="Ondertitel 2"/>
          <p:cNvSpPr>
            <a:spLocks noGrp="1"/>
          </p:cNvSpPr>
          <p:nvPr>
            <p:ph type="subTitle" idx="1"/>
          </p:nvPr>
        </p:nvSpPr>
        <p:spPr>
          <a:xfrm>
            <a:off x="357158" y="1357298"/>
            <a:ext cx="8715436" cy="5357850"/>
          </a:xfrm>
        </p:spPr>
        <p:txBody>
          <a:bodyPr>
            <a:normAutofit lnSpcReduction="10000"/>
          </a:bodyPr>
          <a:lstStyle/>
          <a:p>
            <a:pPr algn="l">
              <a:buFont typeface="Wingdings" pitchFamily="2" charset="2"/>
              <a:buChar char="§"/>
            </a:pPr>
            <a:r>
              <a:rPr lang="nl-BE" dirty="0" smtClean="0"/>
              <a:t>fysiotherapie?</a:t>
            </a:r>
          </a:p>
          <a:p>
            <a:pPr lvl="1" algn="l">
              <a:buFont typeface="Wingdings" pitchFamily="2" charset="2"/>
              <a:buChar char="§"/>
            </a:pPr>
            <a:r>
              <a:rPr lang="nl-BE" dirty="0" smtClean="0"/>
              <a:t>niet aangetoond effectief</a:t>
            </a:r>
          </a:p>
          <a:p>
            <a:pPr lvl="1" algn="l">
              <a:buFont typeface="Wingdings" pitchFamily="2" charset="2"/>
              <a:buChar char="§"/>
            </a:pPr>
            <a:r>
              <a:rPr lang="nl-BE" dirty="0" smtClean="0"/>
              <a:t>sporters</a:t>
            </a:r>
          </a:p>
          <a:p>
            <a:pPr lvl="2" algn="l">
              <a:buFont typeface="Wingdings" pitchFamily="2" charset="2"/>
              <a:buChar char="§"/>
            </a:pPr>
            <a:r>
              <a:rPr lang="nl-BE" dirty="0" smtClean="0"/>
              <a:t>blijven oefenen helpt misschien (opnieuw) kniebandletsel te voorkomen</a:t>
            </a:r>
          </a:p>
          <a:p>
            <a:pPr lvl="2" algn="l">
              <a:buFont typeface="Wingdings" pitchFamily="2" charset="2"/>
              <a:buChar char="§"/>
            </a:pPr>
            <a:r>
              <a:rPr lang="nl-BE" dirty="0" smtClean="0"/>
              <a:t>niet goed onderzocht welk oefenprogramma</a:t>
            </a:r>
          </a:p>
          <a:p>
            <a:pPr algn="l"/>
            <a:endParaRPr lang="nl-BE" dirty="0" smtClean="0"/>
          </a:p>
          <a:p>
            <a:pPr algn="l">
              <a:buFont typeface="Wingdings" pitchFamily="2" charset="2"/>
              <a:buChar char="§"/>
            </a:pPr>
            <a:r>
              <a:rPr lang="nl-BE" dirty="0" smtClean="0"/>
              <a:t>ernstige knieblessure </a:t>
            </a:r>
          </a:p>
          <a:p>
            <a:pPr lvl="1" algn="l">
              <a:buFont typeface="Wingdings" pitchFamily="2" charset="2"/>
              <a:buChar char="§"/>
            </a:pPr>
            <a:r>
              <a:rPr lang="nl-BE" dirty="0" smtClean="0"/>
              <a:t>herstel in enkele weken tot maanden </a:t>
            </a:r>
          </a:p>
          <a:p>
            <a:pPr lvl="1" algn="l">
              <a:buFont typeface="Wingdings" pitchFamily="2" charset="2"/>
              <a:buChar char="§"/>
            </a:pPr>
            <a:r>
              <a:rPr lang="nl-BE" dirty="0" smtClean="0"/>
              <a:t>mogelijk uw werkzaamheden tijdelijk aanpassen</a:t>
            </a:r>
          </a:p>
          <a:p>
            <a:pPr lvl="2" algn="l">
              <a:buFont typeface="Wingdings" pitchFamily="2" charset="2"/>
              <a:buChar char="§"/>
            </a:pPr>
            <a:r>
              <a:rPr lang="nl-BE" dirty="0" smtClean="0"/>
              <a:t>contacteer zonodig de bedrijfsarts</a:t>
            </a:r>
          </a:p>
          <a:p>
            <a:pPr algn="l"/>
            <a:endParaRPr lang="nl-BE" dirty="0" smtClean="0"/>
          </a:p>
          <a:p>
            <a:pPr algn="l">
              <a:buFont typeface="Wingdings" pitchFamily="2" charset="2"/>
              <a:buChar char="§"/>
            </a:pPr>
            <a:r>
              <a:rPr lang="nl-BE" dirty="0" smtClean="0"/>
              <a:t>soms verwijzing sportarts zinvol</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gescheurde meniscus</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endParaRPr lang="nl-BE" dirty="0" smtClean="0"/>
          </a:p>
        </p:txBody>
      </p:sp>
      <p:pic>
        <p:nvPicPr>
          <p:cNvPr id="3074" name="Picture 2"/>
          <p:cNvPicPr>
            <a:picLocks noChangeAspect="1" noChangeArrowheads="1"/>
          </p:cNvPicPr>
          <p:nvPr/>
        </p:nvPicPr>
        <p:blipFill>
          <a:blip r:embed="rId3"/>
          <a:srcRect/>
          <a:stretch>
            <a:fillRect/>
          </a:stretch>
        </p:blipFill>
        <p:spPr bwMode="auto">
          <a:xfrm>
            <a:off x="1428728" y="1500174"/>
            <a:ext cx="6210300" cy="522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gescheurde meniscus</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r>
              <a:rPr lang="nl-BE" dirty="0" smtClean="0"/>
              <a:t>meniscus </a:t>
            </a:r>
          </a:p>
          <a:p>
            <a:pPr lvl="1" algn="l">
              <a:buFont typeface="Wingdings" pitchFamily="2" charset="2"/>
              <a:buChar char="§"/>
            </a:pPr>
            <a:r>
              <a:rPr lang="nl-BE" dirty="0" smtClean="0"/>
              <a:t>schijfje van soepel kraakbeen </a:t>
            </a:r>
          </a:p>
          <a:p>
            <a:pPr lvl="1" algn="l">
              <a:buFont typeface="Wingdings" pitchFamily="2" charset="2"/>
              <a:buChar char="§"/>
            </a:pPr>
            <a:r>
              <a:rPr lang="nl-BE" dirty="0" smtClean="0"/>
              <a:t>2 menisci tussen femur en tibia</a:t>
            </a:r>
          </a:p>
          <a:p>
            <a:pPr lvl="1" algn="l">
              <a:buFont typeface="Wingdings" pitchFamily="2" charset="2"/>
              <a:buChar char="§"/>
            </a:pPr>
            <a:r>
              <a:rPr lang="nl-BE" dirty="0" smtClean="0"/>
              <a:t>kan scheuren</a:t>
            </a:r>
          </a:p>
          <a:p>
            <a:pPr lvl="2" algn="l">
              <a:buFont typeface="Wingdings" pitchFamily="2" charset="2"/>
              <a:buChar char="§"/>
            </a:pPr>
            <a:r>
              <a:rPr lang="nl-BE" dirty="0" smtClean="0"/>
              <a:t>pijn en vocht in de knie</a:t>
            </a:r>
          </a:p>
          <a:p>
            <a:pPr lvl="2" algn="l">
              <a:buFont typeface="Wingdings" pitchFamily="2" charset="2"/>
              <a:buChar char="§"/>
            </a:pPr>
            <a:r>
              <a:rPr lang="nl-BE" dirty="0" smtClean="0"/>
              <a:t>Het kan verstandig zijn om enkele dagen rust te nemen</a:t>
            </a:r>
          </a:p>
          <a:p>
            <a:pPr algn="l">
              <a:buFont typeface="Wingdings" pitchFamily="2" charset="2"/>
              <a:buChar char="§"/>
            </a:pPr>
            <a:r>
              <a:rPr lang="nl-BE" dirty="0" smtClean="0"/>
              <a:t>herstel kan langer dan 3 maanden duren</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patellaluxatie</a:t>
            </a:r>
            <a:endParaRPr lang="nl-BE" sz="4400" dirty="0"/>
          </a:p>
        </p:txBody>
      </p:sp>
      <p:sp>
        <p:nvSpPr>
          <p:cNvPr id="3" name="Ondertitel 2"/>
          <p:cNvSpPr>
            <a:spLocks noGrp="1"/>
          </p:cNvSpPr>
          <p:nvPr>
            <p:ph type="subTitle" idx="1"/>
          </p:nvPr>
        </p:nvSpPr>
        <p:spPr>
          <a:xfrm>
            <a:off x="1142976" y="2857496"/>
            <a:ext cx="2071702" cy="2857520"/>
          </a:xfrm>
        </p:spPr>
        <p:txBody>
          <a:bodyPr>
            <a:normAutofit/>
          </a:bodyPr>
          <a:lstStyle/>
          <a:p>
            <a:pPr algn="l">
              <a:buFont typeface="Wingdings" pitchFamily="2" charset="2"/>
              <a:buChar char="§"/>
            </a:pPr>
            <a:endParaRPr lang="nl-BE" dirty="0" smtClean="0"/>
          </a:p>
        </p:txBody>
      </p:sp>
      <p:pic>
        <p:nvPicPr>
          <p:cNvPr id="4098" name="Picture 2"/>
          <p:cNvPicPr>
            <a:picLocks noChangeAspect="1" noChangeArrowheads="1"/>
          </p:cNvPicPr>
          <p:nvPr/>
        </p:nvPicPr>
        <p:blipFill>
          <a:blip r:embed="rId3"/>
          <a:srcRect/>
          <a:stretch>
            <a:fillRect/>
          </a:stretch>
        </p:blipFill>
        <p:spPr bwMode="auto">
          <a:xfrm>
            <a:off x="1000100" y="2571744"/>
            <a:ext cx="2571750" cy="3429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4572000" y="2571744"/>
            <a:ext cx="3367088"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patellaluxatie</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r>
              <a:rPr lang="nl-BE" dirty="0" smtClean="0"/>
              <a:t>knieschijf kan ‘uit de kom schieten’</a:t>
            </a:r>
          </a:p>
          <a:p>
            <a:pPr algn="l">
              <a:buFont typeface="Wingdings" pitchFamily="2" charset="2"/>
              <a:buChar char="§"/>
            </a:pPr>
            <a:r>
              <a:rPr lang="nl-BE" dirty="0" smtClean="0"/>
              <a:t>bijv. bij</a:t>
            </a:r>
          </a:p>
          <a:p>
            <a:pPr lvl="1" algn="l">
              <a:buFont typeface="Wingdings" pitchFamily="2" charset="2"/>
              <a:buChar char="§"/>
            </a:pPr>
            <a:r>
              <a:rPr lang="nl-BE" dirty="0" smtClean="0"/>
              <a:t>knie te hard naar binnen draaien</a:t>
            </a:r>
          </a:p>
          <a:p>
            <a:pPr lvl="1" algn="l">
              <a:buFont typeface="Wingdings" pitchFamily="2" charset="2"/>
              <a:buChar char="§"/>
            </a:pPr>
            <a:r>
              <a:rPr lang="nl-BE" dirty="0" smtClean="0"/>
              <a:t>harde stoot van opzij</a:t>
            </a:r>
          </a:p>
          <a:p>
            <a:pPr algn="l">
              <a:buFont typeface="Wingdings" pitchFamily="2" charset="2"/>
              <a:buChar char="§"/>
            </a:pPr>
            <a:r>
              <a:rPr lang="nl-BE" dirty="0" smtClean="0"/>
              <a:t>veel pijn </a:t>
            </a:r>
          </a:p>
          <a:p>
            <a:pPr algn="l">
              <a:buFont typeface="Wingdings" pitchFamily="2" charset="2"/>
              <a:buChar char="§"/>
            </a:pPr>
            <a:r>
              <a:rPr lang="nl-BE" dirty="0" smtClean="0"/>
              <a:t>dikke bult aan de buitenkant van de knie</a:t>
            </a:r>
          </a:p>
          <a:p>
            <a:pPr algn="l"/>
            <a:endParaRPr lang="nl-BE" dirty="0" smtClean="0"/>
          </a:p>
          <a:p>
            <a:pPr algn="l">
              <a:buFont typeface="Wingdings" pitchFamily="2" charset="2"/>
              <a:buChar char="§"/>
            </a:pPr>
            <a:r>
              <a:rPr lang="nl-BE" dirty="0" smtClean="0"/>
              <a:t>soms knieschijf zo gevormd luxatie gemakkelijke plaatsvindt </a:t>
            </a:r>
          </a:p>
          <a:p>
            <a:pPr algn="l">
              <a:buFont typeface="Wingdings" pitchFamily="2" charset="2"/>
              <a:buChar char="§"/>
            </a:pPr>
            <a:r>
              <a:rPr lang="nl-BE" dirty="0" smtClean="0"/>
              <a:t>soms laxiteit van de banden </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quadriceps drill</a:t>
            </a:r>
            <a:endParaRPr lang="nl-BE" sz="4400" dirty="0"/>
          </a:p>
        </p:txBody>
      </p:sp>
      <p:sp>
        <p:nvSpPr>
          <p:cNvPr id="3" name="Ondertitel 2"/>
          <p:cNvSpPr>
            <a:spLocks noGrp="1"/>
          </p:cNvSpPr>
          <p:nvPr>
            <p:ph type="subTitle" idx="1"/>
          </p:nvPr>
        </p:nvSpPr>
        <p:spPr>
          <a:xfrm>
            <a:off x="357158" y="1500174"/>
            <a:ext cx="8715436" cy="5214974"/>
          </a:xfrm>
        </p:spPr>
        <p:txBody>
          <a:bodyPr>
            <a:normAutofit/>
          </a:bodyPr>
          <a:lstStyle/>
          <a:p>
            <a:pPr algn="l">
              <a:buFont typeface="Wingdings" pitchFamily="2" charset="2"/>
              <a:buChar char="§"/>
            </a:pPr>
            <a:endParaRPr lang="nl-BE" dirty="0" smtClean="0"/>
          </a:p>
          <a:p>
            <a:pPr algn="l">
              <a:buFont typeface="Wingdings" pitchFamily="2" charset="2"/>
              <a:buChar char="§"/>
            </a:pPr>
            <a:r>
              <a:rPr lang="nl-BE" dirty="0" smtClean="0"/>
              <a:t>ernstig knieletsel </a:t>
            </a:r>
          </a:p>
          <a:p>
            <a:pPr lvl="1" algn="l">
              <a:buFont typeface="Wingdings" pitchFamily="2" charset="2"/>
              <a:buChar char="§"/>
            </a:pPr>
            <a:r>
              <a:rPr lang="nl-BE" dirty="0" smtClean="0"/>
              <a:t>herstel kan wel 3 maanden duren</a:t>
            </a:r>
          </a:p>
          <a:p>
            <a:pPr algn="l">
              <a:buFont typeface="Wingdings" pitchFamily="2" charset="2"/>
              <a:buChar char="§"/>
            </a:pPr>
            <a:r>
              <a:rPr lang="nl-BE" dirty="0" smtClean="0"/>
              <a:t>tijdens herstel </a:t>
            </a:r>
          </a:p>
          <a:p>
            <a:pPr lvl="1" algn="l">
              <a:buFont typeface="Wingdings" pitchFamily="2" charset="2"/>
              <a:buChar char="§"/>
            </a:pPr>
            <a:r>
              <a:rPr lang="nl-BE" dirty="0" smtClean="0"/>
              <a:t>wordt de bovenbeenspier meestal dunner en zwakker</a:t>
            </a:r>
          </a:p>
          <a:p>
            <a:pPr algn="l">
              <a:buFont typeface="Wingdings" pitchFamily="2" charset="2"/>
              <a:buChar char="§"/>
            </a:pPr>
            <a:r>
              <a:rPr lang="nl-BE" dirty="0" smtClean="0"/>
              <a:t>oefeningen </a:t>
            </a:r>
          </a:p>
          <a:p>
            <a:pPr lvl="1" algn="l">
              <a:buFont typeface="Wingdings" pitchFamily="2" charset="2"/>
              <a:buChar char="§"/>
            </a:pPr>
            <a:r>
              <a:rPr lang="nl-BE" dirty="0" smtClean="0"/>
              <a:t>kracht in uw been behouden</a:t>
            </a:r>
          </a:p>
          <a:p>
            <a:pPr lvl="1" algn="l">
              <a:buFont typeface="Wingdings" pitchFamily="2" charset="2"/>
              <a:buChar char="§"/>
            </a:pPr>
            <a:r>
              <a:rPr lang="nl-BE" dirty="0" smtClean="0"/>
              <a:t>herstel ondersteunen</a:t>
            </a:r>
          </a:p>
          <a:p>
            <a:pPr algn="l">
              <a:buFont typeface="Wingdings" pitchFamily="2" charset="2"/>
              <a:buChar char="§"/>
            </a:pPr>
            <a:r>
              <a:rPr lang="nl-BE" dirty="0" smtClean="0"/>
              <a:t>sterke m. quadriceps = voorste bovenbeenspier </a:t>
            </a:r>
          </a:p>
          <a:p>
            <a:pPr lvl="1" algn="l">
              <a:buFont typeface="Wingdings" pitchFamily="2" charset="2"/>
              <a:buChar char="§"/>
            </a:pPr>
            <a:r>
              <a:rPr lang="nl-BE" dirty="0" smtClean="0"/>
              <a:t>geeft stevigheid aan de knie</a:t>
            </a:r>
          </a:p>
          <a:p>
            <a:pPr algn="l">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14356"/>
            <a:ext cx="8229600" cy="714380"/>
          </a:xfrm>
          <a:noFill/>
        </p:spPr>
        <p:txBody>
          <a:bodyPr>
            <a:noAutofit/>
          </a:bodyPr>
          <a:lstStyle/>
          <a:p>
            <a:pPr algn="ctr"/>
            <a:r>
              <a:rPr lang="nl-NL" sz="4000" b="1" dirty="0" err="1" smtClean="0">
                <a:solidFill>
                  <a:schemeClr val="accent3">
                    <a:tint val="90000"/>
                    <a:satMod val="120000"/>
                  </a:schemeClr>
                </a:solidFill>
                <a:effectLst>
                  <a:outerShdw blurRad="38100" dist="25400" dir="5400000" algn="tl" rotWithShape="0">
                    <a:srgbClr val="000000">
                      <a:alpha val="43000"/>
                    </a:srgbClr>
                  </a:outerShdw>
                </a:effectLst>
              </a:rPr>
              <a:t>Shin</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splint = scheenbeenklachten</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571612"/>
            <a:ext cx="7686700" cy="5286412"/>
          </a:xfrm>
          <a:noFill/>
        </p:spPr>
        <p:txBody>
          <a:bodyPr>
            <a:normAutofit lnSpcReduction="10000"/>
          </a:bodyPr>
          <a:lstStyle/>
          <a:p>
            <a:pPr>
              <a:buFont typeface="Wingdings" pitchFamily="2" charset="2"/>
              <a:buChar char="§"/>
            </a:pPr>
            <a:r>
              <a:rPr lang="nl-BE" dirty="0" smtClean="0"/>
              <a:t>Scheenbeenklachten kunnen bij sporters ontstaan.</a:t>
            </a:r>
          </a:p>
          <a:p>
            <a:pPr>
              <a:buFont typeface="Wingdings" pitchFamily="2" charset="2"/>
              <a:buChar char="§"/>
            </a:pPr>
            <a:r>
              <a:rPr lang="nl-BE" dirty="0" smtClean="0"/>
              <a:t>Hier wordt de overbelasting van de aanhechting van de spier aan het scheenbeenbot beschreven. </a:t>
            </a:r>
          </a:p>
          <a:p>
            <a:pPr>
              <a:buFont typeface="Wingdings" pitchFamily="2" charset="2"/>
              <a:buChar char="§"/>
            </a:pPr>
            <a:r>
              <a:rPr lang="nl-BE" dirty="0" smtClean="0"/>
              <a:t>Er ontstaat scherpe pijn na het sporten aan de voorzijde van het onderbeen. </a:t>
            </a:r>
          </a:p>
          <a:p>
            <a:pPr>
              <a:buFont typeface="Wingdings" pitchFamily="2" charset="2"/>
              <a:buChar char="§"/>
            </a:pPr>
            <a:r>
              <a:rPr lang="nl-BE" dirty="0" smtClean="0"/>
              <a:t>Factoren die scheenbeenklachten kunnen uitlokken, zijn:</a:t>
            </a:r>
            <a:br>
              <a:rPr lang="nl-BE" dirty="0" smtClean="0"/>
            </a:br>
            <a:r>
              <a:rPr lang="nl-BE" dirty="0" smtClean="0"/>
              <a:t>- de stand van voeten en enkel,</a:t>
            </a:r>
            <a:br>
              <a:rPr lang="nl-BE" dirty="0" smtClean="0"/>
            </a:br>
            <a:r>
              <a:rPr lang="nl-BE" dirty="0" smtClean="0"/>
              <a:t>- snelle trainingsopbouw,</a:t>
            </a:r>
            <a:br>
              <a:rPr lang="nl-BE" dirty="0" smtClean="0"/>
            </a:br>
            <a:r>
              <a:rPr lang="nl-BE" dirty="0" smtClean="0"/>
              <a:t>- lopen op harde ondergrond,</a:t>
            </a:r>
            <a:br>
              <a:rPr lang="nl-BE" dirty="0" smtClean="0"/>
            </a:br>
            <a:r>
              <a:rPr lang="nl-BE" dirty="0" smtClean="0"/>
              <a:t>- weinig schoendemping. </a:t>
            </a:r>
          </a:p>
          <a:p>
            <a:pPr>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14356"/>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spierpijn</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571612"/>
            <a:ext cx="7686700" cy="3786214"/>
          </a:xfrm>
          <a:noFill/>
        </p:spPr>
        <p:txBody>
          <a:bodyPr>
            <a:normAutofit/>
          </a:bodyPr>
          <a:lstStyle/>
          <a:p>
            <a:pPr>
              <a:buFont typeface="Wingdings" pitchFamily="2" charset="2"/>
              <a:buChar char="§"/>
            </a:pPr>
            <a:r>
              <a:rPr lang="nl-BE" dirty="0" smtClean="0"/>
              <a:t>Spierpijn is een gevolg van overbelasting van uw spieren.</a:t>
            </a:r>
          </a:p>
          <a:p>
            <a:pPr>
              <a:buFont typeface="Wingdings" pitchFamily="2" charset="2"/>
              <a:buChar char="§"/>
            </a:pPr>
            <a:r>
              <a:rPr lang="nl-BE" dirty="0" smtClean="0"/>
              <a:t>Er ontstaat een ophoping van afvalstoffen, met name melkzuur.</a:t>
            </a:r>
          </a:p>
          <a:p>
            <a:pPr>
              <a:buFont typeface="Wingdings" pitchFamily="2" charset="2"/>
              <a:buChar char="§"/>
            </a:pPr>
            <a:r>
              <a:rPr lang="nl-BE" dirty="0" smtClean="0"/>
              <a:t>Meestal verdwijnt spierpijn vanzelf binnen enkele dagen.</a:t>
            </a:r>
          </a:p>
          <a:p>
            <a:pPr>
              <a:buFont typeface="Wingdings" pitchFamily="2" charset="2"/>
              <a:buChar char="§"/>
            </a:pPr>
            <a:endParaRPr lang="nl-BE"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577836"/>
            <a:ext cx="8229600" cy="636586"/>
          </a:xfrm>
          <a:noFill/>
        </p:spPr>
        <p:txBody>
          <a:bodyPr>
            <a:noAutofit/>
          </a:bodyPr>
          <a:lstStyle/>
          <a:p>
            <a:pPr algn="ctr"/>
            <a:r>
              <a:rPr lang="nl-NL" sz="3600" b="1" dirty="0">
                <a:solidFill>
                  <a:schemeClr val="accent3">
                    <a:tint val="90000"/>
                    <a:satMod val="120000"/>
                  </a:schemeClr>
                </a:solidFill>
                <a:effectLst>
                  <a:outerShdw blurRad="38100" dist="25400" dir="5400000" algn="tl" rotWithShape="0">
                    <a:srgbClr val="000000">
                      <a:alpha val="43000"/>
                    </a:srgbClr>
                  </a:outerShdw>
                </a:effectLst>
              </a:rPr>
              <a:t>artrose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prognose</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5779" name="Rectangle 3"/>
          <p:cNvSpPr>
            <a:spLocks noGrp="1" noChangeArrowheads="1"/>
          </p:cNvSpPr>
          <p:nvPr>
            <p:ph idx="1"/>
          </p:nvPr>
        </p:nvSpPr>
        <p:spPr>
          <a:xfrm>
            <a:off x="457200" y="1530373"/>
            <a:ext cx="8229600" cy="5184775"/>
          </a:xfrm>
          <a:noFill/>
        </p:spPr>
        <p:txBody>
          <a:bodyPr>
            <a:normAutofit/>
          </a:bodyPr>
          <a:lstStyle/>
          <a:p>
            <a:pPr>
              <a:lnSpc>
                <a:spcPct val="80000"/>
              </a:lnSpc>
              <a:buFontTx/>
              <a:buNone/>
            </a:pPr>
            <a:endParaRPr lang="nl-NL" sz="1000" dirty="0"/>
          </a:p>
          <a:p>
            <a:pPr>
              <a:lnSpc>
                <a:spcPct val="80000"/>
              </a:lnSpc>
              <a:buFont typeface="Wingdings" pitchFamily="2" charset="2"/>
              <a:buChar char="§"/>
            </a:pPr>
            <a:r>
              <a:rPr lang="nl-NL" sz="2400" dirty="0"/>
              <a:t>hoe verder?</a:t>
            </a:r>
          </a:p>
          <a:p>
            <a:pPr lvl="1">
              <a:lnSpc>
                <a:spcPct val="80000"/>
              </a:lnSpc>
              <a:buFont typeface="Wingdings" pitchFamily="2" charset="2"/>
              <a:buChar char="§"/>
            </a:pPr>
            <a:r>
              <a:rPr lang="nl-NL" sz="2200" dirty="0"/>
              <a:t>verloop </a:t>
            </a:r>
            <a:r>
              <a:rPr lang="nl-NL" sz="2200" dirty="0" smtClean="0"/>
              <a:t>verschillend</a:t>
            </a:r>
          </a:p>
          <a:p>
            <a:pPr lvl="2">
              <a:lnSpc>
                <a:spcPct val="80000"/>
              </a:lnSpc>
              <a:buFont typeface="Wingdings" pitchFamily="2" charset="2"/>
              <a:buChar char="§"/>
            </a:pPr>
            <a:r>
              <a:rPr lang="nl-NL" sz="1900" dirty="0" smtClean="0"/>
              <a:t>vanzelf </a:t>
            </a:r>
            <a:r>
              <a:rPr lang="nl-NL" sz="1900" dirty="0"/>
              <a:t>overgaan en </a:t>
            </a:r>
            <a:r>
              <a:rPr lang="nl-NL" sz="1900" dirty="0" smtClean="0"/>
              <a:t>wegblijven</a:t>
            </a:r>
          </a:p>
          <a:p>
            <a:pPr lvl="2">
              <a:lnSpc>
                <a:spcPct val="80000"/>
              </a:lnSpc>
              <a:buFont typeface="Wingdings" pitchFamily="2" charset="2"/>
              <a:buChar char="§"/>
            </a:pPr>
            <a:r>
              <a:rPr lang="nl-NL" sz="1900" dirty="0" smtClean="0"/>
              <a:t>af </a:t>
            </a:r>
            <a:r>
              <a:rPr lang="nl-NL" sz="1900" dirty="0"/>
              <a:t>en toe terugkomen</a:t>
            </a:r>
          </a:p>
          <a:p>
            <a:pPr lvl="1">
              <a:lnSpc>
                <a:spcPct val="80000"/>
              </a:lnSpc>
              <a:buFont typeface="Wingdings" pitchFamily="2" charset="2"/>
              <a:buChar char="§"/>
            </a:pPr>
            <a:r>
              <a:rPr lang="nl-NL" sz="2200" dirty="0"/>
              <a:t>hardnekkige klachten </a:t>
            </a:r>
            <a:endParaRPr lang="nl-NL" sz="2200" dirty="0" smtClean="0"/>
          </a:p>
          <a:p>
            <a:pPr lvl="2">
              <a:lnSpc>
                <a:spcPct val="80000"/>
              </a:lnSpc>
              <a:buFont typeface="Wingdings" pitchFamily="2" charset="2"/>
              <a:buChar char="§"/>
            </a:pPr>
            <a:r>
              <a:rPr lang="nl-NL" sz="1900" dirty="0" smtClean="0"/>
              <a:t>kunnen </a:t>
            </a:r>
            <a:r>
              <a:rPr lang="nl-NL" sz="1900" dirty="0"/>
              <a:t>na enkele weken nog verminderen</a:t>
            </a:r>
          </a:p>
          <a:p>
            <a:pPr lvl="1">
              <a:lnSpc>
                <a:spcPct val="80000"/>
              </a:lnSpc>
              <a:buFont typeface="Wingdings" pitchFamily="2" charset="2"/>
              <a:buChar char="§"/>
            </a:pPr>
            <a:endParaRPr lang="nl-NL" sz="2200" dirty="0" smtClean="0"/>
          </a:p>
          <a:p>
            <a:pPr lvl="1">
              <a:lnSpc>
                <a:spcPct val="80000"/>
              </a:lnSpc>
              <a:buFont typeface="Wingdings" pitchFamily="2" charset="2"/>
              <a:buChar char="§"/>
            </a:pPr>
            <a:r>
              <a:rPr lang="nl-NL" sz="2200" dirty="0" smtClean="0"/>
              <a:t>intra-articulaire injectie </a:t>
            </a:r>
          </a:p>
          <a:p>
            <a:pPr lvl="2">
              <a:lnSpc>
                <a:spcPct val="80000"/>
              </a:lnSpc>
              <a:buFont typeface="Wingdings" pitchFamily="2" charset="2"/>
              <a:buChar char="§"/>
            </a:pPr>
            <a:r>
              <a:rPr lang="nl-NL" sz="1900" dirty="0" smtClean="0"/>
              <a:t>corticosteroïden</a:t>
            </a:r>
          </a:p>
          <a:p>
            <a:pPr lvl="3">
              <a:lnSpc>
                <a:spcPct val="80000"/>
              </a:lnSpc>
              <a:buFont typeface="Wingdings" pitchFamily="2" charset="2"/>
              <a:buChar char="§"/>
            </a:pPr>
            <a:r>
              <a:rPr lang="nl-NL" sz="1800" dirty="0" smtClean="0"/>
              <a:t>kan </a:t>
            </a:r>
            <a:r>
              <a:rPr lang="nl-NL" sz="1800" dirty="0"/>
              <a:t>soms </a:t>
            </a:r>
            <a:r>
              <a:rPr lang="nl-NL" sz="1800" dirty="0" smtClean="0"/>
              <a:t>helpen</a:t>
            </a:r>
          </a:p>
          <a:p>
            <a:pPr lvl="2">
              <a:lnSpc>
                <a:spcPct val="80000"/>
              </a:lnSpc>
              <a:buFont typeface="Wingdings" pitchFamily="2" charset="2"/>
              <a:buChar char="§"/>
            </a:pPr>
            <a:r>
              <a:rPr lang="nl-NL" sz="1900" dirty="0" smtClean="0"/>
              <a:t>hyaluronzuur</a:t>
            </a:r>
          </a:p>
          <a:p>
            <a:pPr lvl="3">
              <a:lnSpc>
                <a:spcPct val="80000"/>
              </a:lnSpc>
              <a:buFont typeface="Wingdings" pitchFamily="2" charset="2"/>
              <a:buChar char="§"/>
            </a:pPr>
            <a:r>
              <a:rPr lang="nl-NL" sz="1800" dirty="0" smtClean="0"/>
              <a:t>kostbaar</a:t>
            </a:r>
            <a:endParaRPr lang="nl-NL" sz="1800" dirty="0"/>
          </a:p>
          <a:p>
            <a:pPr lvl="1">
              <a:lnSpc>
                <a:spcPct val="80000"/>
              </a:lnSpc>
              <a:buFont typeface="Wingdings" pitchFamily="2" charset="2"/>
              <a:buChar char="§"/>
            </a:pPr>
            <a:r>
              <a:rPr lang="nl-NL" sz="2200" dirty="0"/>
              <a:t>zelden </a:t>
            </a:r>
            <a:r>
              <a:rPr lang="nl-NL" sz="2200" dirty="0" smtClean="0"/>
              <a:t>operatie of prothese</a:t>
            </a:r>
            <a:endParaRPr lang="nl-NL"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anim calcmode="lin" valueType="num">
                                      <p:cBhvr additive="base">
                                        <p:cTn id="11"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577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anim calcmode="lin" valueType="num">
                                      <p:cBhvr additive="base">
                                        <p:cTn id="1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577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anim calcmode="lin" valueType="num">
                                      <p:cBhvr additive="base">
                                        <p:cTn id="19"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anim calcmode="lin" valueType="num">
                                      <p:cBhvr additive="base">
                                        <p:cTn id="23"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577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5779">
                                            <p:txEl>
                                              <p:pRg st="6" end="6"/>
                                            </p:txEl>
                                          </p:spTgt>
                                        </p:tgtEl>
                                        <p:attrNameLst>
                                          <p:attrName>style.visibility</p:attrName>
                                        </p:attrNameLst>
                                      </p:cBhvr>
                                      <p:to>
                                        <p:strVal val="visible"/>
                                      </p:to>
                                    </p:set>
                                    <p:anim calcmode="lin" valueType="num">
                                      <p:cBhvr additive="base">
                                        <p:cTn id="27"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5779">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5779">
                                            <p:txEl>
                                              <p:pRg st="8" end="8"/>
                                            </p:txEl>
                                          </p:spTgt>
                                        </p:tgtEl>
                                        <p:attrNameLst>
                                          <p:attrName>style.visibility</p:attrName>
                                        </p:attrNameLst>
                                      </p:cBhvr>
                                      <p:to>
                                        <p:strVal val="visible"/>
                                      </p:to>
                                    </p:set>
                                    <p:anim calcmode="lin" valueType="num">
                                      <p:cBhvr additive="base">
                                        <p:cTn id="31" dur="500" fill="hold"/>
                                        <p:tgtEl>
                                          <p:spTgt spid="75779">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5779">
                                            <p:txEl>
                                              <p:pRg st="9" end="9"/>
                                            </p:txEl>
                                          </p:spTgt>
                                        </p:tgtEl>
                                        <p:attrNameLst>
                                          <p:attrName>style.visibility</p:attrName>
                                        </p:attrNameLst>
                                      </p:cBhvr>
                                      <p:to>
                                        <p:strVal val="visible"/>
                                      </p:to>
                                    </p:set>
                                    <p:anim calcmode="lin" valueType="num">
                                      <p:cBhvr additive="base">
                                        <p:cTn id="35" dur="500" fill="hold"/>
                                        <p:tgtEl>
                                          <p:spTgt spid="75779">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5779">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5779">
                                            <p:txEl>
                                              <p:pRg st="10" end="10"/>
                                            </p:txEl>
                                          </p:spTgt>
                                        </p:tgtEl>
                                        <p:attrNameLst>
                                          <p:attrName>style.visibility</p:attrName>
                                        </p:attrNameLst>
                                      </p:cBhvr>
                                      <p:to>
                                        <p:strVal val="visible"/>
                                      </p:to>
                                    </p:set>
                                    <p:anim calcmode="lin" valueType="num">
                                      <p:cBhvr additive="base">
                                        <p:cTn id="39" dur="500" fill="hold"/>
                                        <p:tgtEl>
                                          <p:spTgt spid="75779">
                                            <p:txEl>
                                              <p:pRg st="10" end="1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5779">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5779">
                                            <p:txEl>
                                              <p:pRg st="11" end="11"/>
                                            </p:txEl>
                                          </p:spTgt>
                                        </p:tgtEl>
                                        <p:attrNameLst>
                                          <p:attrName>style.visibility</p:attrName>
                                        </p:attrNameLst>
                                      </p:cBhvr>
                                      <p:to>
                                        <p:strVal val="visible"/>
                                      </p:to>
                                    </p:set>
                                    <p:anim calcmode="lin" valueType="num">
                                      <p:cBhvr additive="base">
                                        <p:cTn id="43" dur="500" fill="hold"/>
                                        <p:tgtEl>
                                          <p:spTgt spid="75779">
                                            <p:txEl>
                                              <p:pRg st="11" end="1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5779">
                                            <p:txEl>
                                              <p:pRg st="12" end="12"/>
                                            </p:txEl>
                                          </p:spTgt>
                                        </p:tgtEl>
                                        <p:attrNameLst>
                                          <p:attrName>style.visibility</p:attrName>
                                        </p:attrNameLst>
                                      </p:cBhvr>
                                      <p:to>
                                        <p:strVal val="visible"/>
                                      </p:to>
                                    </p:set>
                                    <p:anim calcmode="lin" valueType="num">
                                      <p:cBhvr additive="base">
                                        <p:cTn id="47" dur="500" fill="hold"/>
                                        <p:tgtEl>
                                          <p:spTgt spid="75779">
                                            <p:txEl>
                                              <p:pRg st="12" end="1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5779">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75779">
                                            <p:txEl>
                                              <p:pRg st="13" end="13"/>
                                            </p:txEl>
                                          </p:spTgt>
                                        </p:tgtEl>
                                        <p:attrNameLst>
                                          <p:attrName>style.visibility</p:attrName>
                                        </p:attrNameLst>
                                      </p:cBhvr>
                                      <p:to>
                                        <p:strVal val="visible"/>
                                      </p:to>
                                    </p:set>
                                    <p:anim calcmode="lin" valueType="num">
                                      <p:cBhvr additive="base">
                                        <p:cTn id="51" dur="500" fill="hold"/>
                                        <p:tgtEl>
                                          <p:spTgt spid="75779">
                                            <p:txEl>
                                              <p:pRg st="13" end="1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5779">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14356"/>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spierkrampen</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571612"/>
            <a:ext cx="7686700" cy="3786214"/>
          </a:xfrm>
          <a:noFill/>
        </p:spPr>
        <p:txBody>
          <a:bodyPr>
            <a:normAutofit/>
          </a:bodyPr>
          <a:lstStyle/>
          <a:p>
            <a:pPr>
              <a:buFont typeface="Wingdings" pitchFamily="2" charset="2"/>
              <a:buChar char="§"/>
            </a:pPr>
            <a:r>
              <a:rPr lang="nl-BE" dirty="0" smtClean="0"/>
              <a:t>Bij een spierkramp trekt de spier samen waardoor u even niet meer kunt bewegen.</a:t>
            </a:r>
          </a:p>
          <a:p>
            <a:pPr>
              <a:buFont typeface="Wingdings" pitchFamily="2" charset="2"/>
              <a:buChar char="§"/>
            </a:pPr>
            <a:r>
              <a:rPr lang="nl-BE" dirty="0" smtClean="0"/>
              <a:t>Dit kan optreden bij overbelasting en vermoeidheid.</a:t>
            </a:r>
          </a:p>
          <a:p>
            <a:pPr>
              <a:buFont typeface="Wingdings" pitchFamily="2" charset="2"/>
              <a:buChar char="§"/>
            </a:pPr>
            <a:r>
              <a:rPr lang="nl-BE" dirty="0" smtClean="0"/>
              <a:t>Zorg voor soepele spieren en een goede warming-up en cooling-down.</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3500" dirty="0" smtClean="0">
                <a:solidFill>
                  <a:srgbClr val="FF0000"/>
                </a:solidFill>
              </a:rPr>
              <a:t>enkel &amp; voet</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diagnose</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dirty="0" smtClean="0"/>
          </a:p>
          <a:p>
            <a:pPr>
              <a:buFont typeface="Wingdings" pitchFamily="2" charset="2"/>
              <a:buChar char="§"/>
            </a:pPr>
            <a:r>
              <a:rPr lang="nl-BE" dirty="0" smtClean="0"/>
              <a:t>inspecteer </a:t>
            </a:r>
          </a:p>
          <a:p>
            <a:pPr lvl="1">
              <a:buFont typeface="Wingdings" pitchFamily="2" charset="2"/>
              <a:buChar char="§"/>
            </a:pPr>
            <a:r>
              <a:rPr lang="nl-BE" dirty="0" smtClean="0"/>
              <a:t>zwelling</a:t>
            </a:r>
          </a:p>
          <a:p>
            <a:pPr lvl="2">
              <a:buFont typeface="Wingdings" pitchFamily="2" charset="2"/>
              <a:buChar char="§"/>
            </a:pPr>
            <a:r>
              <a:rPr lang="nl-BE" dirty="0" smtClean="0"/>
              <a:t>plaats en omvang</a:t>
            </a:r>
          </a:p>
          <a:p>
            <a:pPr lvl="1">
              <a:buFont typeface="Wingdings" pitchFamily="2" charset="2"/>
              <a:buChar char="§"/>
            </a:pPr>
            <a:r>
              <a:rPr lang="nl-BE" dirty="0" smtClean="0"/>
              <a:t>hematoomverkleuring</a:t>
            </a:r>
          </a:p>
          <a:p>
            <a:pPr lvl="2">
              <a:buFont typeface="Wingdings" pitchFamily="2" charset="2"/>
              <a:buChar char="§"/>
            </a:pPr>
            <a:r>
              <a:rPr lang="nl-BE" dirty="0" smtClean="0"/>
              <a:t>meestal pas na enkele dagen zichtbaar</a:t>
            </a:r>
          </a:p>
          <a:p>
            <a:pPr>
              <a:buFont typeface="Wingdings" pitchFamily="2" charset="2"/>
              <a:buChar char="§"/>
            </a:pPr>
            <a:endParaRPr lang="nl-BE" dirty="0" smtClean="0"/>
          </a:p>
          <a:p>
            <a:pPr>
              <a:buFont typeface="Wingdings" pitchFamily="2" charset="2"/>
              <a:buChar char="§"/>
            </a:pPr>
            <a:r>
              <a:rPr lang="nl-BE" dirty="0" smtClean="0"/>
              <a:t>palpeer en beoordeel de drukpijnlijkheid</a:t>
            </a:r>
          </a:p>
          <a:p>
            <a:pPr lvl="1">
              <a:buFont typeface="Wingdings" pitchFamily="2" charset="2"/>
              <a:buChar char="§"/>
            </a:pPr>
            <a:r>
              <a:rPr lang="nl-BE" i="1" dirty="0" smtClean="0"/>
              <a:t>voorzijde </a:t>
            </a:r>
            <a:r>
              <a:rPr lang="nl-BE" dirty="0" smtClean="0"/>
              <a:t>van de laterale malleolus</a:t>
            </a:r>
          </a:p>
          <a:p>
            <a:pPr lvl="2">
              <a:buFont typeface="Wingdings" pitchFamily="2" charset="2"/>
              <a:buChar char="§"/>
            </a:pPr>
            <a:r>
              <a:rPr lang="nl-BE" dirty="0" smtClean="0"/>
              <a:t>insertie ligamentum talofibulare anterius</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diagnose</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20000"/>
          </a:bodyPr>
          <a:lstStyle/>
          <a:p>
            <a:pPr>
              <a:buFont typeface="Wingdings" pitchFamily="2" charset="2"/>
              <a:buChar char="§"/>
            </a:pPr>
            <a:r>
              <a:rPr lang="nl-BE" dirty="0" err="1" smtClean="0"/>
              <a:t>voorsteschuifladetest</a:t>
            </a:r>
            <a:r>
              <a:rPr lang="nl-BE" dirty="0" smtClean="0"/>
              <a:t> </a:t>
            </a:r>
          </a:p>
          <a:p>
            <a:pPr lvl="1">
              <a:buFont typeface="Wingdings" pitchFamily="2" charset="2"/>
              <a:buChar char="§"/>
            </a:pPr>
            <a:r>
              <a:rPr lang="nl-BE" dirty="0" smtClean="0"/>
              <a:t>rugligging met bovenbeen op onderzoeksbank en onderbeen afhangend </a:t>
            </a:r>
          </a:p>
          <a:p>
            <a:pPr lvl="1">
              <a:buFont typeface="Wingdings" pitchFamily="2" charset="2"/>
              <a:buChar char="§"/>
            </a:pPr>
            <a:r>
              <a:rPr lang="nl-BE" dirty="0" smtClean="0"/>
              <a:t>of zittend met afhangend been</a:t>
            </a:r>
          </a:p>
          <a:p>
            <a:pPr lvl="1">
              <a:buFont typeface="Wingdings" pitchFamily="2" charset="2"/>
              <a:buChar char="§"/>
            </a:pPr>
            <a:r>
              <a:rPr lang="nl-BE" dirty="0" smtClean="0"/>
              <a:t>omvat de hiel en ondersteun de voetzool met de onderarm</a:t>
            </a:r>
          </a:p>
          <a:p>
            <a:pPr lvl="2">
              <a:buFont typeface="Wingdings" pitchFamily="2" charset="2"/>
              <a:buChar char="§"/>
            </a:pPr>
            <a:r>
              <a:rPr lang="nl-BE" dirty="0" smtClean="0"/>
              <a:t>breng de voet vanuit nulstand (voet in 90° ten opzichte van onderbeen) in 10 tot 15° plantairflexie</a:t>
            </a:r>
          </a:p>
          <a:p>
            <a:pPr lvl="1">
              <a:buFont typeface="Wingdings" pitchFamily="2" charset="2"/>
              <a:buChar char="§"/>
            </a:pPr>
            <a:r>
              <a:rPr lang="nl-BE" dirty="0" smtClean="0"/>
              <a:t>omvat met andere hand voorzijde onderbeen</a:t>
            </a:r>
          </a:p>
          <a:p>
            <a:pPr lvl="2">
              <a:buFont typeface="Wingdings" pitchFamily="2" charset="2"/>
              <a:buChar char="§"/>
            </a:pPr>
            <a:r>
              <a:rPr lang="nl-BE" dirty="0" smtClean="0"/>
              <a:t>ca. 10 cm boven de enkel</a:t>
            </a:r>
          </a:p>
          <a:p>
            <a:pPr lvl="1">
              <a:buFont typeface="Wingdings" pitchFamily="2" charset="2"/>
              <a:buChar char="§"/>
            </a:pPr>
            <a:r>
              <a:rPr lang="nl-BE" dirty="0" smtClean="0"/>
              <a:t>vraag te ontspannen</a:t>
            </a:r>
          </a:p>
          <a:p>
            <a:pPr lvl="1">
              <a:buFont typeface="Wingdings" pitchFamily="2" charset="2"/>
              <a:buChar char="§"/>
            </a:pPr>
            <a:r>
              <a:rPr lang="nl-BE" dirty="0" smtClean="0"/>
              <a:t>beweeg de voet naar ventraal</a:t>
            </a:r>
          </a:p>
          <a:p>
            <a:pPr lvl="2">
              <a:buFont typeface="Wingdings" pitchFamily="2" charset="2"/>
              <a:buChar char="§"/>
            </a:pPr>
            <a:r>
              <a:rPr lang="nl-BE" dirty="0" smtClean="0"/>
              <a:t>bij gefixeerd onderbeen</a:t>
            </a:r>
          </a:p>
          <a:p>
            <a:pPr>
              <a:buFont typeface="Wingdings" pitchFamily="2" charset="2"/>
              <a:buChar char="§"/>
            </a:pPr>
            <a:r>
              <a:rPr lang="nl-BE" dirty="0" smtClean="0"/>
              <a:t>positief </a:t>
            </a:r>
          </a:p>
          <a:p>
            <a:pPr lvl="1">
              <a:buFont typeface="Wingdings" pitchFamily="2" charset="2"/>
              <a:buChar char="§"/>
            </a:pPr>
            <a:r>
              <a:rPr lang="nl-BE" dirty="0" smtClean="0"/>
              <a:t>voet t.o.v. ca. ≥ 1 cm meer naar ventraal</a:t>
            </a:r>
          </a:p>
          <a:p>
            <a:pPr lvl="2">
              <a:buFont typeface="Wingdings" pitchFamily="2" charset="2"/>
              <a:buChar char="§"/>
            </a:pPr>
            <a:r>
              <a:rPr lang="nl-BE" dirty="0" smtClean="0"/>
              <a:t>in vergelijking met de gezonde zijde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evaluatie</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i="1" dirty="0" smtClean="0"/>
              <a:t>distorsie</a:t>
            </a:r>
          </a:p>
          <a:p>
            <a:pPr lvl="1">
              <a:buFont typeface="Wingdings" pitchFamily="2" charset="2"/>
              <a:buChar char="§"/>
            </a:pPr>
            <a:r>
              <a:rPr lang="nl-BE" dirty="0" smtClean="0"/>
              <a:t>in 1ste consult of na herbeoordeling</a:t>
            </a:r>
          </a:p>
          <a:p>
            <a:pPr lvl="2">
              <a:buFont typeface="Wingdings" pitchFamily="2" charset="2"/>
              <a:buChar char="§"/>
            </a:pPr>
            <a:r>
              <a:rPr lang="nl-BE" dirty="0" smtClean="0"/>
              <a:t>goede belastbaarheid (lopen)</a:t>
            </a:r>
          </a:p>
          <a:p>
            <a:pPr lvl="2">
              <a:buFont typeface="Wingdings" pitchFamily="2" charset="2"/>
              <a:buChar char="§"/>
            </a:pPr>
            <a:r>
              <a:rPr lang="nl-BE" dirty="0" smtClean="0"/>
              <a:t>geringe zwelling en pijn</a:t>
            </a:r>
          </a:p>
          <a:p>
            <a:pPr lvl="2">
              <a:buFont typeface="Wingdings" pitchFamily="2" charset="2"/>
              <a:buChar char="§"/>
            </a:pPr>
            <a:r>
              <a:rPr lang="nl-BE" dirty="0" smtClean="0"/>
              <a:t>geen hematoomverkleuring</a:t>
            </a:r>
          </a:p>
          <a:p>
            <a:pPr lvl="2">
              <a:buFont typeface="Wingdings" pitchFamily="2" charset="2"/>
              <a:buChar char="§"/>
            </a:pPr>
            <a:r>
              <a:rPr lang="nl-BE" dirty="0" smtClean="0"/>
              <a:t>negatieve </a:t>
            </a:r>
            <a:r>
              <a:rPr lang="nl-BE" dirty="0" err="1" smtClean="0"/>
              <a:t>voorsteschuifladetest</a:t>
            </a:r>
            <a:endParaRPr lang="nl-BE" dirty="0" smtClean="0"/>
          </a:p>
          <a:p>
            <a:pPr>
              <a:buFont typeface="Wingdings" pitchFamily="2" charset="2"/>
              <a:buChar char="§"/>
            </a:pPr>
            <a:r>
              <a:rPr lang="nl-BE" i="1" dirty="0" smtClean="0"/>
              <a:t>ruptuur</a:t>
            </a:r>
          </a:p>
          <a:p>
            <a:pPr lvl="1">
              <a:buFont typeface="Wingdings" pitchFamily="2" charset="2"/>
              <a:buChar char="§"/>
            </a:pPr>
            <a:r>
              <a:rPr lang="nl-BE" dirty="0" smtClean="0"/>
              <a:t>uitsluitend na herbeoordeling na 4 tot 7 dagen</a:t>
            </a:r>
          </a:p>
          <a:p>
            <a:pPr lvl="2">
              <a:buFont typeface="Wingdings" pitchFamily="2" charset="2"/>
              <a:buChar char="§"/>
            </a:pPr>
            <a:r>
              <a:rPr lang="nl-BE" dirty="0" smtClean="0"/>
              <a:t>pijn palpatie voorzijde laterale malleolus</a:t>
            </a:r>
          </a:p>
          <a:p>
            <a:pPr lvl="2">
              <a:buFont typeface="Wingdings" pitchFamily="2" charset="2"/>
              <a:buChar char="§"/>
            </a:pPr>
            <a:r>
              <a:rPr lang="nl-BE" dirty="0" smtClean="0"/>
              <a:t>+ hematoomverkleuring of positieve </a:t>
            </a:r>
            <a:r>
              <a:rPr lang="nl-BE" dirty="0" err="1" smtClean="0"/>
              <a:t>voorsteschuifladetest</a:t>
            </a:r>
            <a:endParaRPr lang="nl-BE" dirty="0" smtClean="0"/>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beleid</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i="1" dirty="0" smtClean="0"/>
          </a:p>
          <a:p>
            <a:pPr>
              <a:buFont typeface="Wingdings" pitchFamily="2" charset="2"/>
              <a:buChar char="§"/>
            </a:pPr>
            <a:r>
              <a:rPr lang="nl-BE" i="1" dirty="0" smtClean="0"/>
              <a:t>distorsie</a:t>
            </a:r>
            <a:r>
              <a:rPr lang="nl-BE" dirty="0" smtClean="0"/>
              <a:t> uitleg</a:t>
            </a:r>
          </a:p>
          <a:p>
            <a:pPr lvl="1">
              <a:buFont typeface="Wingdings" pitchFamily="2" charset="2"/>
              <a:buChar char="§"/>
            </a:pPr>
            <a:r>
              <a:rPr lang="nl-BE" dirty="0" smtClean="0"/>
              <a:t>enkelband is uitgerekt</a:t>
            </a:r>
          </a:p>
          <a:p>
            <a:pPr lvl="1">
              <a:buFont typeface="Wingdings" pitchFamily="2" charset="2"/>
              <a:buChar char="§"/>
            </a:pPr>
            <a:r>
              <a:rPr lang="nl-BE" dirty="0" smtClean="0"/>
              <a:t>belasten op geleide van de pijn</a:t>
            </a:r>
          </a:p>
          <a:p>
            <a:pPr lvl="1">
              <a:buFont typeface="Wingdings" pitchFamily="2" charset="2"/>
              <a:buChar char="§"/>
            </a:pPr>
            <a:r>
              <a:rPr lang="nl-BE" dirty="0" smtClean="0"/>
              <a:t>hervatten normale bezigheden binnen 1 tot 2 weken mogelijk</a:t>
            </a:r>
          </a:p>
          <a:p>
            <a:pPr lvl="1">
              <a:buFont typeface="Wingdings" pitchFamily="2" charset="2"/>
              <a:buChar char="§"/>
            </a:pPr>
            <a:r>
              <a:rPr lang="nl-BE" dirty="0" smtClean="0"/>
              <a:t>specifieke behandeling niet nodig</a:t>
            </a:r>
          </a:p>
          <a:p>
            <a:pPr lvl="2">
              <a:buFont typeface="Wingdings" pitchFamily="2" charset="2"/>
              <a:buChar char="§"/>
            </a:pPr>
            <a:r>
              <a:rPr lang="nl-BE" dirty="0" smtClean="0"/>
              <a:t>zoals tapebandage of brace</a:t>
            </a:r>
          </a:p>
          <a:p>
            <a:pPr>
              <a:buFont typeface="Wingdings" pitchFamily="2" charset="2"/>
              <a:buChar char="§"/>
            </a:pPr>
            <a:r>
              <a:rPr lang="nl-BE" dirty="0" smtClean="0"/>
              <a:t>controle </a:t>
            </a:r>
          </a:p>
          <a:p>
            <a:pPr lvl="1">
              <a:buFont typeface="Wingdings" pitchFamily="2" charset="2"/>
              <a:buChar char="§"/>
            </a:pPr>
            <a:r>
              <a:rPr lang="nl-BE" dirty="0" smtClean="0"/>
              <a:t>alleen nodig bij klachten &gt; 1 tot 2 weken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beleid</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lnSpcReduction="10000"/>
          </a:bodyPr>
          <a:lstStyle/>
          <a:p>
            <a:pPr>
              <a:buFont typeface="Wingdings" pitchFamily="2" charset="2"/>
              <a:buChar char="§"/>
            </a:pPr>
            <a:r>
              <a:rPr lang="nl-BE" i="1" dirty="0" smtClean="0"/>
              <a:t>ruptuur</a:t>
            </a:r>
            <a:r>
              <a:rPr lang="nl-BE" dirty="0" smtClean="0"/>
              <a:t> - voorlichting en adviezen</a:t>
            </a:r>
          </a:p>
          <a:p>
            <a:pPr lvl="1">
              <a:buFont typeface="Wingdings" pitchFamily="2" charset="2"/>
              <a:buChar char="§"/>
            </a:pPr>
            <a:r>
              <a:rPr lang="nl-BE" dirty="0" smtClean="0"/>
              <a:t>enkelband (deels) gescheurd</a:t>
            </a:r>
          </a:p>
          <a:p>
            <a:pPr lvl="1">
              <a:buFont typeface="Wingdings" pitchFamily="2" charset="2"/>
              <a:buChar char="§"/>
            </a:pPr>
            <a:r>
              <a:rPr lang="nl-BE" dirty="0" smtClean="0"/>
              <a:t>herstel </a:t>
            </a:r>
          </a:p>
          <a:p>
            <a:pPr lvl="2">
              <a:buFont typeface="Wingdings" pitchFamily="2" charset="2"/>
              <a:buChar char="§"/>
            </a:pPr>
            <a:r>
              <a:rPr lang="nl-BE" dirty="0" smtClean="0"/>
              <a:t>enkele weken (werkhervatting) </a:t>
            </a:r>
          </a:p>
          <a:p>
            <a:pPr lvl="2">
              <a:buFont typeface="Wingdings" pitchFamily="2" charset="2"/>
              <a:buChar char="§"/>
            </a:pPr>
            <a:r>
              <a:rPr lang="nl-BE" dirty="0" smtClean="0"/>
              <a:t>tot maanden (sporten) </a:t>
            </a:r>
          </a:p>
          <a:p>
            <a:pPr lvl="1">
              <a:buFont typeface="Wingdings" pitchFamily="2" charset="2"/>
              <a:buChar char="§"/>
            </a:pPr>
            <a:r>
              <a:rPr lang="nl-BE" dirty="0" smtClean="0"/>
              <a:t>desgewenst paracetamol</a:t>
            </a:r>
          </a:p>
          <a:p>
            <a:pPr lvl="1">
              <a:buFont typeface="Wingdings" pitchFamily="2" charset="2"/>
              <a:buChar char="§"/>
            </a:pPr>
            <a:r>
              <a:rPr lang="nl-BE" dirty="0" smtClean="0"/>
              <a:t>tapebandage of </a:t>
            </a:r>
            <a:r>
              <a:rPr lang="nl-BE" dirty="0" err="1" smtClean="0"/>
              <a:t>enkelbrace</a:t>
            </a:r>
            <a:r>
              <a:rPr lang="nl-BE" dirty="0" smtClean="0"/>
              <a:t> </a:t>
            </a:r>
          </a:p>
          <a:p>
            <a:pPr lvl="2">
              <a:buFont typeface="Wingdings" pitchFamily="2" charset="2"/>
              <a:buChar char="§"/>
            </a:pPr>
            <a:r>
              <a:rPr lang="nl-BE" dirty="0" smtClean="0"/>
              <a:t>gedurende 6 weken</a:t>
            </a:r>
          </a:p>
          <a:p>
            <a:pPr lvl="2">
              <a:buFont typeface="Wingdings" pitchFamily="2" charset="2"/>
              <a:buChar char="§"/>
            </a:pPr>
            <a:r>
              <a:rPr lang="nl-BE" dirty="0" smtClean="0"/>
              <a:t>ondersteunt herstel</a:t>
            </a:r>
          </a:p>
          <a:p>
            <a:pPr lvl="2">
              <a:buFont typeface="Wingdings" pitchFamily="2" charset="2"/>
              <a:buChar char="§"/>
            </a:pPr>
            <a:r>
              <a:rPr lang="nl-BE" dirty="0" smtClean="0"/>
              <a:t>zwikken voorkomen </a:t>
            </a:r>
          </a:p>
          <a:p>
            <a:pPr lvl="2">
              <a:buFont typeface="Wingdings" pitchFamily="2" charset="2"/>
              <a:buChar char="§"/>
            </a:pPr>
            <a:r>
              <a:rPr lang="nl-BE" dirty="0" smtClean="0"/>
              <a:t>afwikkeling voet blijft mogelijk </a:t>
            </a:r>
          </a:p>
          <a:p>
            <a:pPr lvl="2">
              <a:buFont typeface="Wingdings" pitchFamily="2" charset="2"/>
              <a:buChar char="§"/>
            </a:pPr>
            <a:r>
              <a:rPr lang="nl-BE" dirty="0" smtClean="0"/>
              <a:t>tapebandage </a:t>
            </a:r>
          </a:p>
          <a:p>
            <a:pPr lvl="3">
              <a:buFont typeface="Wingdings" pitchFamily="2" charset="2"/>
              <a:buChar char="§"/>
            </a:pPr>
            <a:r>
              <a:rPr lang="nl-BE" dirty="0" smtClean="0"/>
              <a:t>controle en verwisselen iedere 2 weken </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beleid</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i="1" dirty="0" smtClean="0"/>
              <a:t>ruptuur</a:t>
            </a:r>
            <a:r>
              <a:rPr lang="nl-BE" dirty="0" smtClean="0"/>
              <a:t> - voorlichting en adviezen</a:t>
            </a:r>
          </a:p>
          <a:p>
            <a:pPr lvl="1">
              <a:buFont typeface="Wingdings" pitchFamily="2" charset="2"/>
              <a:buChar char="§"/>
            </a:pPr>
            <a:r>
              <a:rPr lang="nl-BE" dirty="0" smtClean="0"/>
              <a:t>instructies</a:t>
            </a:r>
          </a:p>
          <a:p>
            <a:pPr lvl="2">
              <a:buFont typeface="Wingdings" pitchFamily="2" charset="2"/>
              <a:buChar char="§"/>
            </a:pPr>
            <a:r>
              <a:rPr lang="nl-BE" dirty="0" smtClean="0"/>
              <a:t>oefen dagelijks</a:t>
            </a:r>
          </a:p>
          <a:p>
            <a:pPr lvl="2">
              <a:buFont typeface="Wingdings" pitchFamily="2" charset="2"/>
              <a:buChar char="§"/>
            </a:pPr>
            <a:r>
              <a:rPr lang="nl-BE" dirty="0" smtClean="0"/>
              <a:t>eerst onbelast </a:t>
            </a:r>
          </a:p>
          <a:p>
            <a:pPr lvl="3">
              <a:buFont typeface="Wingdings" pitchFamily="2" charset="2"/>
              <a:buChar char="§"/>
            </a:pPr>
            <a:r>
              <a:rPr lang="nl-BE" dirty="0" smtClean="0"/>
              <a:t>plantair- en </a:t>
            </a:r>
            <a:r>
              <a:rPr lang="nl-BE" dirty="0" err="1" smtClean="0"/>
              <a:t>dorsaalflexie</a:t>
            </a:r>
            <a:r>
              <a:rPr lang="nl-BE" dirty="0" smtClean="0"/>
              <a:t> voet</a:t>
            </a:r>
          </a:p>
          <a:p>
            <a:pPr lvl="2">
              <a:buFont typeface="Wingdings" pitchFamily="2" charset="2"/>
              <a:buChar char="§"/>
            </a:pPr>
            <a:r>
              <a:rPr lang="nl-BE" dirty="0" smtClean="0"/>
              <a:t>daarna belast </a:t>
            </a:r>
          </a:p>
          <a:p>
            <a:pPr lvl="3">
              <a:buFont typeface="Wingdings" pitchFamily="2" charset="2"/>
              <a:buChar char="§"/>
            </a:pPr>
            <a:r>
              <a:rPr lang="nl-BE" dirty="0" smtClean="0"/>
              <a:t>lopen met normale afwikkeling voet</a:t>
            </a:r>
          </a:p>
          <a:p>
            <a:pPr lvl="2">
              <a:buFont typeface="Wingdings" pitchFamily="2" charset="2"/>
              <a:buChar char="§"/>
            </a:pPr>
            <a:r>
              <a:rPr lang="nl-BE" dirty="0" smtClean="0"/>
              <a:t>voer de belasting geleidelijk op </a:t>
            </a:r>
          </a:p>
          <a:p>
            <a:pPr lvl="3">
              <a:buFont typeface="Wingdings" pitchFamily="2" charset="2"/>
              <a:buChar char="§"/>
            </a:pPr>
            <a:r>
              <a:rPr lang="nl-BE" dirty="0" smtClean="0"/>
              <a:t>door paslengte en loopduur te verlengen</a:t>
            </a:r>
          </a:p>
          <a:p>
            <a:pPr lvl="2">
              <a:buFont typeface="Wingdings" pitchFamily="2" charset="2"/>
              <a:buChar char="§"/>
            </a:pPr>
            <a:r>
              <a:rPr lang="nl-BE" dirty="0" smtClean="0"/>
              <a:t>bij toename pijn stoppen</a:t>
            </a:r>
          </a:p>
          <a:p>
            <a:pPr lvl="3">
              <a:buFont typeface="Wingdings" pitchFamily="2" charset="2"/>
              <a:buChar char="§"/>
            </a:pPr>
            <a:r>
              <a:rPr lang="nl-BE" dirty="0" smtClean="0"/>
              <a:t>volgende dag opnieuw beginnen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beleid</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i="1" dirty="0" smtClean="0"/>
          </a:p>
          <a:p>
            <a:pPr>
              <a:buFont typeface="Wingdings" pitchFamily="2" charset="2"/>
              <a:buChar char="§"/>
            </a:pPr>
            <a:r>
              <a:rPr lang="nl-BE" i="1" dirty="0" smtClean="0"/>
              <a:t>ruptuur</a:t>
            </a:r>
            <a:r>
              <a:rPr lang="nl-BE" dirty="0" smtClean="0"/>
              <a:t> - voorlichting en adviezen</a:t>
            </a:r>
          </a:p>
          <a:p>
            <a:pPr lvl="1">
              <a:buFont typeface="Wingdings" pitchFamily="2" charset="2"/>
              <a:buChar char="§"/>
            </a:pPr>
            <a:r>
              <a:rPr lang="nl-BE" dirty="0" smtClean="0"/>
              <a:t>preventie recidieven</a:t>
            </a:r>
          </a:p>
          <a:p>
            <a:pPr lvl="2">
              <a:buFont typeface="Wingdings" pitchFamily="2" charset="2"/>
              <a:buChar char="§"/>
            </a:pPr>
            <a:r>
              <a:rPr lang="nl-BE" dirty="0" smtClean="0"/>
              <a:t>tijdens enkelbelastend werk of sport</a:t>
            </a:r>
          </a:p>
          <a:p>
            <a:pPr lvl="3">
              <a:buFont typeface="Wingdings" pitchFamily="2" charset="2"/>
              <a:buChar char="§"/>
            </a:pPr>
            <a:r>
              <a:rPr lang="nl-BE" dirty="0" err="1" smtClean="0"/>
              <a:t>enkelbrace</a:t>
            </a:r>
            <a:r>
              <a:rPr lang="nl-BE" dirty="0" smtClean="0"/>
              <a:t> of tape</a:t>
            </a:r>
          </a:p>
          <a:p>
            <a:pPr lvl="1">
              <a:buFont typeface="Wingdings" pitchFamily="2" charset="2"/>
              <a:buChar char="§"/>
            </a:pPr>
            <a:r>
              <a:rPr lang="nl-BE" dirty="0" smtClean="0"/>
              <a:t>preventie recidieven bij </a:t>
            </a:r>
          </a:p>
          <a:p>
            <a:pPr lvl="2">
              <a:buFont typeface="Wingdings" pitchFamily="2" charset="2"/>
              <a:buChar char="§"/>
            </a:pPr>
            <a:r>
              <a:rPr lang="nl-BE" dirty="0" smtClean="0"/>
              <a:t>ernstig enkelbandletsel </a:t>
            </a:r>
          </a:p>
          <a:p>
            <a:pPr lvl="2">
              <a:buFont typeface="Wingdings" pitchFamily="2" charset="2"/>
              <a:buChar char="§"/>
            </a:pPr>
            <a:r>
              <a:rPr lang="nl-BE" dirty="0" smtClean="0"/>
              <a:t>enkelbelastend werk of sport</a:t>
            </a:r>
          </a:p>
          <a:p>
            <a:pPr lvl="3">
              <a:buFont typeface="Wingdings" pitchFamily="2" charset="2"/>
              <a:buChar char="§"/>
            </a:pPr>
            <a:r>
              <a:rPr lang="nl-BE" dirty="0" smtClean="0"/>
              <a:t>overweeg huiswerkoefeningen of oefentherapie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enkelbandletsel - verwijzing</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dirty="0" smtClean="0"/>
              <a:t>(trauma- of orthopedisch) chirurg</a:t>
            </a:r>
          </a:p>
          <a:p>
            <a:pPr lvl="1">
              <a:buFont typeface="Wingdings" pitchFamily="2" charset="2"/>
              <a:buChar char="§"/>
            </a:pPr>
            <a:r>
              <a:rPr lang="nl-BE" dirty="0" smtClean="0"/>
              <a:t>(aanwijzingen voor) een fractuur</a:t>
            </a:r>
          </a:p>
          <a:p>
            <a:pPr>
              <a:buFont typeface="Wingdings" pitchFamily="2" charset="2"/>
              <a:buChar char="§"/>
            </a:pPr>
            <a:r>
              <a:rPr lang="nl-BE" dirty="0" smtClean="0"/>
              <a:t>overweeg fysiotherapeut </a:t>
            </a:r>
          </a:p>
          <a:p>
            <a:pPr lvl="1">
              <a:buFont typeface="Wingdings" pitchFamily="2" charset="2"/>
              <a:buChar char="§"/>
            </a:pPr>
            <a:r>
              <a:rPr lang="nl-BE" dirty="0" smtClean="0"/>
              <a:t>voor oefentherapie</a:t>
            </a:r>
          </a:p>
          <a:p>
            <a:pPr lvl="1">
              <a:buFont typeface="Wingdings" pitchFamily="2" charset="2"/>
              <a:buChar char="§"/>
            </a:pPr>
            <a:r>
              <a:rPr lang="nl-BE" dirty="0" smtClean="0"/>
              <a:t>bij forse beperkingen na adequate behandeling en ondanks preventieve maatregelen</a:t>
            </a:r>
          </a:p>
          <a:p>
            <a:pPr>
              <a:buFont typeface="Wingdings" pitchFamily="2" charset="2"/>
              <a:buChar char="§"/>
            </a:pPr>
            <a:r>
              <a:rPr lang="nl-BE" dirty="0" smtClean="0"/>
              <a:t>(trauma- of orthopedisch) chirurg</a:t>
            </a:r>
          </a:p>
          <a:p>
            <a:pPr lvl="1">
              <a:buFont typeface="Wingdings" pitchFamily="2" charset="2"/>
              <a:buChar char="§"/>
            </a:pPr>
            <a:r>
              <a:rPr lang="nl-BE" dirty="0" smtClean="0"/>
              <a:t>overweeg verwijzing/consultatie</a:t>
            </a:r>
          </a:p>
          <a:p>
            <a:pPr lvl="1">
              <a:buFont typeface="Wingdings" pitchFamily="2" charset="2"/>
              <a:buChar char="§"/>
            </a:pPr>
            <a:r>
              <a:rPr lang="nl-BE" dirty="0" smtClean="0"/>
              <a:t>bij onvoldoende effect van oefentherapie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088"/>
            <a:ext cx="8229600" cy="796086"/>
          </a:xfrm>
          <a:noFill/>
        </p:spPr>
        <p:txBody>
          <a:bodyPr>
            <a:normAutofit fontScale="90000"/>
          </a:bodyPr>
          <a:lstStyle/>
          <a:p>
            <a:pPr algn="ctr"/>
            <a:r>
              <a:rPr lang="nl-NL" sz="4000" b="1" dirty="0">
                <a:solidFill>
                  <a:schemeClr val="accent3">
                    <a:tint val="90000"/>
                    <a:satMod val="120000"/>
                  </a:schemeClr>
                </a:solidFill>
                <a:effectLst>
                  <a:outerShdw blurRad="38100" dist="25400" dir="5400000" algn="tl" rotWithShape="0">
                    <a:srgbClr val="000000">
                      <a:alpha val="43000"/>
                    </a:srgbClr>
                  </a:outerShdw>
                </a:effectLst>
              </a:rPr>
              <a:t>integrated medicine -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artrose</a:t>
            </a:r>
            <a:endParaRPr lang="nl-NL" sz="31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7827" name="Rectangle 3"/>
          <p:cNvSpPr>
            <a:spLocks noGrp="1" noChangeArrowheads="1"/>
          </p:cNvSpPr>
          <p:nvPr>
            <p:ph idx="1"/>
          </p:nvPr>
        </p:nvSpPr>
        <p:spPr>
          <a:noFill/>
        </p:spPr>
        <p:txBody>
          <a:bodyPr>
            <a:normAutofit lnSpcReduction="10000"/>
          </a:bodyPr>
          <a:lstStyle/>
          <a:p>
            <a:pPr>
              <a:lnSpc>
                <a:spcPct val="90000"/>
              </a:lnSpc>
              <a:buFont typeface="Wingdings" pitchFamily="2" charset="2"/>
              <a:buNone/>
            </a:pPr>
            <a:endParaRPr lang="nl-NL" sz="1000" dirty="0"/>
          </a:p>
          <a:p>
            <a:pPr>
              <a:lnSpc>
                <a:spcPct val="90000"/>
              </a:lnSpc>
              <a:buFont typeface="Wingdings" pitchFamily="2" charset="2"/>
              <a:buNone/>
            </a:pPr>
            <a:endParaRPr lang="nl-NL" sz="1000" dirty="0"/>
          </a:p>
          <a:p>
            <a:pPr fontAlgn="t">
              <a:lnSpc>
                <a:spcPct val="90000"/>
              </a:lnSpc>
              <a:spcBef>
                <a:spcPct val="0"/>
              </a:spcBef>
              <a:buFont typeface="Wingdings" pitchFamily="2" charset="2"/>
              <a:buChar char="§"/>
            </a:pPr>
            <a:r>
              <a:rPr lang="nl-NL" sz="2800" dirty="0" smtClean="0">
                <a:cs typeface="Arial" charset="0"/>
              </a:rPr>
              <a:t>glucosaminesulfaat 1.500 mg per dag</a:t>
            </a:r>
          </a:p>
          <a:p>
            <a:pPr lvl="1" fontAlgn="t">
              <a:lnSpc>
                <a:spcPct val="90000"/>
              </a:lnSpc>
              <a:spcBef>
                <a:spcPct val="0"/>
              </a:spcBef>
              <a:buFont typeface="Wingdings" pitchFamily="2" charset="2"/>
              <a:buChar char="§"/>
            </a:pPr>
            <a:r>
              <a:rPr lang="nl-NL" dirty="0" smtClean="0">
                <a:cs typeface="Arial" charset="0"/>
              </a:rPr>
              <a:t>Hema of Kruidvat</a:t>
            </a:r>
          </a:p>
          <a:p>
            <a:pPr lvl="1" fontAlgn="t">
              <a:lnSpc>
                <a:spcPct val="90000"/>
              </a:lnSpc>
              <a:spcBef>
                <a:spcPct val="0"/>
              </a:spcBef>
              <a:buFont typeface="Wingdings" pitchFamily="2" charset="2"/>
              <a:buChar char="§"/>
            </a:pPr>
            <a:r>
              <a:rPr lang="nl-NL" dirty="0" smtClean="0">
                <a:cs typeface="Arial" charset="0"/>
              </a:rPr>
              <a:t>3 maanden proefbehandeling</a:t>
            </a:r>
          </a:p>
          <a:p>
            <a:pPr lvl="1" fontAlgn="t">
              <a:lnSpc>
                <a:spcPct val="90000"/>
              </a:lnSpc>
              <a:spcBef>
                <a:spcPct val="0"/>
              </a:spcBef>
              <a:buFont typeface="Wingdings" pitchFamily="2" charset="2"/>
              <a:buChar char="§"/>
            </a:pPr>
            <a:r>
              <a:rPr lang="nl-NL" dirty="0" smtClean="0">
                <a:cs typeface="Arial" charset="0"/>
              </a:rPr>
              <a:t>m.n. voor knie en heup</a:t>
            </a:r>
          </a:p>
          <a:p>
            <a:pPr lvl="1" fontAlgn="t">
              <a:lnSpc>
                <a:spcPct val="90000"/>
              </a:lnSpc>
              <a:spcBef>
                <a:spcPct val="0"/>
              </a:spcBef>
              <a:buFont typeface="Wingdings" pitchFamily="2" charset="2"/>
              <a:buChar char="§"/>
            </a:pPr>
            <a:endParaRPr lang="nl-NL" dirty="0" smtClean="0">
              <a:cs typeface="Arial" charset="0"/>
            </a:endParaRPr>
          </a:p>
          <a:p>
            <a:pPr fontAlgn="t">
              <a:lnSpc>
                <a:spcPct val="90000"/>
              </a:lnSpc>
              <a:spcBef>
                <a:spcPct val="0"/>
              </a:spcBef>
              <a:buFont typeface="Wingdings" pitchFamily="2" charset="2"/>
              <a:buChar char="§"/>
            </a:pPr>
            <a:r>
              <a:rPr lang="nl-NL" sz="2800" dirty="0" smtClean="0">
                <a:cs typeface="Arial" charset="0"/>
              </a:rPr>
              <a:t>avocado/sojaboon</a:t>
            </a:r>
          </a:p>
          <a:p>
            <a:pPr lvl="1" fontAlgn="t">
              <a:lnSpc>
                <a:spcPct val="90000"/>
              </a:lnSpc>
              <a:spcBef>
                <a:spcPct val="0"/>
              </a:spcBef>
              <a:buFont typeface="Wingdings" pitchFamily="2" charset="2"/>
              <a:buChar char="§"/>
            </a:pPr>
            <a:r>
              <a:rPr lang="nl-NL" dirty="0" smtClean="0">
                <a:cs typeface="Arial" charset="0"/>
              </a:rPr>
              <a:t>300 mg/kg of ASU</a:t>
            </a:r>
          </a:p>
          <a:p>
            <a:pPr lvl="1" fontAlgn="t">
              <a:lnSpc>
                <a:spcPct val="90000"/>
              </a:lnSpc>
              <a:spcBef>
                <a:spcPct val="0"/>
              </a:spcBef>
              <a:buFont typeface="Wingdings" pitchFamily="2" charset="2"/>
              <a:buChar char="§"/>
            </a:pPr>
            <a:r>
              <a:rPr lang="nl-NL" dirty="0" smtClean="0">
                <a:cs typeface="Arial" charset="0"/>
              </a:rPr>
              <a:t>proefbehandeling 3 tot 6 maanden</a:t>
            </a:r>
          </a:p>
          <a:p>
            <a:pPr lvl="1" fontAlgn="t">
              <a:lnSpc>
                <a:spcPct val="90000"/>
              </a:lnSpc>
              <a:spcBef>
                <a:spcPct val="0"/>
              </a:spcBef>
              <a:buFont typeface="Wingdings" pitchFamily="2" charset="2"/>
              <a:buChar char="§"/>
            </a:pPr>
            <a:endParaRPr lang="nl-NL" dirty="0" smtClean="0">
              <a:cs typeface="Arial" charset="0"/>
            </a:endParaRPr>
          </a:p>
          <a:p>
            <a:pPr fontAlgn="t">
              <a:lnSpc>
                <a:spcPct val="90000"/>
              </a:lnSpc>
              <a:spcBef>
                <a:spcPct val="0"/>
              </a:spcBef>
              <a:buFont typeface="Wingdings" pitchFamily="2" charset="2"/>
              <a:buChar char="§"/>
            </a:pPr>
            <a:r>
              <a:rPr lang="nl-NL" sz="2800" dirty="0" smtClean="0">
                <a:cs typeface="Arial" charset="0"/>
              </a:rPr>
              <a:t>bewijsniveau </a:t>
            </a:r>
          </a:p>
          <a:p>
            <a:pPr lvl="1" fontAlgn="t">
              <a:lnSpc>
                <a:spcPct val="90000"/>
              </a:lnSpc>
              <a:spcBef>
                <a:spcPct val="0"/>
              </a:spcBef>
              <a:buFont typeface="Wingdings" pitchFamily="2" charset="2"/>
              <a:buChar char="§"/>
            </a:pPr>
            <a:r>
              <a:rPr lang="nl-NL" dirty="0" smtClean="0">
                <a:cs typeface="Arial" charset="0"/>
              </a:rPr>
              <a:t>NS B</a:t>
            </a:r>
          </a:p>
          <a:p>
            <a:pPr lvl="1" fontAlgn="t">
              <a:lnSpc>
                <a:spcPct val="90000"/>
              </a:lnSpc>
              <a:spcBef>
                <a:spcPct val="0"/>
              </a:spcBef>
              <a:buFont typeface="Wingdings" pitchFamily="2" charset="2"/>
              <a:buChar char="§"/>
            </a:pPr>
            <a:r>
              <a:rPr lang="nl-NL" dirty="0" smtClean="0">
                <a:cs typeface="Arial" charset="0"/>
              </a:rPr>
              <a:t>groen - </a:t>
            </a:r>
            <a:r>
              <a:rPr lang="nl-NL" sz="2800" dirty="0" smtClean="0">
                <a:cs typeface="Arial" charset="0"/>
                <a:hlinkClick r:id="rId3"/>
              </a:rPr>
              <a:t>www.iocob.nl</a:t>
            </a:r>
            <a:r>
              <a:rPr lang="nl-NL" sz="3000" dirty="0" smtClean="0">
                <a:cs typeface="Arial" charset="0"/>
              </a:rPr>
              <a:t> </a:t>
            </a:r>
            <a:endParaRPr lang="nl-NL" sz="3000" dirty="0">
              <a:cs typeface="Arial" charset="0"/>
            </a:endParaRPr>
          </a:p>
          <a:p>
            <a:pPr lvl="1">
              <a:lnSpc>
                <a:spcPct val="90000"/>
              </a:lnSpc>
              <a:buFont typeface="Wingdings" pitchFamily="2" charset="2"/>
              <a:buNone/>
            </a:pPr>
            <a:endParaRPr lang="nl-NL" dirty="0"/>
          </a:p>
          <a:p>
            <a:pPr lvl="1">
              <a:lnSpc>
                <a:spcPct val="90000"/>
              </a:lnSpc>
              <a:buFont typeface="Wingdings" pitchFamily="2" charset="2"/>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7827">
                                            <p:txEl>
                                              <p:pRg st="2" end="2"/>
                                            </p:txEl>
                                          </p:spTgt>
                                        </p:tgtEl>
                                        <p:attrNameLst>
                                          <p:attrName>style.visibility</p:attrName>
                                        </p:attrNameLst>
                                      </p:cBhvr>
                                      <p:to>
                                        <p:strVal val="visible"/>
                                      </p:to>
                                    </p:set>
                                    <p:anim calcmode="lin" valueType="num">
                                      <p:cBhvr additive="base">
                                        <p:cTn id="7" dur="500" fill="hold"/>
                                        <p:tgtEl>
                                          <p:spTgt spid="7782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7">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7827">
                                            <p:txEl>
                                              <p:pRg st="3" end="3"/>
                                            </p:txEl>
                                          </p:spTgt>
                                        </p:tgtEl>
                                        <p:attrNameLst>
                                          <p:attrName>style.visibility</p:attrName>
                                        </p:attrNameLst>
                                      </p:cBhvr>
                                      <p:to>
                                        <p:strVal val="visible"/>
                                      </p:to>
                                    </p:set>
                                    <p:anim calcmode="lin" valueType="num">
                                      <p:cBhvr additive="base">
                                        <p:cTn id="11" dur="500" fill="hold"/>
                                        <p:tgtEl>
                                          <p:spTgt spid="77827">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7827">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anim calcmode="lin" valueType="num">
                                      <p:cBhvr additive="base">
                                        <p:cTn id="15" dur="500" fill="hold"/>
                                        <p:tgtEl>
                                          <p:spTgt spid="77827">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782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anim calcmode="lin" valueType="num">
                                      <p:cBhvr additive="base">
                                        <p:cTn id="19" dur="500" fill="hold"/>
                                        <p:tgtEl>
                                          <p:spTgt spid="7782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827">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77827">
                                            <p:txEl>
                                              <p:pRg st="7" end="7"/>
                                            </p:txEl>
                                          </p:spTgt>
                                        </p:tgtEl>
                                        <p:attrNameLst>
                                          <p:attrName>style.visibility</p:attrName>
                                        </p:attrNameLst>
                                      </p:cBhvr>
                                      <p:to>
                                        <p:strVal val="visible"/>
                                      </p:to>
                                    </p:set>
                                    <p:anim calcmode="lin" valueType="num">
                                      <p:cBhvr additive="base">
                                        <p:cTn id="23" dur="500" fill="hold"/>
                                        <p:tgtEl>
                                          <p:spTgt spid="77827">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7827">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7827">
                                            <p:txEl>
                                              <p:pRg st="8" end="8"/>
                                            </p:txEl>
                                          </p:spTgt>
                                        </p:tgtEl>
                                        <p:attrNameLst>
                                          <p:attrName>style.visibility</p:attrName>
                                        </p:attrNameLst>
                                      </p:cBhvr>
                                      <p:to>
                                        <p:strVal val="visible"/>
                                      </p:to>
                                    </p:set>
                                    <p:anim calcmode="lin" valueType="num">
                                      <p:cBhvr additive="base">
                                        <p:cTn id="27" dur="500" fill="hold"/>
                                        <p:tgtEl>
                                          <p:spTgt spid="77827">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7827">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7827">
                                            <p:txEl>
                                              <p:pRg st="9" end="9"/>
                                            </p:txEl>
                                          </p:spTgt>
                                        </p:tgtEl>
                                        <p:attrNameLst>
                                          <p:attrName>style.visibility</p:attrName>
                                        </p:attrNameLst>
                                      </p:cBhvr>
                                      <p:to>
                                        <p:strVal val="visible"/>
                                      </p:to>
                                    </p:set>
                                    <p:anim calcmode="lin" valueType="num">
                                      <p:cBhvr additive="base">
                                        <p:cTn id="31" dur="500" fill="hold"/>
                                        <p:tgtEl>
                                          <p:spTgt spid="77827">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782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7827">
                                            <p:txEl>
                                              <p:pRg st="11" end="11"/>
                                            </p:txEl>
                                          </p:spTgt>
                                        </p:tgtEl>
                                        <p:attrNameLst>
                                          <p:attrName>style.visibility</p:attrName>
                                        </p:attrNameLst>
                                      </p:cBhvr>
                                      <p:to>
                                        <p:strVal val="visible"/>
                                      </p:to>
                                    </p:set>
                                    <p:anim calcmode="lin" valueType="num">
                                      <p:cBhvr additive="base">
                                        <p:cTn id="37" dur="500" fill="hold"/>
                                        <p:tgtEl>
                                          <p:spTgt spid="77827">
                                            <p:txEl>
                                              <p:pRg st="11" end="1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782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7827">
                                            <p:txEl>
                                              <p:pRg st="12" end="12"/>
                                            </p:txEl>
                                          </p:spTgt>
                                        </p:tgtEl>
                                        <p:attrNameLst>
                                          <p:attrName>style.visibility</p:attrName>
                                        </p:attrNameLst>
                                      </p:cBhvr>
                                      <p:to>
                                        <p:strVal val="visible"/>
                                      </p:to>
                                    </p:set>
                                    <p:anim calcmode="lin" valueType="num">
                                      <p:cBhvr additive="base">
                                        <p:cTn id="43" dur="500" fill="hold"/>
                                        <p:tgtEl>
                                          <p:spTgt spid="77827">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782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7827">
                                            <p:txEl>
                                              <p:pRg st="13" end="13"/>
                                            </p:txEl>
                                          </p:spTgt>
                                        </p:tgtEl>
                                        <p:attrNameLst>
                                          <p:attrName>style.visibility</p:attrName>
                                        </p:attrNameLst>
                                      </p:cBhvr>
                                      <p:to>
                                        <p:strVal val="visible"/>
                                      </p:to>
                                    </p:set>
                                    <p:anim calcmode="lin" valueType="num">
                                      <p:cBhvr additive="base">
                                        <p:cTn id="49" dur="500" fill="hold"/>
                                        <p:tgtEl>
                                          <p:spTgt spid="77827">
                                            <p:txEl>
                                              <p:pRg st="13" end="1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782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hielspoorklachten</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77500" lnSpcReduction="20000"/>
          </a:bodyPr>
          <a:lstStyle/>
          <a:p>
            <a:r>
              <a:rPr lang="nl-BE" sz="3200" dirty="0" smtClean="0"/>
              <a:t>De brede pees van de voorvoet naar de hiel heet voetzoolpees.</a:t>
            </a:r>
          </a:p>
          <a:p>
            <a:r>
              <a:rPr lang="nl-BE" sz="3200" dirty="0" smtClean="0"/>
              <a:t>Hielspoorklachten ontstaan door irritatie van de aanhechting van de voetzoolpees.</a:t>
            </a:r>
          </a:p>
          <a:p>
            <a:r>
              <a:rPr lang="nl-BE" sz="3200" dirty="0" smtClean="0"/>
              <a:t>Meestal is overbelasting de oorzaak, bijvoorbeeld overgewicht of hardlopen.</a:t>
            </a:r>
          </a:p>
          <a:p>
            <a:r>
              <a:rPr lang="nl-BE" sz="3200" dirty="0" smtClean="0"/>
              <a:t>U krijgt pijn bij staan en lopen, vooral bij het opstaan, onder de voet bij de hiel.</a:t>
            </a:r>
          </a:p>
          <a:p>
            <a:r>
              <a:rPr lang="nl-BE" sz="3200" dirty="0" smtClean="0"/>
              <a:t>U kunt zelf oefeningen doen om de voet- en kuitspieren te rekken en te versterken.</a:t>
            </a:r>
          </a:p>
          <a:p>
            <a:r>
              <a:rPr lang="nl-BE" sz="3200" dirty="0" smtClean="0"/>
              <a:t>Hielspoorklachten zijn vervelend maar kunnen geen kwaad. De ergste pijn gaat meestal binnen 1 tot 4 maanden vanzelf over.</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71472" y="857240"/>
            <a:ext cx="8229600" cy="1143000"/>
          </a:xfrm>
          <a:noFill/>
        </p:spPr>
        <p:txBody>
          <a:bodyPr>
            <a:noAutofit/>
          </a:bodyPr>
          <a:lstStyle/>
          <a:p>
            <a:r>
              <a:rPr lang="nl-NL" sz="3600" b="1" dirty="0">
                <a:solidFill>
                  <a:schemeClr val="accent3">
                    <a:tint val="90000"/>
                    <a:satMod val="120000"/>
                  </a:schemeClr>
                </a:solidFill>
                <a:effectLst>
                  <a:outerShdw blurRad="38100" dist="25400" dir="5400000" algn="tl" rotWithShape="0">
                    <a:srgbClr val="000000">
                      <a:alpha val="43000"/>
                    </a:srgbClr>
                  </a:outerShdw>
                </a:effectLst>
              </a:rPr>
              <a:t>NHG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enkeldistorsie     </a:t>
            </a: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1/2</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92163" name="Rectangle 3"/>
          <p:cNvSpPr>
            <a:spLocks noGrp="1" noChangeArrowheads="1"/>
          </p:cNvSpPr>
          <p:nvPr>
            <p:ph idx="1"/>
          </p:nvPr>
        </p:nvSpPr>
        <p:spPr>
          <a:xfrm>
            <a:off x="457200" y="2183152"/>
            <a:ext cx="8229600" cy="4389120"/>
          </a:xfrm>
          <a:noFill/>
        </p:spPr>
        <p:txBody>
          <a:bodyPr>
            <a:normAutofit lnSpcReduction="10000"/>
          </a:bodyPr>
          <a:lstStyle/>
          <a:p>
            <a:pPr>
              <a:lnSpc>
                <a:spcPct val="80000"/>
              </a:lnSpc>
              <a:buFont typeface="Wingdings" pitchFamily="2" charset="2"/>
              <a:buChar char="§"/>
            </a:pPr>
            <a:r>
              <a:rPr lang="nl-NL" sz="2600" dirty="0"/>
              <a:t> </a:t>
            </a:r>
            <a:r>
              <a:rPr lang="nl-NL" sz="2000" u="sng" dirty="0">
                <a:solidFill>
                  <a:srgbClr val="0000FF"/>
                </a:solidFill>
                <a:cs typeface="Arial" charset="0"/>
                <a:hlinkClick r:id="rId3"/>
              </a:rPr>
              <a:t>NHG-patiëntenbrief - Verstuikte enkel algemeen</a:t>
            </a:r>
            <a:endParaRPr lang="nl-NL" sz="2000" u="sng" dirty="0">
              <a:solidFill>
                <a:srgbClr val="0000FF"/>
              </a:solidFill>
              <a:cs typeface="Arial" charset="0"/>
            </a:endParaRPr>
          </a:p>
          <a:p>
            <a:pPr>
              <a:lnSpc>
                <a:spcPct val="80000"/>
              </a:lnSpc>
              <a:buFont typeface="Wingdings" pitchFamily="2" charset="2"/>
              <a:buNone/>
            </a:pPr>
            <a:endParaRPr lang="nl-NL" sz="2000" dirty="0"/>
          </a:p>
          <a:p>
            <a:pPr>
              <a:lnSpc>
                <a:spcPct val="80000"/>
              </a:lnSpc>
              <a:buFont typeface="Wingdings" pitchFamily="2" charset="2"/>
              <a:buNone/>
            </a:pPr>
            <a:r>
              <a:rPr lang="nl-NL" sz="2400" dirty="0"/>
              <a:t>wat is het?</a:t>
            </a:r>
          </a:p>
          <a:p>
            <a:pPr>
              <a:lnSpc>
                <a:spcPct val="80000"/>
              </a:lnSpc>
              <a:buFont typeface="Wingdings" pitchFamily="2" charset="2"/>
              <a:buChar char="§"/>
            </a:pPr>
            <a:r>
              <a:rPr lang="nl-NL" sz="2400" dirty="0"/>
              <a:t>voet klapt plots naar binnen</a:t>
            </a:r>
          </a:p>
          <a:p>
            <a:pPr>
              <a:lnSpc>
                <a:spcPct val="80000"/>
              </a:lnSpc>
              <a:buFont typeface="Wingdings" pitchFamily="2" charset="2"/>
              <a:buChar char="§"/>
            </a:pPr>
            <a:r>
              <a:rPr lang="nl-NL" sz="2400" dirty="0"/>
              <a:t>enkelband onder spanning en rekt uit</a:t>
            </a:r>
          </a:p>
          <a:p>
            <a:pPr>
              <a:lnSpc>
                <a:spcPct val="80000"/>
              </a:lnSpc>
              <a:buFont typeface="Wingdings" pitchFamily="2" charset="2"/>
              <a:buChar char="§"/>
            </a:pPr>
            <a:r>
              <a:rPr lang="nl-NL" sz="2400" dirty="0"/>
              <a:t>kleine scheurtjes &gt; pijnlijke en dikke enkel - zelden doorscheuren</a:t>
            </a:r>
          </a:p>
          <a:p>
            <a:pPr>
              <a:lnSpc>
                <a:spcPct val="80000"/>
              </a:lnSpc>
              <a:buFont typeface="Wingdings" pitchFamily="2" charset="2"/>
              <a:buNone/>
            </a:pPr>
            <a:endParaRPr lang="nl-NL" sz="1000" dirty="0"/>
          </a:p>
          <a:p>
            <a:pPr>
              <a:lnSpc>
                <a:spcPct val="80000"/>
              </a:lnSpc>
              <a:buFont typeface="Wingdings" pitchFamily="2" charset="2"/>
              <a:buNone/>
            </a:pPr>
            <a:r>
              <a:rPr lang="nl-NL" sz="2400" dirty="0"/>
              <a:t>symptomen</a:t>
            </a:r>
          </a:p>
          <a:p>
            <a:pPr>
              <a:lnSpc>
                <a:spcPct val="80000"/>
              </a:lnSpc>
              <a:buFont typeface="Wingdings" pitchFamily="2" charset="2"/>
              <a:buChar char="§"/>
            </a:pPr>
            <a:r>
              <a:rPr lang="nl-NL" sz="2400" dirty="0"/>
              <a:t>plots scherpe pijn, meestal buitenkant enkel - na een paar minuten minder - voorzichtig lopen gaat vaak weer</a:t>
            </a:r>
          </a:p>
          <a:p>
            <a:pPr>
              <a:lnSpc>
                <a:spcPct val="80000"/>
              </a:lnSpc>
              <a:buFont typeface="Wingdings" pitchFamily="2" charset="2"/>
              <a:buChar char="§"/>
            </a:pPr>
            <a:r>
              <a:rPr lang="nl-NL" sz="2400" dirty="0"/>
              <a:t>pijnlijk om te staan, zwelling - bloeduitstorting - zakt naar lagere delen</a:t>
            </a:r>
          </a:p>
          <a:p>
            <a:pPr>
              <a:lnSpc>
                <a:spcPct val="80000"/>
              </a:lnSpc>
              <a:buFontTx/>
              <a:buNone/>
            </a:pPr>
            <a:endParaRPr lang="nl-NL" sz="26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71472" y="793737"/>
            <a:ext cx="8229600" cy="777875"/>
          </a:xfrm>
          <a:noFill/>
        </p:spPr>
        <p:txBody>
          <a:bodyPr>
            <a:normAutofit fontScale="90000"/>
          </a:bodyPr>
          <a:lstStyle/>
          <a:p>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NHG  enkeldistorsie</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100" b="1" dirty="0" smtClean="0">
                <a:solidFill>
                  <a:schemeClr val="accent3">
                    <a:tint val="90000"/>
                    <a:satMod val="120000"/>
                  </a:schemeClr>
                </a:solidFill>
                <a:effectLst>
                  <a:outerShdw blurRad="38100" dist="25400" dir="5400000" algn="tl" rotWithShape="0">
                    <a:srgbClr val="000000">
                      <a:alpha val="43000"/>
                    </a:srgbClr>
                  </a:outerShdw>
                </a:effectLst>
              </a:rPr>
              <a:t>2/2</a:t>
            </a:r>
            <a:endParaRPr lang="nl-NL" sz="3100" u="sng" dirty="0">
              <a:solidFill>
                <a:srgbClr val="0000FF"/>
              </a:solidFill>
              <a:cs typeface="Arial" charset="0"/>
            </a:endParaRPr>
          </a:p>
        </p:txBody>
      </p:sp>
      <p:sp>
        <p:nvSpPr>
          <p:cNvPr id="95235" name="Rectangle 3"/>
          <p:cNvSpPr>
            <a:spLocks noGrp="1" noChangeArrowheads="1"/>
          </p:cNvSpPr>
          <p:nvPr>
            <p:ph idx="1"/>
          </p:nvPr>
        </p:nvSpPr>
        <p:spPr>
          <a:xfrm>
            <a:off x="457200" y="1458936"/>
            <a:ext cx="8229600" cy="5327650"/>
          </a:xfrm>
          <a:noFill/>
        </p:spPr>
        <p:txBody>
          <a:bodyPr>
            <a:normAutofit lnSpcReduction="10000"/>
          </a:bodyPr>
          <a:lstStyle/>
          <a:p>
            <a:pPr>
              <a:lnSpc>
                <a:spcPct val="80000"/>
              </a:lnSpc>
              <a:buFont typeface="Wingdings" pitchFamily="2" charset="2"/>
              <a:buNone/>
            </a:pPr>
            <a:r>
              <a:rPr lang="nl-NL" sz="2000" dirty="0"/>
              <a:t>adviezen</a:t>
            </a:r>
          </a:p>
          <a:p>
            <a:pPr>
              <a:lnSpc>
                <a:spcPct val="80000"/>
              </a:lnSpc>
              <a:buFont typeface="Wingdings" pitchFamily="2" charset="2"/>
              <a:buChar char="§"/>
            </a:pPr>
            <a:r>
              <a:rPr lang="nl-NL" sz="1800" dirty="0"/>
              <a:t>RICE - hoog leggen - koelen met ijsblokjes in plastic zak of 'ice-pack‘</a:t>
            </a:r>
          </a:p>
          <a:p>
            <a:pPr>
              <a:lnSpc>
                <a:spcPct val="80000"/>
              </a:lnSpc>
              <a:buFont typeface="Wingdings" pitchFamily="2" charset="2"/>
              <a:buChar char="§"/>
            </a:pPr>
            <a:r>
              <a:rPr lang="nl-NL" sz="1800" dirty="0"/>
              <a:t>evt. NSAID uitwendig - paracetamol </a:t>
            </a:r>
          </a:p>
          <a:p>
            <a:pPr>
              <a:lnSpc>
                <a:spcPct val="80000"/>
              </a:lnSpc>
              <a:buFont typeface="Wingdings" pitchFamily="2" charset="2"/>
              <a:buChar char="§"/>
            </a:pPr>
            <a:r>
              <a:rPr lang="nl-NL" sz="1800" dirty="0"/>
              <a:t>probeer snel weer te lopen - bevordert herstel - voet recht naar voren plaatsen</a:t>
            </a:r>
          </a:p>
          <a:p>
            <a:pPr>
              <a:lnSpc>
                <a:spcPct val="80000"/>
              </a:lnSpc>
              <a:buFont typeface="Wingdings" pitchFamily="2" charset="2"/>
              <a:buChar char="§"/>
            </a:pPr>
            <a:r>
              <a:rPr lang="nl-NL" sz="1800" dirty="0"/>
              <a:t>te pijnlijk &gt; stoppen - volgende dag opnieuw - beweeg ook als u zit uw voet - fietsen</a:t>
            </a:r>
          </a:p>
          <a:p>
            <a:pPr>
              <a:lnSpc>
                <a:spcPct val="80000"/>
              </a:lnSpc>
              <a:buFont typeface="Wingdings" pitchFamily="2" charset="2"/>
              <a:buChar char="§"/>
            </a:pPr>
            <a:r>
              <a:rPr lang="nl-NL" sz="1800" dirty="0"/>
              <a:t>sport &gt; geleidelijk opvoeren - voorzichtig met bijv. veldsport op onregelmatig terrein</a:t>
            </a:r>
          </a:p>
          <a:p>
            <a:pPr>
              <a:lnSpc>
                <a:spcPct val="80000"/>
              </a:lnSpc>
              <a:buFont typeface="Wingdings" pitchFamily="2" charset="2"/>
              <a:buChar char="§"/>
            </a:pPr>
            <a:r>
              <a:rPr lang="nl-NL" sz="1800" dirty="0"/>
              <a:t>pijn of zwelling na 4-5 dagen niet minder &gt; terug naar huisarts</a:t>
            </a:r>
          </a:p>
          <a:p>
            <a:pPr>
              <a:lnSpc>
                <a:spcPct val="80000"/>
              </a:lnSpc>
              <a:buFont typeface="Wingdings" pitchFamily="2" charset="2"/>
              <a:buNone/>
            </a:pPr>
            <a:endParaRPr lang="nl-NL" sz="800" dirty="0"/>
          </a:p>
          <a:p>
            <a:pPr>
              <a:lnSpc>
                <a:spcPct val="80000"/>
              </a:lnSpc>
              <a:buFont typeface="Wingdings" pitchFamily="2" charset="2"/>
              <a:buNone/>
            </a:pPr>
            <a:r>
              <a:rPr lang="nl-NL" sz="2000" dirty="0"/>
              <a:t>hoe verder?</a:t>
            </a:r>
          </a:p>
          <a:p>
            <a:pPr>
              <a:lnSpc>
                <a:spcPct val="80000"/>
              </a:lnSpc>
              <a:buFont typeface="Wingdings" pitchFamily="2" charset="2"/>
              <a:buChar char="§"/>
            </a:pPr>
            <a:r>
              <a:rPr lang="nl-NL" sz="1800" dirty="0"/>
              <a:t>geneest vanzelf</a:t>
            </a:r>
          </a:p>
          <a:p>
            <a:pPr>
              <a:lnSpc>
                <a:spcPct val="80000"/>
              </a:lnSpc>
              <a:buFont typeface="Wingdings" pitchFamily="2" charset="2"/>
              <a:buChar char="§"/>
            </a:pPr>
            <a:r>
              <a:rPr lang="nl-NL" sz="1800" dirty="0"/>
              <a:t>na 3-4 dagen minder pijn </a:t>
            </a:r>
          </a:p>
          <a:p>
            <a:pPr>
              <a:lnSpc>
                <a:spcPct val="80000"/>
              </a:lnSpc>
              <a:buFont typeface="Wingdings" pitchFamily="2" charset="2"/>
              <a:buChar char="§"/>
            </a:pPr>
            <a:r>
              <a:rPr lang="nl-NL" sz="1800" dirty="0"/>
              <a:t>binnen 1-2 weken normale activiteiten</a:t>
            </a:r>
          </a:p>
          <a:p>
            <a:pPr>
              <a:lnSpc>
                <a:spcPct val="80000"/>
              </a:lnSpc>
              <a:buFont typeface="Wingdings" pitchFamily="2" charset="2"/>
              <a:buChar char="§"/>
            </a:pPr>
            <a:r>
              <a:rPr lang="nl-NL" sz="1800" dirty="0"/>
              <a:t>enkelband ver ingescheurd &gt; herstel langer</a:t>
            </a:r>
          </a:p>
          <a:p>
            <a:pPr>
              <a:lnSpc>
                <a:spcPct val="80000"/>
              </a:lnSpc>
              <a:buFont typeface="Wingdings" pitchFamily="2" charset="2"/>
              <a:buChar char="§"/>
            </a:pPr>
            <a:r>
              <a:rPr lang="nl-NL" sz="1800" dirty="0"/>
              <a:t>bij activiteit - wat pijn of zwellen - kan geen kwaad</a:t>
            </a:r>
          </a:p>
          <a:p>
            <a:pPr>
              <a:lnSpc>
                <a:spcPct val="80000"/>
              </a:lnSpc>
              <a:buFont typeface="Wingdings" pitchFamily="2" charset="2"/>
              <a:buNone/>
            </a:pPr>
            <a:endParaRPr lang="nl-NL" sz="800" dirty="0"/>
          </a:p>
          <a:p>
            <a:pPr fontAlgn="t">
              <a:lnSpc>
                <a:spcPct val="80000"/>
              </a:lnSpc>
              <a:spcBef>
                <a:spcPct val="0"/>
              </a:spcBef>
            </a:pPr>
            <a:r>
              <a:rPr lang="nl-NL" sz="2000" u="sng" dirty="0">
                <a:solidFill>
                  <a:srgbClr val="0000FF"/>
                </a:solidFill>
                <a:cs typeface="Arial" charset="0"/>
                <a:hlinkClick r:id="rId3"/>
              </a:rPr>
              <a:t>NHG-patiëntenbrief - Tapebandage (verstuikte enkel)</a:t>
            </a:r>
            <a:endParaRPr lang="nl-NL" sz="2000" dirty="0"/>
          </a:p>
          <a:p>
            <a:pPr>
              <a:lnSpc>
                <a:spcPct val="80000"/>
              </a:lnSpc>
              <a:buFont typeface="Wingdings" pitchFamily="2" charset="2"/>
              <a:buChar char="§"/>
            </a:pPr>
            <a:r>
              <a:rPr lang="nl-NL" sz="1800" dirty="0"/>
              <a:t>enkelband ver ingescheurd</a:t>
            </a:r>
          </a:p>
          <a:p>
            <a:pPr>
              <a:lnSpc>
                <a:spcPct val="80000"/>
              </a:lnSpc>
              <a:buFont typeface="Wingdings" pitchFamily="2" charset="2"/>
              <a:buChar char="§"/>
            </a:pPr>
            <a:r>
              <a:rPr lang="nl-NL" sz="1800" dirty="0"/>
              <a:t>ondersteunt herstel - eerst laten ontzwellen</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osteoporose - thuisarts.nl</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072098"/>
          </a:xfrm>
          <a:noFill/>
        </p:spPr>
        <p:txBody>
          <a:bodyPr>
            <a:normAutofit fontScale="85000" lnSpcReduction="20000"/>
          </a:bodyPr>
          <a:lstStyle/>
          <a:p>
            <a:pPr>
              <a:buFont typeface="Wingdings" pitchFamily="2" charset="2"/>
              <a:buChar char="§"/>
            </a:pPr>
            <a:r>
              <a:rPr lang="nl-BE" sz="3200" dirty="0" smtClean="0">
                <a:sym typeface="Symbol"/>
              </a:rPr>
              <a:t>vergroot risico op nieuwe fractuur </a:t>
            </a:r>
          </a:p>
          <a:p>
            <a:pPr lvl="1">
              <a:buFont typeface="Wingdings" pitchFamily="2" charset="2"/>
              <a:buChar char="§"/>
            </a:pPr>
            <a:r>
              <a:rPr lang="nl-BE" sz="3000" dirty="0" smtClean="0"/>
              <a:t>&gt; 50 jaar + fractuur </a:t>
            </a:r>
            <a:endParaRPr lang="nl-BE" sz="3000" dirty="0" smtClean="0">
              <a:sym typeface="Symbol"/>
            </a:endParaRPr>
          </a:p>
          <a:p>
            <a:pPr lvl="1">
              <a:buFont typeface="Wingdings" pitchFamily="2" charset="2"/>
              <a:buChar char="§"/>
            </a:pPr>
            <a:r>
              <a:rPr lang="nl-NL" sz="3000" dirty="0" smtClean="0">
                <a:sym typeface="Symbol"/>
              </a:rPr>
              <a:t>osteoporose</a:t>
            </a:r>
            <a:endParaRPr lang="nl-BE" sz="3200" dirty="0" smtClean="0"/>
          </a:p>
          <a:p>
            <a:pPr>
              <a:buFont typeface="Wingdings" pitchFamily="2" charset="2"/>
              <a:buChar char="§"/>
            </a:pPr>
            <a:r>
              <a:rPr lang="nl-BE" sz="3200" dirty="0" smtClean="0"/>
              <a:t>osteoporose = botontkalking</a:t>
            </a:r>
          </a:p>
          <a:p>
            <a:pPr lvl="1">
              <a:buFont typeface="Wingdings" pitchFamily="2" charset="2"/>
              <a:buChar char="§"/>
            </a:pPr>
            <a:r>
              <a:rPr lang="nl-BE" sz="3000" dirty="0" smtClean="0"/>
              <a:t>botten worden erg broos</a:t>
            </a:r>
          </a:p>
          <a:p>
            <a:pPr lvl="1">
              <a:buFont typeface="Wingdings" pitchFamily="2" charset="2"/>
              <a:buChar char="§"/>
            </a:pPr>
            <a:r>
              <a:rPr lang="nl-BE" sz="3000" dirty="0" smtClean="0"/>
              <a:t>geeft geen klachten</a:t>
            </a:r>
          </a:p>
          <a:p>
            <a:pPr lvl="2">
              <a:buFont typeface="Wingdings" pitchFamily="2" charset="2"/>
              <a:buChar char="§"/>
            </a:pPr>
            <a:r>
              <a:rPr lang="nl-BE" sz="2700" dirty="0" smtClean="0"/>
              <a:t>vergroot de kans bot of wervel te breken</a:t>
            </a:r>
          </a:p>
          <a:p>
            <a:pPr>
              <a:buFont typeface="Wingdings" pitchFamily="2" charset="2"/>
              <a:buChar char="§"/>
            </a:pPr>
            <a:r>
              <a:rPr lang="nl-BE" sz="3200" dirty="0" smtClean="0"/>
              <a:t>gezond eten, dagelijks extra bewegen en veel buiten </a:t>
            </a:r>
            <a:r>
              <a:rPr lang="nl-BE" sz="3200" dirty="0" smtClean="0">
                <a:sym typeface="Symbol"/>
              </a:rPr>
              <a:t> </a:t>
            </a:r>
            <a:r>
              <a:rPr lang="nl-BE" sz="3200" dirty="0" smtClean="0"/>
              <a:t>uw botten worden/blijven sterker</a:t>
            </a:r>
          </a:p>
          <a:p>
            <a:pPr>
              <a:buFont typeface="Wingdings" pitchFamily="2" charset="2"/>
              <a:buChar char="§"/>
            </a:pPr>
            <a:r>
              <a:rPr lang="nl-BE" sz="3200" dirty="0" smtClean="0"/>
              <a:t>probeer vallen te voorkomen</a:t>
            </a:r>
          </a:p>
          <a:p>
            <a:pPr lvl="1">
              <a:buFont typeface="Wingdings" pitchFamily="2" charset="2"/>
              <a:buChar char="§"/>
            </a:pPr>
            <a:r>
              <a:rPr lang="nl-BE" sz="3000" dirty="0" smtClean="0"/>
              <a:t>gebruik de tips</a:t>
            </a:r>
          </a:p>
          <a:p>
            <a:pPr>
              <a:buFont typeface="Wingdings" pitchFamily="2" charset="2"/>
              <a:buChar char="§"/>
            </a:pPr>
            <a:r>
              <a:rPr lang="nl-BE" sz="3200" dirty="0" smtClean="0"/>
              <a:t>soms kalk, vitamine D en evt. medicatie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osteoporose – thuisarts.nl</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072098"/>
          </a:xfrm>
          <a:noFill/>
        </p:spPr>
        <p:txBody>
          <a:bodyPr>
            <a:normAutofit lnSpcReduction="10000"/>
          </a:bodyPr>
          <a:lstStyle/>
          <a:p>
            <a:pPr>
              <a:buFont typeface="Wingdings" pitchFamily="2" charset="2"/>
              <a:buChar char="§"/>
            </a:pPr>
            <a:r>
              <a:rPr lang="nl-BE" sz="3200" dirty="0" smtClean="0"/>
              <a:t>soms medicatie</a:t>
            </a:r>
          </a:p>
          <a:p>
            <a:pPr>
              <a:buFont typeface="Wingdings" pitchFamily="2" charset="2"/>
              <a:buChar char="§"/>
            </a:pPr>
            <a:r>
              <a:rPr lang="nl-BE" sz="3200" dirty="0" smtClean="0"/>
              <a:t>bij verhoogd fractuurrisico</a:t>
            </a:r>
          </a:p>
          <a:p>
            <a:pPr lvl="1">
              <a:buFont typeface="Wingdings" pitchFamily="2" charset="2"/>
              <a:buChar char="§"/>
            </a:pPr>
            <a:r>
              <a:rPr lang="nl-BE" sz="3000" dirty="0" smtClean="0"/>
              <a:t>kalk (als u te weinig zuivel gebruikt)</a:t>
            </a:r>
          </a:p>
          <a:p>
            <a:pPr lvl="1">
              <a:buFont typeface="Wingdings" pitchFamily="2" charset="2"/>
              <a:buChar char="§"/>
            </a:pPr>
            <a:r>
              <a:rPr lang="nl-BE" sz="3000" dirty="0" smtClean="0"/>
              <a:t>+ vitamine D</a:t>
            </a:r>
          </a:p>
          <a:p>
            <a:pPr>
              <a:buFont typeface="Wingdings" pitchFamily="2" charset="2"/>
              <a:buChar char="§"/>
            </a:pPr>
            <a:r>
              <a:rPr lang="nl-BE" sz="3200" dirty="0" smtClean="0"/>
              <a:t>zeer broze botten of wervelinzakking</a:t>
            </a:r>
          </a:p>
          <a:p>
            <a:pPr lvl="1">
              <a:buFont typeface="Wingdings" pitchFamily="2" charset="2"/>
              <a:buChar char="§"/>
            </a:pPr>
            <a:r>
              <a:rPr lang="nl-BE" sz="3000" dirty="0" smtClean="0"/>
              <a:t>ook alendronaat of risedronaat</a:t>
            </a:r>
          </a:p>
          <a:p>
            <a:pPr lvl="1">
              <a:buFont typeface="Wingdings" pitchFamily="2" charset="2"/>
              <a:buChar char="§"/>
            </a:pPr>
            <a:r>
              <a:rPr lang="nl-NL" sz="3000" dirty="0" smtClean="0"/>
              <a:t>+ </a:t>
            </a:r>
            <a:r>
              <a:rPr lang="nl-BE" sz="3200" dirty="0" smtClean="0"/>
              <a:t>kalk en vitamine D </a:t>
            </a:r>
            <a:r>
              <a:rPr lang="nl-BE" sz="3200" dirty="0" smtClean="0">
                <a:sym typeface="Symbol"/>
              </a:rPr>
              <a:t>  fractuurrisico</a:t>
            </a:r>
            <a:endParaRPr lang="nl-BE" sz="32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928694"/>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fractuurpreventie - voorlichting</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428596" y="1428736"/>
            <a:ext cx="8258204" cy="5286412"/>
          </a:xfrm>
          <a:noFill/>
        </p:spPr>
        <p:txBody>
          <a:bodyPr>
            <a:normAutofit fontScale="92500" lnSpcReduction="20000"/>
          </a:bodyPr>
          <a:lstStyle/>
          <a:p>
            <a:pPr>
              <a:buFont typeface="Wingdings" pitchFamily="2" charset="2"/>
              <a:buChar char="§"/>
            </a:pPr>
            <a:r>
              <a:rPr lang="nl-BE" sz="3200" dirty="0" smtClean="0"/>
              <a:t>alle patiënten</a:t>
            </a:r>
          </a:p>
          <a:p>
            <a:pPr lvl="1">
              <a:buFont typeface="Wingdings" pitchFamily="2" charset="2"/>
              <a:buChar char="§"/>
            </a:pPr>
            <a:r>
              <a:rPr lang="nl-BE" sz="3000" dirty="0" smtClean="0"/>
              <a:t>stimuleer passende activiteiten en lichaamsbeweging</a:t>
            </a:r>
          </a:p>
          <a:p>
            <a:pPr lvl="1">
              <a:buFont typeface="Wingdings" pitchFamily="2" charset="2"/>
              <a:buChar char="§"/>
            </a:pPr>
            <a:r>
              <a:rPr lang="nl-BE" sz="3000" dirty="0" smtClean="0"/>
              <a:t>&gt; 1000 tot 1200 mg calcium/dag </a:t>
            </a:r>
          </a:p>
          <a:p>
            <a:pPr lvl="2">
              <a:buFont typeface="Wingdings" pitchFamily="2" charset="2"/>
              <a:buChar char="§"/>
            </a:pPr>
            <a:r>
              <a:rPr lang="nl-BE" sz="2700" dirty="0" smtClean="0"/>
              <a:t>= ca. 4 glazen melk(producten) of plakken kaas van 20 g</a:t>
            </a:r>
          </a:p>
          <a:p>
            <a:pPr lvl="1">
              <a:buFont typeface="Wingdings" pitchFamily="2" charset="2"/>
              <a:buChar char="§"/>
            </a:pPr>
            <a:r>
              <a:rPr lang="nl-BE" sz="3000" dirty="0" smtClean="0"/>
              <a:t>buiten gaan</a:t>
            </a:r>
          </a:p>
          <a:p>
            <a:pPr lvl="2">
              <a:buFont typeface="Wingdings" pitchFamily="2" charset="2"/>
              <a:buChar char="§"/>
            </a:pPr>
            <a:r>
              <a:rPr lang="nl-BE" sz="2700" dirty="0" smtClean="0"/>
              <a:t>+ huid bloot te stellen aan buitenlicht</a:t>
            </a:r>
          </a:p>
          <a:p>
            <a:pPr lvl="1">
              <a:buFont typeface="Wingdings" pitchFamily="2" charset="2"/>
              <a:buChar char="§"/>
            </a:pPr>
            <a:r>
              <a:rPr lang="nl-BE" sz="3000" dirty="0" err="1" smtClean="0"/>
              <a:t>vitamine-D</a:t>
            </a:r>
            <a:r>
              <a:rPr lang="nl-BE" sz="3000" dirty="0" smtClean="0"/>
              <a:t> </a:t>
            </a:r>
          </a:p>
          <a:p>
            <a:pPr lvl="2">
              <a:buFont typeface="Wingdings" pitchFamily="2" charset="2"/>
              <a:buChar char="§"/>
            </a:pPr>
            <a:r>
              <a:rPr lang="nl-BE" sz="2700" dirty="0" smtClean="0"/>
              <a:t>bij bepaalde bevolkingsgroepen</a:t>
            </a:r>
          </a:p>
          <a:p>
            <a:pPr lvl="1">
              <a:buFont typeface="Wingdings" pitchFamily="2" charset="2"/>
              <a:buChar char="§"/>
            </a:pPr>
            <a:r>
              <a:rPr lang="nl-BE" sz="3000" dirty="0" smtClean="0"/>
              <a:t>raad calcium af zonder vitamine D</a:t>
            </a:r>
          </a:p>
          <a:p>
            <a:pPr lvl="1">
              <a:buFont typeface="Wingdings" pitchFamily="2" charset="2"/>
              <a:buChar char="§"/>
            </a:pPr>
            <a:r>
              <a:rPr lang="nl-BE" sz="3000" dirty="0" smtClean="0"/>
              <a:t>rookstop + beperk alcohol</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857256"/>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fractuurpreventie - voorlichting</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BE" sz="3200" dirty="0" smtClean="0"/>
              <a:t>verhoogd valrisico</a:t>
            </a:r>
          </a:p>
          <a:p>
            <a:pPr lvl="1">
              <a:buFont typeface="Wingdings" pitchFamily="2" charset="2"/>
              <a:buChar char="§"/>
            </a:pPr>
            <a:r>
              <a:rPr lang="nl-BE" sz="3000" dirty="0" smtClean="0"/>
              <a:t>bespreek het valrisico</a:t>
            </a:r>
          </a:p>
          <a:p>
            <a:pPr lvl="1">
              <a:buFont typeface="Wingdings" pitchFamily="2" charset="2"/>
              <a:buChar char="§"/>
            </a:pPr>
            <a:r>
              <a:rPr lang="nl-BE" sz="3000" dirty="0" smtClean="0"/>
              <a:t>specificeer risicofactoren</a:t>
            </a:r>
          </a:p>
          <a:p>
            <a:pPr lvl="1">
              <a:buFont typeface="Wingdings" pitchFamily="2" charset="2"/>
              <a:buChar char="§"/>
            </a:pPr>
            <a:r>
              <a:rPr lang="nl-BE" sz="3000" dirty="0" smtClean="0"/>
              <a:t>maatregelen op maat </a:t>
            </a:r>
          </a:p>
          <a:p>
            <a:pPr lvl="2">
              <a:buFont typeface="Wingdings" pitchFamily="2" charset="2"/>
              <a:buChar char="§"/>
            </a:pPr>
            <a:r>
              <a:rPr lang="nl-BE" sz="2700" dirty="0" smtClean="0"/>
              <a:t>balans- en krachttraining</a:t>
            </a:r>
          </a:p>
          <a:p>
            <a:pPr lvl="2">
              <a:buFont typeface="Wingdings" pitchFamily="2" charset="2"/>
              <a:buChar char="§"/>
            </a:pPr>
            <a:r>
              <a:rPr lang="nl-BE" sz="2700" dirty="0" smtClean="0"/>
              <a:t>medicatie aanpassen </a:t>
            </a:r>
          </a:p>
          <a:p>
            <a:pPr lvl="2">
              <a:buFont typeface="Wingdings" pitchFamily="2" charset="2"/>
              <a:buChar char="§"/>
            </a:pPr>
            <a:r>
              <a:rPr lang="nl-BE" sz="2700" dirty="0" smtClean="0"/>
              <a:t>zo nodig vitamine D</a:t>
            </a:r>
          </a:p>
          <a:p>
            <a:pPr>
              <a:buFont typeface="Wingdings" pitchFamily="2" charset="2"/>
              <a:buChar char="§"/>
            </a:pPr>
            <a:r>
              <a:rPr lang="nl-BE" sz="3200" dirty="0" smtClean="0"/>
              <a:t>hoog fractuurrisico</a:t>
            </a:r>
          </a:p>
          <a:p>
            <a:pPr lvl="1">
              <a:buFont typeface="Wingdings" pitchFamily="2" charset="2"/>
              <a:buChar char="§"/>
            </a:pPr>
            <a:r>
              <a:rPr lang="nl-BE" sz="3000" dirty="0" smtClean="0"/>
              <a:t>bespreek </a:t>
            </a:r>
          </a:p>
          <a:p>
            <a:pPr lvl="2">
              <a:buFont typeface="Wingdings" pitchFamily="2" charset="2"/>
              <a:buChar char="§"/>
            </a:pPr>
            <a:r>
              <a:rPr lang="nl-BE" sz="2700" dirty="0" smtClean="0"/>
              <a:t>calcium en vitamine D</a:t>
            </a:r>
          </a:p>
          <a:p>
            <a:pPr lvl="2">
              <a:buFont typeface="Wingdings" pitchFamily="2" charset="2"/>
              <a:buChar char="§"/>
            </a:pPr>
            <a:r>
              <a:rPr lang="nl-BE" sz="2700" dirty="0" smtClean="0"/>
              <a:t>bisfosfonaat</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928694"/>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fractuurpreventie - behandeling</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643050"/>
            <a:ext cx="7686700" cy="5072098"/>
          </a:xfrm>
          <a:noFill/>
        </p:spPr>
        <p:txBody>
          <a:bodyPr>
            <a:normAutofit fontScale="70000" lnSpcReduction="20000"/>
          </a:bodyPr>
          <a:lstStyle/>
          <a:p>
            <a:pPr>
              <a:buFont typeface="Wingdings" pitchFamily="2" charset="2"/>
              <a:buChar char="§"/>
            </a:pPr>
            <a:r>
              <a:rPr lang="nl-BE" sz="4000" dirty="0" smtClean="0"/>
              <a:t>hoog fractuurrisico + bisfosfonaat</a:t>
            </a:r>
          </a:p>
          <a:p>
            <a:pPr lvl="1">
              <a:buFont typeface="Wingdings" pitchFamily="2" charset="2"/>
              <a:buChar char="§"/>
            </a:pPr>
            <a:r>
              <a:rPr lang="nl-BE" sz="3800" dirty="0" smtClean="0"/>
              <a:t>bij geen zuivel</a:t>
            </a:r>
          </a:p>
          <a:p>
            <a:pPr lvl="2">
              <a:buFont typeface="Wingdings" pitchFamily="2" charset="2"/>
              <a:buChar char="§"/>
            </a:pPr>
            <a:r>
              <a:rPr lang="nl-BE" sz="3200" dirty="0" smtClean="0"/>
              <a:t>1.000 mg extra calcium/dag </a:t>
            </a:r>
          </a:p>
          <a:p>
            <a:pPr lvl="1">
              <a:buFont typeface="Wingdings" pitchFamily="2" charset="2"/>
              <a:buChar char="§"/>
            </a:pPr>
            <a:r>
              <a:rPr lang="nl-BE" sz="3800" dirty="0" smtClean="0"/>
              <a:t>bij 1 tot 3 porties zuivel</a:t>
            </a:r>
          </a:p>
          <a:p>
            <a:pPr lvl="2">
              <a:buFont typeface="Wingdings" pitchFamily="2" charset="2"/>
              <a:buChar char="§"/>
            </a:pPr>
            <a:r>
              <a:rPr lang="nl-BE" sz="3200" dirty="0" smtClean="0"/>
              <a:t>500 mg extra calcium/dag in tabletvorm</a:t>
            </a:r>
          </a:p>
          <a:p>
            <a:pPr lvl="1">
              <a:buFont typeface="Wingdings" pitchFamily="2" charset="2"/>
              <a:buChar char="§"/>
            </a:pPr>
            <a:r>
              <a:rPr lang="nl-BE" sz="3800" dirty="0" smtClean="0"/>
              <a:t>bij ≥ 4 porties zuivel</a:t>
            </a:r>
          </a:p>
          <a:p>
            <a:pPr lvl="2">
              <a:buFont typeface="Wingdings" pitchFamily="2" charset="2"/>
              <a:buChar char="§"/>
            </a:pPr>
            <a:r>
              <a:rPr lang="nl-BE" sz="2900" dirty="0" smtClean="0"/>
              <a:t>geen extra calcium</a:t>
            </a:r>
          </a:p>
          <a:p>
            <a:pPr lvl="2">
              <a:buNone/>
            </a:pPr>
            <a:endParaRPr lang="nl-BE" sz="4000" dirty="0" smtClean="0"/>
          </a:p>
          <a:p>
            <a:pPr>
              <a:buFont typeface="Wingdings" pitchFamily="2" charset="2"/>
              <a:buChar char="§"/>
            </a:pPr>
            <a:r>
              <a:rPr lang="nl-BE" sz="4000" dirty="0" smtClean="0"/>
              <a:t>matig + hoog fractuurrisico</a:t>
            </a:r>
          </a:p>
          <a:p>
            <a:pPr lvl="1">
              <a:buFont typeface="Wingdings" pitchFamily="2" charset="2"/>
              <a:buChar char="§"/>
            </a:pPr>
            <a:r>
              <a:rPr lang="nl-BE" sz="3800" dirty="0" smtClean="0"/>
              <a:t>800 IE (20 </a:t>
            </a:r>
            <a:r>
              <a:rPr lang="nl-BE" sz="3800" dirty="0" err="1" smtClean="0"/>
              <a:t>microg</a:t>
            </a:r>
            <a:r>
              <a:rPr lang="nl-BE" sz="3800" dirty="0" smtClean="0"/>
              <a:t>) </a:t>
            </a:r>
            <a:r>
              <a:rPr lang="nl-BE" sz="3800" i="1" dirty="0" smtClean="0"/>
              <a:t>vitamine D</a:t>
            </a:r>
            <a:r>
              <a:rPr lang="nl-BE" sz="3800" dirty="0" smtClean="0"/>
              <a:t> </a:t>
            </a:r>
          </a:p>
          <a:p>
            <a:pPr lvl="1">
              <a:buFont typeface="Wingdings" pitchFamily="2" charset="2"/>
              <a:buChar char="§"/>
            </a:pPr>
            <a:r>
              <a:rPr lang="nl-BE" sz="3800" dirty="0" smtClean="0"/>
              <a:t>bij indicatie vitamine D + calcium</a:t>
            </a:r>
          </a:p>
          <a:p>
            <a:pPr lvl="2">
              <a:buFont typeface="Wingdings" pitchFamily="2" charset="2"/>
              <a:buChar char="§"/>
            </a:pPr>
            <a:r>
              <a:rPr lang="nl-BE" sz="2900" i="1" dirty="0" smtClean="0"/>
              <a:t>combinatiepreparaat </a:t>
            </a:r>
          </a:p>
          <a:p>
            <a:pPr lvl="2">
              <a:buFont typeface="Wingdings" pitchFamily="2" charset="2"/>
              <a:buChar char="§"/>
            </a:pPr>
            <a:r>
              <a:rPr lang="nl-BE" sz="2900" dirty="0" smtClean="0"/>
              <a:t>500 mg calcium + 880 of 800 IE vitamine D</a:t>
            </a:r>
          </a:p>
          <a:p>
            <a:pPr>
              <a:buNone/>
            </a:pPr>
            <a:endParaRPr lang="nl-NL" sz="30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1000132"/>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fractuurpreventie behandeling</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714488"/>
            <a:ext cx="7686700" cy="5000660"/>
          </a:xfrm>
          <a:noFill/>
        </p:spPr>
        <p:txBody>
          <a:bodyPr>
            <a:normAutofit fontScale="92500" lnSpcReduction="10000"/>
          </a:bodyPr>
          <a:lstStyle/>
          <a:p>
            <a:pPr>
              <a:buFont typeface="Wingdings" pitchFamily="2" charset="2"/>
              <a:buChar char="§"/>
            </a:pPr>
            <a:r>
              <a:rPr lang="nl-BE" sz="3000" dirty="0" smtClean="0"/>
              <a:t>hoog fractuurrisico</a:t>
            </a:r>
          </a:p>
          <a:p>
            <a:pPr lvl="1">
              <a:buFont typeface="Wingdings" pitchFamily="2" charset="2"/>
              <a:buChar char="§"/>
            </a:pPr>
            <a:r>
              <a:rPr lang="nl-BE" sz="2800" i="1" dirty="0" smtClean="0"/>
              <a:t>bisfosfonaat</a:t>
            </a:r>
            <a:r>
              <a:rPr lang="nl-BE" sz="2800" dirty="0" smtClean="0"/>
              <a:t> oraal</a:t>
            </a:r>
          </a:p>
          <a:p>
            <a:pPr lvl="2">
              <a:buFont typeface="Wingdings" pitchFamily="2" charset="2"/>
              <a:buChar char="§"/>
            </a:pPr>
            <a:r>
              <a:rPr lang="nl-BE" sz="2600" dirty="0" smtClean="0"/>
              <a:t>alendroninezuur </a:t>
            </a:r>
          </a:p>
          <a:p>
            <a:pPr lvl="3">
              <a:buFont typeface="Wingdings" pitchFamily="2" charset="2"/>
              <a:buChar char="§"/>
            </a:pPr>
            <a:r>
              <a:rPr lang="nl-BE" sz="2500" dirty="0" smtClean="0"/>
              <a:t>70 mg/week of 10 mg/dag</a:t>
            </a:r>
          </a:p>
          <a:p>
            <a:pPr lvl="2">
              <a:buFont typeface="Wingdings" pitchFamily="2" charset="2"/>
              <a:buChar char="§"/>
            </a:pPr>
            <a:r>
              <a:rPr lang="nl-BE" sz="2600" dirty="0" smtClean="0"/>
              <a:t>of risedroninezuur </a:t>
            </a:r>
          </a:p>
          <a:p>
            <a:pPr lvl="3">
              <a:buFont typeface="Wingdings" pitchFamily="2" charset="2"/>
              <a:buChar char="§"/>
            </a:pPr>
            <a:r>
              <a:rPr lang="nl-BE" sz="2500" dirty="0" smtClean="0"/>
              <a:t>35 mg/week of 5 mg/dag</a:t>
            </a:r>
          </a:p>
          <a:p>
            <a:pPr lvl="2">
              <a:buFont typeface="Wingdings" pitchFamily="2" charset="2"/>
              <a:buChar char="§"/>
            </a:pPr>
            <a:r>
              <a:rPr lang="nl-BE" sz="2600" dirty="0" smtClean="0"/>
              <a:t>contra-indicatie </a:t>
            </a:r>
          </a:p>
          <a:p>
            <a:pPr lvl="3">
              <a:buFont typeface="Wingdings" pitchFamily="2" charset="2"/>
              <a:buChar char="§"/>
            </a:pPr>
            <a:r>
              <a:rPr lang="nl-BE" sz="2500" dirty="0" smtClean="0"/>
              <a:t>creatinineklaring &lt; 30 ml/min</a:t>
            </a:r>
          </a:p>
          <a:p>
            <a:pPr lvl="2">
              <a:buFont typeface="Wingdings" pitchFamily="2" charset="2"/>
              <a:buChar char="§"/>
            </a:pPr>
            <a:r>
              <a:rPr lang="nl-BE" sz="2600" dirty="0" smtClean="0"/>
              <a:t>beschadiging slokdarm voorkomen</a:t>
            </a:r>
          </a:p>
          <a:p>
            <a:pPr lvl="3">
              <a:buFont typeface="Wingdings" pitchFamily="2" charset="2"/>
              <a:buChar char="§"/>
            </a:pPr>
            <a:r>
              <a:rPr lang="nl-BE" sz="1900" dirty="0" smtClean="0"/>
              <a:t>‘s ochtends met een groot glas water</a:t>
            </a:r>
          </a:p>
          <a:p>
            <a:pPr lvl="3">
              <a:buFont typeface="Wingdings" pitchFamily="2" charset="2"/>
              <a:buChar char="§"/>
            </a:pPr>
            <a:r>
              <a:rPr lang="nl-BE" sz="1900" dirty="0" smtClean="0"/>
              <a:t>nuchter</a:t>
            </a:r>
          </a:p>
          <a:p>
            <a:pPr lvl="3">
              <a:buFont typeface="Wingdings" pitchFamily="2" charset="2"/>
              <a:buChar char="§"/>
            </a:pPr>
            <a:r>
              <a:rPr lang="nl-BE" sz="1900" dirty="0" smtClean="0"/>
              <a:t>lichaam rechtop</a:t>
            </a:r>
          </a:p>
          <a:p>
            <a:pPr lvl="3">
              <a:buFont typeface="Wingdings" pitchFamily="2" charset="2"/>
              <a:buChar char="§"/>
            </a:pPr>
            <a:r>
              <a:rPr lang="nl-BE" sz="1900" dirty="0" smtClean="0"/>
              <a:t>30 minuten rechtop en nuchter blijven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088"/>
            <a:ext cx="8229600" cy="796086"/>
          </a:xfrm>
          <a:noFill/>
        </p:spPr>
        <p:txBody>
          <a:bodyPr>
            <a:normAutofit/>
          </a:bodyPr>
          <a:lstStyle/>
          <a:p>
            <a:pPr algn="ctr"/>
            <a:r>
              <a:rPr lang="nl-NL" sz="3100" b="1" dirty="0" err="1" smtClean="0">
                <a:solidFill>
                  <a:schemeClr val="accent3">
                    <a:tint val="90000"/>
                    <a:satMod val="120000"/>
                  </a:schemeClr>
                </a:solidFill>
                <a:effectLst>
                  <a:outerShdw blurRad="38100" dist="25400" dir="5400000" algn="tl" rotWithShape="0">
                    <a:srgbClr val="000000">
                      <a:alpha val="43000"/>
                    </a:srgbClr>
                  </a:outerShdw>
                </a:effectLst>
              </a:rPr>
              <a:t>reumatoide</a:t>
            </a:r>
            <a:r>
              <a:rPr lang="nl-NL" sz="3100" b="1" dirty="0" smtClean="0">
                <a:solidFill>
                  <a:schemeClr val="accent3">
                    <a:tint val="90000"/>
                    <a:satMod val="120000"/>
                  </a:schemeClr>
                </a:solidFill>
                <a:effectLst>
                  <a:outerShdw blurRad="38100" dist="25400" dir="5400000" algn="tl" rotWithShape="0">
                    <a:srgbClr val="000000">
                      <a:alpha val="43000"/>
                    </a:srgbClr>
                  </a:outerShdw>
                </a:effectLst>
              </a:rPr>
              <a:t> artritis = reuma</a:t>
            </a:r>
            <a:endParaRPr lang="nl-NL" sz="31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7827" name="Rectangle 3"/>
          <p:cNvSpPr>
            <a:spLocks noGrp="1" noChangeArrowheads="1"/>
          </p:cNvSpPr>
          <p:nvPr>
            <p:ph idx="1"/>
          </p:nvPr>
        </p:nvSpPr>
        <p:spPr>
          <a:noFill/>
        </p:spPr>
        <p:txBody>
          <a:bodyPr>
            <a:normAutofit fontScale="77500" lnSpcReduction="20000"/>
          </a:bodyPr>
          <a:lstStyle/>
          <a:p>
            <a:pPr>
              <a:buFont typeface="Wingdings" pitchFamily="2" charset="2"/>
              <a:buChar char="§"/>
            </a:pPr>
            <a:r>
              <a:rPr lang="nl-BE" dirty="0" smtClean="0"/>
              <a:t>pijn, stijfheid, zwelling of warme gewrichten </a:t>
            </a:r>
          </a:p>
          <a:p>
            <a:pPr lvl="1">
              <a:buFont typeface="Wingdings" pitchFamily="2" charset="2"/>
              <a:buChar char="§"/>
            </a:pPr>
            <a:r>
              <a:rPr lang="nl-BE" dirty="0" smtClean="0"/>
              <a:t>handen, polsen, enkels of voeten</a:t>
            </a:r>
          </a:p>
          <a:p>
            <a:pPr>
              <a:buFont typeface="Wingdings" pitchFamily="2" charset="2"/>
              <a:buChar char="§"/>
            </a:pPr>
            <a:r>
              <a:rPr lang="nl-BE" dirty="0" smtClean="0"/>
              <a:t>stijfheid ’s ochtends en na rust het ergst</a:t>
            </a:r>
          </a:p>
          <a:p>
            <a:pPr lvl="1">
              <a:buFont typeface="Wingdings" pitchFamily="2" charset="2"/>
              <a:buChar char="§"/>
            </a:pPr>
            <a:r>
              <a:rPr lang="nl-BE" dirty="0" smtClean="0"/>
              <a:t>door bewegen geleidelijk weer soepel</a:t>
            </a:r>
          </a:p>
          <a:p>
            <a:pPr>
              <a:buFont typeface="Wingdings" pitchFamily="2" charset="2"/>
              <a:buChar char="§"/>
            </a:pPr>
            <a:r>
              <a:rPr lang="nl-BE" dirty="0" smtClean="0"/>
              <a:t>symmetrisch</a:t>
            </a:r>
          </a:p>
          <a:p>
            <a:pPr lvl="1">
              <a:buFont typeface="Wingdings" pitchFamily="2" charset="2"/>
              <a:buChar char="§"/>
            </a:pPr>
            <a:r>
              <a:rPr lang="nl-BE" dirty="0" smtClean="0"/>
              <a:t>als u het aan uw linker hand heeft, heeft u het ook rechts</a:t>
            </a:r>
          </a:p>
          <a:p>
            <a:pPr>
              <a:buFont typeface="Wingdings" pitchFamily="2" charset="2"/>
              <a:buChar char="§"/>
            </a:pPr>
            <a:r>
              <a:rPr lang="nl-BE" dirty="0" smtClean="0"/>
              <a:t>pijn </a:t>
            </a:r>
          </a:p>
          <a:p>
            <a:pPr lvl="1">
              <a:buFont typeface="Wingdings" pitchFamily="2" charset="2"/>
              <a:buChar char="§"/>
            </a:pPr>
            <a:r>
              <a:rPr lang="nl-BE" dirty="0" smtClean="0"/>
              <a:t>zelfmedicatie paracetamol </a:t>
            </a:r>
          </a:p>
          <a:p>
            <a:pPr lvl="1">
              <a:buFont typeface="Wingdings" pitchFamily="2" charset="2"/>
              <a:buChar char="§"/>
            </a:pPr>
            <a:r>
              <a:rPr lang="nl-BE" dirty="0" smtClean="0"/>
              <a:t>NSAID op voorschrift</a:t>
            </a:r>
          </a:p>
          <a:p>
            <a:pPr>
              <a:buFont typeface="Wingdings" pitchFamily="2" charset="2"/>
              <a:buChar char="§"/>
            </a:pPr>
            <a:r>
              <a:rPr lang="nl-BE" dirty="0" smtClean="0"/>
              <a:t>klachten</a:t>
            </a:r>
          </a:p>
          <a:p>
            <a:pPr lvl="1">
              <a:buFont typeface="Wingdings" pitchFamily="2" charset="2"/>
              <a:buChar char="§"/>
            </a:pPr>
            <a:r>
              <a:rPr lang="nl-BE" dirty="0" smtClean="0"/>
              <a:t>&gt; 1 week </a:t>
            </a:r>
            <a:r>
              <a:rPr lang="nl-BE" dirty="0" smtClean="0">
                <a:sym typeface="Symbol"/>
              </a:rPr>
              <a:t> </a:t>
            </a:r>
            <a:r>
              <a:rPr lang="nl-BE" dirty="0" smtClean="0"/>
              <a:t>huisarts</a:t>
            </a:r>
          </a:p>
          <a:p>
            <a:pPr lvl="1">
              <a:buFont typeface="Wingdings" pitchFamily="2" charset="2"/>
              <a:buChar char="§"/>
            </a:pPr>
            <a:r>
              <a:rPr lang="nl-BE" dirty="0" smtClean="0"/>
              <a:t>&gt; 4 weken </a:t>
            </a:r>
            <a:r>
              <a:rPr lang="nl-BE" dirty="0" smtClean="0">
                <a:sym typeface="Symbol"/>
              </a:rPr>
              <a:t> </a:t>
            </a:r>
            <a:r>
              <a:rPr lang="nl-BE" dirty="0" smtClean="0"/>
              <a:t>mogelijk reuma</a:t>
            </a:r>
          </a:p>
          <a:p>
            <a:pPr>
              <a:buFont typeface="Wingdings" pitchFamily="2" charset="2"/>
              <a:buChar char="§"/>
            </a:pPr>
            <a:r>
              <a:rPr lang="nl-BE" dirty="0" smtClean="0"/>
              <a:t>reuma met zekerheid vast te stellen</a:t>
            </a:r>
          </a:p>
          <a:p>
            <a:pPr lvl="1">
              <a:buFont typeface="Wingdings" pitchFamily="2" charset="2"/>
              <a:buChar char="§"/>
            </a:pPr>
            <a:r>
              <a:rPr lang="nl-BE" dirty="0" smtClean="0"/>
              <a:t>reumatoloog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428604"/>
            <a:ext cx="8229600" cy="796086"/>
          </a:xfrm>
          <a:noFill/>
        </p:spPr>
        <p:txBody>
          <a:bodyPr>
            <a:normAutofit/>
          </a:bodyPr>
          <a:lstStyle/>
          <a:p>
            <a:pPr algn="ctr"/>
            <a:r>
              <a:rPr lang="nl-NL" sz="3100" b="1" dirty="0" smtClean="0">
                <a:solidFill>
                  <a:schemeClr val="accent3">
                    <a:tint val="90000"/>
                    <a:satMod val="120000"/>
                  </a:schemeClr>
                </a:solidFill>
                <a:effectLst>
                  <a:outerShdw blurRad="38100" dist="25400" dir="5400000" algn="tl" rotWithShape="0">
                    <a:srgbClr val="000000">
                      <a:alpha val="43000"/>
                    </a:srgbClr>
                  </a:outerShdw>
                </a:effectLst>
              </a:rPr>
              <a:t>Reactieve gewrichtsontsteking</a:t>
            </a:r>
            <a:endParaRPr lang="nl-NL" sz="31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7827" name="Rectangle 3"/>
          <p:cNvSpPr>
            <a:spLocks noGrp="1" noChangeArrowheads="1"/>
          </p:cNvSpPr>
          <p:nvPr>
            <p:ph idx="1"/>
          </p:nvPr>
        </p:nvSpPr>
        <p:spPr>
          <a:xfrm>
            <a:off x="457200" y="1714488"/>
            <a:ext cx="8229600" cy="4389120"/>
          </a:xfrm>
          <a:noFill/>
        </p:spPr>
        <p:txBody>
          <a:bodyPr>
            <a:normAutofit fontScale="92500" lnSpcReduction="10000"/>
          </a:bodyPr>
          <a:lstStyle/>
          <a:p>
            <a:pPr>
              <a:buFont typeface="Wingdings" pitchFamily="2" charset="2"/>
              <a:buChar char="§"/>
            </a:pPr>
            <a:r>
              <a:rPr lang="nl-BE" dirty="0" smtClean="0"/>
              <a:t>Een reactieve gewrichtsontsteking is een reactie op een andere ontsteking in uw lichaam.</a:t>
            </a:r>
          </a:p>
          <a:p>
            <a:pPr>
              <a:buFont typeface="Wingdings" pitchFamily="2" charset="2"/>
              <a:buChar char="§"/>
            </a:pPr>
            <a:r>
              <a:rPr lang="nl-BE" dirty="0" smtClean="0"/>
              <a:t>De aanleiding is een ontsteking van uw keel, maag of urinewegen.</a:t>
            </a:r>
          </a:p>
          <a:p>
            <a:pPr>
              <a:buFont typeface="Wingdings" pitchFamily="2" charset="2"/>
              <a:buChar char="§"/>
            </a:pPr>
            <a:r>
              <a:rPr lang="nl-BE" dirty="0" smtClean="0"/>
              <a:t>Leg het gewricht omhoog en koel het.</a:t>
            </a:r>
          </a:p>
          <a:p>
            <a:pPr>
              <a:buFont typeface="Wingdings" pitchFamily="2" charset="2"/>
              <a:buChar char="§"/>
            </a:pPr>
            <a:r>
              <a:rPr lang="nl-BE" dirty="0" smtClean="0"/>
              <a:t>Probeer het gewricht zo snel mogelijk weer te bewegen.</a:t>
            </a:r>
          </a:p>
          <a:p>
            <a:pPr>
              <a:buFont typeface="Wingdings" pitchFamily="2" charset="2"/>
              <a:buChar char="§"/>
            </a:pPr>
            <a:r>
              <a:rPr lang="nl-BE" dirty="0" smtClean="0"/>
              <a:t>Soms zijn er pijnstillers en antibiotica nodig.</a:t>
            </a:r>
          </a:p>
          <a:p>
            <a:pPr>
              <a:buFont typeface="Wingdings" pitchFamily="2" charset="2"/>
              <a:buChar char="§"/>
            </a:pPr>
            <a:r>
              <a:rPr lang="nl-BE" dirty="0" smtClean="0"/>
              <a:t>Het herstel kan vier tot vijf maanden duren.</a:t>
            </a:r>
          </a:p>
          <a:p>
            <a:pPr>
              <a:buFont typeface="Wingdings" pitchFamily="2" charset="2"/>
              <a:buChar char="§"/>
            </a:pPr>
            <a:r>
              <a:rPr lang="nl-BE" dirty="0" smtClean="0"/>
              <a:t>Neem direct contact op met uw huisarts als u zich ook ziek voelt of koorts krijgt.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 evaluatie</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8072494" cy="5286412"/>
          </a:xfrm>
          <a:noFill/>
        </p:spPr>
        <p:txBody>
          <a:bodyPr>
            <a:normAutofit fontScale="92500"/>
          </a:bodyPr>
          <a:lstStyle/>
          <a:p>
            <a:pPr>
              <a:buFont typeface="Wingdings" pitchFamily="2" charset="2"/>
              <a:buChar char="§"/>
            </a:pPr>
            <a:r>
              <a:rPr lang="nl-BE" sz="3200" dirty="0" smtClean="0"/>
              <a:t>vergelijkbare presentatie</a:t>
            </a:r>
          </a:p>
          <a:p>
            <a:pPr lvl="1">
              <a:buFont typeface="Wingdings" pitchFamily="2" charset="2"/>
              <a:buChar char="§"/>
            </a:pPr>
            <a:r>
              <a:rPr lang="nl-BE" sz="3000" dirty="0" smtClean="0"/>
              <a:t>reumatoïde artritis </a:t>
            </a:r>
          </a:p>
          <a:p>
            <a:pPr lvl="1">
              <a:buFont typeface="Wingdings" pitchFamily="2" charset="2"/>
              <a:buChar char="§"/>
            </a:pPr>
            <a:r>
              <a:rPr lang="nl-BE" sz="3000" dirty="0" smtClean="0"/>
              <a:t>hypothyreoïdie</a:t>
            </a:r>
          </a:p>
          <a:p>
            <a:pPr>
              <a:buFont typeface="Wingdings" pitchFamily="2" charset="2"/>
              <a:buChar char="§"/>
            </a:pPr>
            <a:r>
              <a:rPr lang="nl-BE" sz="3200" dirty="0" smtClean="0"/>
              <a:t>overweeg om te verklaren</a:t>
            </a:r>
          </a:p>
          <a:p>
            <a:pPr lvl="1">
              <a:buFont typeface="Wingdings" pitchFamily="2" charset="2"/>
              <a:buChar char="§"/>
            </a:pPr>
            <a:r>
              <a:rPr lang="nl-BE" sz="3000" dirty="0" smtClean="0"/>
              <a:t>infectieziekte</a:t>
            </a:r>
          </a:p>
          <a:p>
            <a:pPr lvl="1">
              <a:buFont typeface="Wingdings" pitchFamily="2" charset="2"/>
              <a:buChar char="§"/>
            </a:pPr>
            <a:r>
              <a:rPr lang="nl-BE" sz="3000" dirty="0" smtClean="0"/>
              <a:t>maligniteit</a:t>
            </a:r>
          </a:p>
          <a:p>
            <a:pPr lvl="1">
              <a:buFont typeface="Wingdings" pitchFamily="2" charset="2"/>
              <a:buChar char="§"/>
            </a:pPr>
            <a:r>
              <a:rPr lang="nl-BE" sz="3000" dirty="0" err="1" smtClean="0"/>
              <a:t>tendino-artrogene</a:t>
            </a:r>
            <a:r>
              <a:rPr lang="nl-BE" sz="3000" dirty="0" smtClean="0"/>
              <a:t> nek en schouder- of heupklachten</a:t>
            </a:r>
          </a:p>
          <a:p>
            <a:pPr lvl="1">
              <a:buFont typeface="Wingdings" pitchFamily="2" charset="2"/>
              <a:buChar char="§"/>
            </a:pPr>
            <a:r>
              <a:rPr lang="nl-BE" sz="3000" dirty="0" smtClean="0"/>
              <a:t>myopathie</a:t>
            </a:r>
          </a:p>
          <a:p>
            <a:pPr lvl="1">
              <a:buFont typeface="Wingdings" pitchFamily="2" charset="2"/>
              <a:buChar char="§"/>
            </a:pPr>
            <a:r>
              <a:rPr lang="nl-BE" sz="3000" dirty="0" smtClean="0"/>
              <a:t>aspecifieke klachten bewegingsapparaat</a:t>
            </a:r>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6572264" y="1571612"/>
            <a:ext cx="2143125"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 evaluatie</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sz="3200" dirty="0" smtClean="0"/>
              <a:t>klachten niet door andere oorzaak verklaard + &gt; 50 jaar </a:t>
            </a:r>
            <a:r>
              <a:rPr lang="nl-BE" sz="3200" dirty="0" smtClean="0">
                <a:sym typeface="Symbol"/>
              </a:rPr>
              <a:t> </a:t>
            </a:r>
            <a:r>
              <a:rPr lang="nl-BE" sz="3200" dirty="0" smtClean="0"/>
              <a:t>PMR, indien </a:t>
            </a:r>
          </a:p>
          <a:p>
            <a:pPr lvl="1">
              <a:buFont typeface="Wingdings" pitchFamily="2" charset="2"/>
              <a:buChar char="§"/>
            </a:pPr>
            <a:r>
              <a:rPr lang="nl-BE" sz="3000" dirty="0" smtClean="0"/>
              <a:t>bilaterale pijn </a:t>
            </a:r>
          </a:p>
          <a:p>
            <a:pPr lvl="2">
              <a:buFont typeface="Wingdings" pitchFamily="2" charset="2"/>
              <a:buChar char="§"/>
            </a:pPr>
            <a:r>
              <a:rPr lang="nl-BE" sz="2700" dirty="0" smtClean="0"/>
              <a:t>nek en schouder- en/of heupgordel </a:t>
            </a:r>
          </a:p>
          <a:p>
            <a:pPr lvl="2">
              <a:buFont typeface="Wingdings" pitchFamily="2" charset="2"/>
              <a:buChar char="§"/>
            </a:pPr>
            <a:r>
              <a:rPr lang="nl-BE" sz="2700" dirty="0" smtClean="0"/>
              <a:t>+ daardoor bewegingsbeperking </a:t>
            </a:r>
          </a:p>
          <a:p>
            <a:pPr lvl="1">
              <a:buFont typeface="Wingdings" pitchFamily="2" charset="2"/>
              <a:buChar char="§"/>
            </a:pPr>
            <a:r>
              <a:rPr lang="nl-BE" sz="3000" dirty="0" smtClean="0"/>
              <a:t>+ klachten &gt; 4 weken</a:t>
            </a:r>
          </a:p>
          <a:p>
            <a:pPr lvl="1">
              <a:buFont typeface="Wingdings" pitchFamily="2" charset="2"/>
              <a:buChar char="§"/>
            </a:pPr>
            <a:r>
              <a:rPr lang="nl-BE" sz="3000" dirty="0" smtClean="0"/>
              <a:t>+ ochtendstijfheid &gt; 60 min.</a:t>
            </a:r>
          </a:p>
          <a:p>
            <a:pPr lvl="1">
              <a:buFont typeface="Wingdings" pitchFamily="2" charset="2"/>
              <a:buChar char="§"/>
            </a:pPr>
            <a:r>
              <a:rPr lang="nl-BE" sz="3000" dirty="0" smtClean="0"/>
              <a:t>+ BSE &gt; 40 </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voorlichting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429264"/>
          </a:xfrm>
          <a:noFill/>
        </p:spPr>
        <p:txBody>
          <a:bodyPr>
            <a:normAutofit/>
          </a:bodyPr>
          <a:lstStyle/>
          <a:p>
            <a:pPr>
              <a:buFont typeface="Wingdings" pitchFamily="2" charset="2"/>
              <a:buChar char="§"/>
            </a:pPr>
            <a:endParaRPr lang="nl-BE" sz="2000" dirty="0" smtClean="0"/>
          </a:p>
          <a:p>
            <a:pPr>
              <a:buFont typeface="Wingdings" pitchFamily="2" charset="2"/>
              <a:buChar char="§"/>
            </a:pPr>
            <a:r>
              <a:rPr lang="nl-BE" sz="2000" dirty="0" smtClean="0"/>
              <a:t>onbekende oorzaak</a:t>
            </a:r>
          </a:p>
          <a:p>
            <a:pPr>
              <a:buFont typeface="Wingdings" pitchFamily="2" charset="2"/>
              <a:buChar char="§"/>
            </a:pPr>
            <a:r>
              <a:rPr lang="nl-BE" sz="2000" dirty="0" smtClean="0"/>
              <a:t>R/ glucocorticoïden </a:t>
            </a:r>
          </a:p>
          <a:p>
            <a:pPr lvl="1">
              <a:buFont typeface="Wingdings" pitchFamily="2" charset="2"/>
              <a:buChar char="§"/>
            </a:pPr>
            <a:r>
              <a:rPr lang="nl-BE" sz="1800" dirty="0" smtClean="0"/>
              <a:t>1 tot 2 jaar</a:t>
            </a:r>
          </a:p>
          <a:p>
            <a:pPr lvl="1">
              <a:buFont typeface="Wingdings" pitchFamily="2" charset="2"/>
              <a:buChar char="§"/>
            </a:pPr>
            <a:r>
              <a:rPr lang="nl-NL" sz="1800" dirty="0" smtClean="0"/>
              <a:t>nooit in eens staken</a:t>
            </a:r>
          </a:p>
          <a:p>
            <a:pPr lvl="1">
              <a:buFont typeface="Wingdings" pitchFamily="2" charset="2"/>
              <a:buChar char="§"/>
            </a:pPr>
            <a:r>
              <a:rPr lang="nl-NL" sz="1800" dirty="0" smtClean="0"/>
              <a:t>fractuurpreventie</a:t>
            </a:r>
          </a:p>
          <a:p>
            <a:pPr lvl="2">
              <a:buFont typeface="Wingdings" pitchFamily="2" charset="2"/>
              <a:buChar char="§"/>
            </a:pPr>
            <a:r>
              <a:rPr lang="nl-NL" sz="1500" dirty="0" smtClean="0"/>
              <a:t>o.m. vitamine D + calcium</a:t>
            </a:r>
            <a:endParaRPr lang="nl-BE" sz="1500" dirty="0" smtClean="0"/>
          </a:p>
          <a:p>
            <a:pPr>
              <a:buFont typeface="Wingdings" pitchFamily="2" charset="2"/>
              <a:buChar char="§"/>
            </a:pPr>
            <a:r>
              <a:rPr lang="nl-BE" sz="2000" dirty="0" smtClean="0"/>
              <a:t>regelmatige controles</a:t>
            </a:r>
          </a:p>
          <a:p>
            <a:pPr>
              <a:buFont typeface="Wingdings" pitchFamily="2" charset="2"/>
              <a:buChar char="§"/>
            </a:pPr>
            <a:r>
              <a:rPr lang="nl-BE" sz="2000" dirty="0" smtClean="0"/>
              <a:t>huisarts contacteren</a:t>
            </a:r>
          </a:p>
          <a:p>
            <a:pPr lvl="1">
              <a:buFont typeface="Wingdings" pitchFamily="2" charset="2"/>
              <a:buChar char="§"/>
            </a:pPr>
            <a:r>
              <a:rPr lang="nl-BE" sz="1800" dirty="0" smtClean="0"/>
              <a:t>bij koorts </a:t>
            </a:r>
          </a:p>
          <a:p>
            <a:pPr lvl="1">
              <a:buFont typeface="Wingdings" pitchFamily="2" charset="2"/>
              <a:buChar char="§"/>
            </a:pPr>
            <a:r>
              <a:rPr lang="nl-BE" sz="1800" dirty="0" smtClean="0"/>
              <a:t>bij verschijnselen van arteriitis temporalis</a:t>
            </a:r>
          </a:p>
          <a:p>
            <a:pPr lvl="2">
              <a:buFont typeface="Wingdings" pitchFamily="2" charset="2"/>
              <a:buChar char="§"/>
            </a:pPr>
            <a:r>
              <a:rPr lang="nl-BE" sz="1600" dirty="0" smtClean="0"/>
              <a:t>niet-bekende hoofdpijn</a:t>
            </a:r>
          </a:p>
          <a:p>
            <a:pPr lvl="2">
              <a:buFont typeface="Wingdings" pitchFamily="2" charset="2"/>
              <a:buChar char="§"/>
            </a:pPr>
            <a:r>
              <a:rPr lang="nl-BE" sz="1600" dirty="0" smtClean="0"/>
              <a:t>acute visusdaling</a:t>
            </a:r>
          </a:p>
          <a:p>
            <a:pPr lvl="2">
              <a:buFont typeface="Wingdings" pitchFamily="2" charset="2"/>
              <a:buChar char="§"/>
            </a:pPr>
            <a:r>
              <a:rPr lang="nl-BE" sz="1600" dirty="0" smtClean="0"/>
              <a:t>blindheid (eenzijdig en soms kortdurend)</a:t>
            </a:r>
          </a:p>
          <a:p>
            <a:pPr lvl="2">
              <a:buFont typeface="Wingdings" pitchFamily="2" charset="2"/>
              <a:buChar char="§"/>
            </a:pPr>
            <a:r>
              <a:rPr lang="nl-BE" sz="1600" dirty="0" smtClean="0"/>
              <a:t>dubbelzien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1071570"/>
          </a:xfrm>
        </p:spPr>
        <p:txBody>
          <a:bodyPr>
            <a:noAutofit/>
          </a:bodyPr>
          <a:lstStyle/>
          <a:p>
            <a:pPr algn="ctr"/>
            <a:r>
              <a:rPr lang="nl-NL" sz="4800" dirty="0" smtClean="0"/>
              <a:t>dagindeling</a:t>
            </a:r>
            <a:endParaRPr lang="nl-BE" sz="4800" dirty="0"/>
          </a:p>
        </p:txBody>
      </p:sp>
      <p:sp>
        <p:nvSpPr>
          <p:cNvPr id="3" name="Ondertitel 2"/>
          <p:cNvSpPr>
            <a:spLocks noGrp="1"/>
          </p:cNvSpPr>
          <p:nvPr>
            <p:ph type="subTitle" idx="1"/>
          </p:nvPr>
        </p:nvSpPr>
        <p:spPr>
          <a:xfrm>
            <a:off x="533400" y="1785926"/>
            <a:ext cx="7854696" cy="4714908"/>
          </a:xfrm>
        </p:spPr>
        <p:txBody>
          <a:bodyPr>
            <a:normAutofit/>
          </a:bodyPr>
          <a:lstStyle/>
          <a:p>
            <a:pPr algn="l">
              <a:lnSpc>
                <a:spcPct val="80000"/>
              </a:lnSpc>
            </a:pPr>
            <a:endParaRPr lang="nl-NL" sz="3600" dirty="0" smtClean="0"/>
          </a:p>
          <a:p>
            <a:pPr algn="l">
              <a:buFont typeface="Wingdings" pitchFamily="2" charset="2"/>
              <a:buChar char="§"/>
            </a:pPr>
            <a:r>
              <a:rPr lang="nl-NL" dirty="0" smtClean="0"/>
              <a:t>9.20 – 11.15 uur		deel 1</a:t>
            </a:r>
          </a:p>
          <a:p>
            <a:pPr lvl="1" algn="l">
              <a:buFont typeface="Wingdings" pitchFamily="2" charset="2"/>
              <a:buChar char="§"/>
            </a:pPr>
            <a:r>
              <a:rPr lang="nl-NL" dirty="0" smtClean="0"/>
              <a:t>11.15 – 11.30 uur 		pauze</a:t>
            </a:r>
          </a:p>
          <a:p>
            <a:pPr algn="l">
              <a:buFont typeface="Wingdings" pitchFamily="2" charset="2"/>
              <a:buChar char="§"/>
            </a:pPr>
            <a:r>
              <a:rPr lang="nl-NL" dirty="0" smtClean="0"/>
              <a:t>11.30 – 13.00 uur		deel 2</a:t>
            </a:r>
          </a:p>
          <a:p>
            <a:pPr algn="l"/>
            <a:endParaRPr lang="nl-NL" sz="1200" dirty="0" smtClean="0"/>
          </a:p>
          <a:p>
            <a:pPr lvl="1" algn="l">
              <a:buFont typeface="Wingdings" pitchFamily="2" charset="2"/>
              <a:buChar char="§"/>
            </a:pPr>
            <a:r>
              <a:rPr lang="nl-NL" dirty="0" smtClean="0"/>
              <a:t>13.00 – 13.45 uur		middagpauze</a:t>
            </a:r>
          </a:p>
          <a:p>
            <a:pPr algn="l"/>
            <a:endParaRPr lang="nl-NL" sz="1000" dirty="0" smtClean="0"/>
          </a:p>
          <a:p>
            <a:pPr algn="l">
              <a:buFont typeface="Wingdings" pitchFamily="2" charset="2"/>
              <a:buChar char="§"/>
            </a:pPr>
            <a:r>
              <a:rPr lang="nl-NL" dirty="0" smtClean="0"/>
              <a:t>13.45 – 15.30 uur		deel 3</a:t>
            </a:r>
          </a:p>
          <a:p>
            <a:pPr lvl="1" algn="l">
              <a:buFont typeface="Wingdings" pitchFamily="2" charset="2"/>
              <a:buChar char="§"/>
            </a:pPr>
            <a:r>
              <a:rPr lang="nl-NL" dirty="0" smtClean="0"/>
              <a:t>15.30 – 15.45 uur		pauze</a:t>
            </a:r>
          </a:p>
          <a:p>
            <a:pPr algn="l">
              <a:buFont typeface="Wingdings" pitchFamily="2" charset="2"/>
              <a:buChar char="§"/>
            </a:pPr>
            <a:r>
              <a:rPr lang="nl-NL" dirty="0" smtClean="0"/>
              <a:t>15.45 – 17.15 uur		deel 4 </a:t>
            </a:r>
          </a:p>
          <a:p>
            <a:pPr algn="ct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behandeling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None/>
            </a:pPr>
            <a:endParaRPr lang="nl-BE" sz="1800" dirty="0" smtClean="0"/>
          </a:p>
          <a:p>
            <a:pPr>
              <a:buNone/>
            </a:pPr>
            <a:r>
              <a:rPr lang="nl-BE" sz="1800" dirty="0" smtClean="0"/>
              <a:t>behandel PMR met </a:t>
            </a:r>
            <a:r>
              <a:rPr lang="nl-BE" sz="1800" dirty="0" err="1" smtClean="0"/>
              <a:t>prednis</a:t>
            </a:r>
            <a:r>
              <a:rPr lang="nl-BE" sz="1800" dirty="0" smtClean="0"/>
              <a:t>(</a:t>
            </a:r>
            <a:r>
              <a:rPr lang="nl-BE" sz="1800" dirty="0" err="1" smtClean="0"/>
              <a:t>ol</a:t>
            </a:r>
            <a:r>
              <a:rPr lang="nl-BE" sz="1800" dirty="0" smtClean="0"/>
              <a:t>)on, dosering volgens de tabel</a:t>
            </a:r>
          </a:p>
          <a:p>
            <a:endParaRPr lang="nl-BE" sz="1800" dirty="0" smtClean="0"/>
          </a:p>
          <a:p>
            <a:endParaRPr lang="nl-BE" sz="1800" dirty="0" smtClean="0"/>
          </a:p>
        </p:txBody>
      </p:sp>
      <p:pic>
        <p:nvPicPr>
          <p:cNvPr id="6" name="Afbeelding 5"/>
          <p:cNvPicPr/>
          <p:nvPr/>
        </p:nvPicPr>
        <p:blipFill>
          <a:blip r:embed="rId3"/>
          <a:srcRect r="61154" b="22257"/>
          <a:stretch>
            <a:fillRect/>
          </a:stretch>
        </p:blipFill>
        <p:spPr bwMode="auto">
          <a:xfrm>
            <a:off x="1357290" y="2500306"/>
            <a:ext cx="557216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 controles</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dirty="0" smtClean="0"/>
          </a:p>
          <a:p>
            <a:pPr>
              <a:buFont typeface="Wingdings" pitchFamily="2" charset="2"/>
              <a:buChar char="§"/>
            </a:pPr>
            <a:r>
              <a:rPr lang="nl-BE" dirty="0" smtClean="0"/>
              <a:t>na 1 en 4 vier weken </a:t>
            </a:r>
          </a:p>
          <a:p>
            <a:pPr>
              <a:buFont typeface="Wingdings" pitchFamily="2" charset="2"/>
              <a:buChar char="§"/>
            </a:pPr>
            <a:r>
              <a:rPr lang="nl-BE" dirty="0" smtClean="0"/>
              <a:t>1 tot 4 weken na dosisverandering</a:t>
            </a:r>
          </a:p>
          <a:p>
            <a:pPr>
              <a:buFont typeface="Wingdings" pitchFamily="2" charset="2"/>
              <a:buChar char="§"/>
            </a:pPr>
            <a:r>
              <a:rPr lang="nl-BE" dirty="0" smtClean="0"/>
              <a:t>beoordeel </a:t>
            </a:r>
          </a:p>
          <a:p>
            <a:pPr lvl="1">
              <a:buFont typeface="Wingdings" pitchFamily="2" charset="2"/>
              <a:buChar char="§"/>
            </a:pPr>
            <a:r>
              <a:rPr lang="nl-BE" dirty="0" smtClean="0"/>
              <a:t>de klachten</a:t>
            </a:r>
          </a:p>
          <a:p>
            <a:pPr lvl="2">
              <a:buFont typeface="Wingdings" pitchFamily="2" charset="2"/>
              <a:buChar char="§"/>
            </a:pPr>
            <a:r>
              <a:rPr lang="nl-BE" dirty="0" smtClean="0"/>
              <a:t>pijn, stijfheid en bewegingsbeperking</a:t>
            </a:r>
          </a:p>
          <a:p>
            <a:pPr lvl="1">
              <a:buFont typeface="Wingdings" pitchFamily="2" charset="2"/>
              <a:buChar char="§"/>
            </a:pPr>
            <a:r>
              <a:rPr lang="nl-BE" dirty="0" smtClean="0"/>
              <a:t>nieuwe klachten of symptomen</a:t>
            </a:r>
          </a:p>
          <a:p>
            <a:pPr lvl="2">
              <a:buFont typeface="Wingdings" pitchFamily="2" charset="2"/>
              <a:buChar char="§"/>
            </a:pPr>
            <a:r>
              <a:rPr lang="nl-BE" dirty="0" smtClean="0"/>
              <a:t>alternatieve diagnose?</a:t>
            </a:r>
          </a:p>
          <a:p>
            <a:pPr lvl="1">
              <a:buFont typeface="Wingdings" pitchFamily="2" charset="2"/>
              <a:buChar char="§"/>
            </a:pPr>
            <a:r>
              <a:rPr lang="nl-BE" dirty="0" smtClean="0"/>
              <a:t>medicatie</a:t>
            </a:r>
          </a:p>
          <a:p>
            <a:pPr lvl="2">
              <a:buFont typeface="Wingdings" pitchFamily="2" charset="2"/>
              <a:buChar char="§"/>
            </a:pPr>
            <a:r>
              <a:rPr lang="nl-BE" dirty="0" smtClean="0"/>
              <a:t>bijwerkingen, inname adequaat</a:t>
            </a:r>
          </a:p>
          <a:p>
            <a:pPr>
              <a:buFont typeface="Wingdings" pitchFamily="2" charset="2"/>
              <a:buChar char="§"/>
            </a:pPr>
            <a:endParaRPr lang="nl-BE" sz="1600" dirty="0" smtClean="0"/>
          </a:p>
          <a:p>
            <a:endParaRPr lang="nl-BE" sz="1800" dirty="0" smtClean="0"/>
          </a:p>
          <a:p>
            <a:endParaRPr lang="nl-BE"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 controles</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dirty="0" smtClean="0"/>
              <a:t>BSE </a:t>
            </a:r>
          </a:p>
          <a:p>
            <a:pPr lvl="1">
              <a:buFont typeface="Wingdings" pitchFamily="2" charset="2"/>
              <a:buChar char="§"/>
            </a:pPr>
            <a:r>
              <a:rPr lang="nl-BE" dirty="0" smtClean="0"/>
              <a:t>4 weken na de start van de behandeling</a:t>
            </a:r>
          </a:p>
          <a:p>
            <a:pPr lvl="1">
              <a:buFont typeface="Wingdings" pitchFamily="2" charset="2"/>
              <a:buChar char="§"/>
            </a:pPr>
            <a:r>
              <a:rPr lang="nl-BE" dirty="0" smtClean="0"/>
              <a:t>1 tot 4 weken na dosisverandering</a:t>
            </a:r>
          </a:p>
          <a:p>
            <a:pPr lvl="1">
              <a:buFont typeface="Wingdings" pitchFamily="2" charset="2"/>
              <a:buChar char="§"/>
            </a:pPr>
            <a:r>
              <a:rPr lang="nl-BE" dirty="0" smtClean="0"/>
              <a:t>als BSE oploopt</a:t>
            </a:r>
          </a:p>
          <a:p>
            <a:pPr lvl="2">
              <a:buFont typeface="Wingdings" pitchFamily="2" charset="2"/>
              <a:buChar char="§"/>
            </a:pPr>
            <a:r>
              <a:rPr lang="nl-BE" dirty="0" smtClean="0"/>
              <a:t>heroverweeg diagnose </a:t>
            </a:r>
          </a:p>
          <a:p>
            <a:pPr lvl="2">
              <a:buFont typeface="Wingdings" pitchFamily="2" charset="2"/>
              <a:buChar char="§"/>
            </a:pPr>
            <a:r>
              <a:rPr lang="nl-BE" dirty="0" smtClean="0"/>
              <a:t>stel het afbouwschema bij </a:t>
            </a:r>
          </a:p>
          <a:p>
            <a:pPr>
              <a:buFont typeface="Wingdings" pitchFamily="2" charset="2"/>
              <a:buChar char="§"/>
            </a:pPr>
            <a:r>
              <a:rPr lang="nl-BE" dirty="0" smtClean="0"/>
              <a:t>nuchtere glucose</a:t>
            </a:r>
          </a:p>
          <a:p>
            <a:pPr lvl="1">
              <a:buFont typeface="Wingdings" pitchFamily="2" charset="2"/>
              <a:buChar char="§"/>
            </a:pPr>
            <a:r>
              <a:rPr lang="nl-BE" dirty="0" smtClean="0"/>
              <a:t>voorafgaand aan de start van de behandeling</a:t>
            </a:r>
          </a:p>
          <a:p>
            <a:pPr lvl="1">
              <a:buFont typeface="Wingdings" pitchFamily="2" charset="2"/>
              <a:buChar char="§"/>
            </a:pPr>
            <a:r>
              <a:rPr lang="nl-BE" dirty="0" smtClean="0"/>
              <a:t>+ na 3 tot 7 dagen</a:t>
            </a:r>
          </a:p>
          <a:p>
            <a:pPr>
              <a:buFont typeface="Wingdings" pitchFamily="2" charset="2"/>
              <a:buChar char="§"/>
            </a:pPr>
            <a:r>
              <a:rPr lang="nl-BE" dirty="0" smtClean="0"/>
              <a:t>bloeddruk</a:t>
            </a:r>
          </a:p>
          <a:p>
            <a:pPr lvl="1">
              <a:buFont typeface="Wingdings" pitchFamily="2" charset="2"/>
              <a:buChar char="§"/>
            </a:pPr>
            <a:r>
              <a:rPr lang="nl-BE" dirty="0" smtClean="0"/>
              <a:t>in het begin van de behandeling regelmatig</a:t>
            </a:r>
            <a:endParaRPr lang="nl-BE" sz="1600" dirty="0" smtClean="0"/>
          </a:p>
          <a:p>
            <a:endParaRPr lang="nl-BE" sz="1800" dirty="0" smtClean="0"/>
          </a:p>
          <a:p>
            <a:endParaRPr lang="nl-BE" sz="1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en arteriitis temporalis - verwijzing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i="1" dirty="0" smtClean="0"/>
          </a:p>
          <a:p>
            <a:pPr>
              <a:buFont typeface="Wingdings" pitchFamily="2" charset="2"/>
              <a:buChar char="§"/>
            </a:pPr>
            <a:r>
              <a:rPr lang="nl-BE" i="1" dirty="0" smtClean="0"/>
              <a:t>met spoed</a:t>
            </a:r>
            <a:r>
              <a:rPr lang="nl-BE" dirty="0" smtClean="0"/>
              <a:t> naar de oogarts </a:t>
            </a:r>
          </a:p>
          <a:p>
            <a:pPr lvl="1">
              <a:buFont typeface="Wingdings" pitchFamily="2" charset="2"/>
              <a:buChar char="§"/>
            </a:pPr>
            <a:r>
              <a:rPr lang="nl-BE" dirty="0" smtClean="0"/>
              <a:t>acute visusdaling</a:t>
            </a:r>
          </a:p>
          <a:p>
            <a:pPr lvl="1">
              <a:buFont typeface="Wingdings" pitchFamily="2" charset="2"/>
              <a:buChar char="§"/>
            </a:pPr>
            <a:r>
              <a:rPr lang="nl-BE" dirty="0" smtClean="0"/>
              <a:t>(geheel of gedeeltelijk) gezichtsveldverlies</a:t>
            </a:r>
          </a:p>
          <a:p>
            <a:pPr lvl="1">
              <a:buFont typeface="Wingdings" pitchFamily="2" charset="2"/>
              <a:buChar char="§"/>
            </a:pPr>
            <a:r>
              <a:rPr lang="nl-BE" dirty="0" smtClean="0"/>
              <a:t>dubbelzien </a:t>
            </a:r>
          </a:p>
          <a:p>
            <a:pPr>
              <a:buFont typeface="Wingdings" pitchFamily="2" charset="2"/>
              <a:buChar char="§"/>
            </a:pPr>
            <a:endParaRPr lang="nl-BE" dirty="0" smtClean="0"/>
          </a:p>
          <a:p>
            <a:pPr>
              <a:buFont typeface="Wingdings" pitchFamily="2" charset="2"/>
              <a:buChar char="§"/>
            </a:pPr>
            <a:r>
              <a:rPr lang="nl-BE" dirty="0" smtClean="0"/>
              <a:t>reumatoloog/internist </a:t>
            </a:r>
          </a:p>
          <a:p>
            <a:pPr lvl="1">
              <a:buFont typeface="Wingdings" pitchFamily="2" charset="2"/>
              <a:buChar char="§"/>
            </a:pPr>
            <a:r>
              <a:rPr lang="nl-BE" dirty="0" smtClean="0"/>
              <a:t>vermoeden van arteriitis temporalis 	</a:t>
            </a:r>
          </a:p>
          <a:p>
            <a:pPr lvl="2">
              <a:buFont typeface="Wingdings" pitchFamily="2" charset="2"/>
              <a:buChar char="§"/>
            </a:pPr>
            <a:r>
              <a:rPr lang="nl-BE" i="1" dirty="0" smtClean="0"/>
              <a:t>binnen 24 uur</a:t>
            </a:r>
            <a:endParaRPr lang="nl-BE" dirty="0" smtClean="0"/>
          </a:p>
          <a:p>
            <a:pPr lvl="1">
              <a:buFont typeface="Wingdings" pitchFamily="2" charset="2"/>
              <a:buChar char="§"/>
            </a:pPr>
            <a:r>
              <a:rPr lang="nl-BE" dirty="0" smtClean="0"/>
              <a:t>ernstige bijwerkingen of contra-indicaties voor langdurig glucocorticoïden </a:t>
            </a:r>
          </a:p>
          <a:p>
            <a:pPr lvl="2">
              <a:buFont typeface="Wingdings" pitchFamily="2" charset="2"/>
              <a:buChar char="§"/>
            </a:pPr>
            <a:r>
              <a:rPr lang="nl-BE" dirty="0" smtClean="0"/>
              <a:t>evt. methotrexaat</a:t>
            </a:r>
          </a:p>
          <a:p>
            <a:pPr>
              <a:buNone/>
            </a:pPr>
            <a:endParaRPr lang="nl-BE" sz="1800" dirty="0" smtClean="0"/>
          </a:p>
          <a:p>
            <a:endParaRPr lang="nl-BE" sz="1800" dirty="0" smtClean="0"/>
          </a:p>
        </p:txBody>
      </p:sp>
      <p:pic>
        <p:nvPicPr>
          <p:cNvPr id="6" name="Picture 1"/>
          <p:cNvPicPr>
            <a:picLocks noChangeAspect="1" noChangeArrowheads="1"/>
          </p:cNvPicPr>
          <p:nvPr/>
        </p:nvPicPr>
        <p:blipFill>
          <a:blip r:embed="rId3"/>
          <a:srcRect/>
          <a:stretch>
            <a:fillRect/>
          </a:stretch>
        </p:blipFill>
        <p:spPr bwMode="auto">
          <a:xfrm>
            <a:off x="6000760" y="1214422"/>
            <a:ext cx="2905125" cy="1571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polymyalgia rheumatica en arteriitis temporalis - verwijzing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BE" dirty="0" smtClean="0"/>
          </a:p>
          <a:p>
            <a:pPr>
              <a:buFont typeface="Wingdings" pitchFamily="2" charset="2"/>
              <a:buChar char="§"/>
            </a:pPr>
            <a:r>
              <a:rPr lang="nl-BE" dirty="0" smtClean="0"/>
              <a:t>reumatoloog/internist - verwijs of overleg</a:t>
            </a:r>
          </a:p>
          <a:p>
            <a:pPr lvl="1">
              <a:buFont typeface="Wingdings" pitchFamily="2" charset="2"/>
              <a:buChar char="§"/>
            </a:pPr>
            <a:r>
              <a:rPr lang="nl-BE" dirty="0" smtClean="0"/>
              <a:t>uitblijven verbetering </a:t>
            </a:r>
          </a:p>
          <a:p>
            <a:pPr lvl="2">
              <a:buFont typeface="Wingdings" pitchFamily="2" charset="2"/>
              <a:buChar char="§"/>
            </a:pPr>
            <a:r>
              <a:rPr lang="nl-BE" dirty="0" smtClean="0"/>
              <a:t>na 1 week behandeling</a:t>
            </a:r>
          </a:p>
          <a:p>
            <a:pPr lvl="1">
              <a:buFont typeface="Wingdings" pitchFamily="2" charset="2"/>
              <a:buChar char="§"/>
            </a:pPr>
            <a:r>
              <a:rPr lang="nl-BE" dirty="0" smtClean="0"/>
              <a:t>na 4 weken </a:t>
            </a:r>
          </a:p>
          <a:p>
            <a:pPr lvl="2">
              <a:buFont typeface="Wingdings" pitchFamily="2" charset="2"/>
              <a:buChar char="§"/>
            </a:pPr>
            <a:r>
              <a:rPr lang="nl-BE" dirty="0" smtClean="0"/>
              <a:t>geen duidelijke verbetering +  BSE niet daalt</a:t>
            </a:r>
          </a:p>
          <a:p>
            <a:pPr lvl="1">
              <a:buFont typeface="Wingdings" pitchFamily="2" charset="2"/>
              <a:buChar char="§"/>
            </a:pPr>
            <a:r>
              <a:rPr lang="nl-BE" dirty="0" smtClean="0"/>
              <a:t>regelmatige terugval </a:t>
            </a:r>
          </a:p>
          <a:p>
            <a:pPr lvl="2">
              <a:buFont typeface="Wingdings" pitchFamily="2" charset="2"/>
              <a:buChar char="§"/>
            </a:pPr>
            <a:r>
              <a:rPr lang="nl-BE" dirty="0" smtClean="0"/>
              <a:t>meer dan 2 x per jaar</a:t>
            </a:r>
          </a:p>
          <a:p>
            <a:pPr lvl="1">
              <a:buFont typeface="Wingdings" pitchFamily="2" charset="2"/>
              <a:buChar char="§"/>
            </a:pPr>
            <a:r>
              <a:rPr lang="nl-BE" dirty="0" smtClean="0"/>
              <a:t>niet mogelijk glucocorticoïddosering te verminderen</a:t>
            </a:r>
          </a:p>
          <a:p>
            <a:pPr lvl="1">
              <a:buFont typeface="Wingdings" pitchFamily="2" charset="2"/>
              <a:buChar char="§"/>
            </a:pPr>
            <a:r>
              <a:rPr lang="nl-BE" dirty="0" smtClean="0"/>
              <a:t>twijfel aan de diagnose</a:t>
            </a:r>
          </a:p>
          <a:p>
            <a:endParaRPr lang="nl-BE" sz="1800" dirty="0" smtClean="0"/>
          </a:p>
          <a:p>
            <a:endParaRPr lang="nl-BE" sz="1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3500" dirty="0" smtClean="0">
                <a:solidFill>
                  <a:srgbClr val="FF0000"/>
                </a:solidFill>
              </a:rPr>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sp>
        <p:nvSpPr>
          <p:cNvPr id="92162" name="AutoShape 2" descr="data:image/jpeg;base64,/9j/4AAQSkZJRgABAQAAAQABAAD/2wCEAAkGBhISEBUUExQUFBQWEhQUFBQUFBAUFRQXFBQVFBQUFxQXHCYeFxkkGRUUHy8gIycpLSwsFR4xNTAqNSYrLikBCQoKDgwOFA8PGCkcHBgpKTAxNSk1MDUpKSo1KSkpNCkpLjUpNCopLCktKSkpKiorLDUrNSk2LDUsLSkyLCkpKf/AABEIAOIA3wMBIgACEQEDEQH/xAAcAAACAwEBAQEAAAAAAAAAAAAABQMEBgcCAQj/xABCEAABAwIDBQUEBwYFBQEAAAABAAIDBBEFEiEGMUFRYRMicYGRBzKhsRQjQlJiwfAzcoLR4fEkQ7LC0ghTY5KiFf/EABoBAQADAQEBAAAAAAAAAAAAAAACAwQBBQb/xAAmEQEAAgIBAwMEAwAAAAAAAAAAAQIDERIEITETImEFQVHRMoHw/9oADAMBAAIRAxEAPwDuKEIQCEIQCEIQCEIQCEIQCinqmsHeIHK/HwXysqWxsc9xDWtBJLiAABxJOgC4dtl7UGyvcymYHtFx20uY5z95kd7MbwF9TyQdshxWFxsHtJ5X+Hik+1G3NPQ6PJdIRcRttmPjyX5zONShwdmAPNuUEW3WsvRxl8j3PkcXvdvc43PLW6Dp1R7cZb92mjA/FI8k/AWWg2U9rkFS8RztEDybNdcujceRdbuHx06rg1TVG/H4FV46wg3/AF/PyQfsAFC417M/am7OymqnhzHEMilee80kgMYXfaBOgvqOq7KgEIQgEIQgEIQgEIQgEIQgEIQgEIQgEIQgEIQgEIWV9pePOpcOkLDaWS0MZFrgv0c4X4hmY+ICDmnta29NS91NC7/DRus9zSLTyNtfUH3GuuOrmngBfl5l8h8SmE8Xus+y1lzbzNh6D1S2Vtt/vHcBu/sg+SSqxTjeN9ul1RJUrJ7aoJah3l1BuFVLlZllzD9eqpk/r5hBNFLb+i7z7H/aJ9IaKOoJMzGkxSE37Rjbdwkm+cXPi0X4Ffn8H9fJXsMxF8MscsbsskcjXtPItIIvbeNCCOIJQfsRCT7J7QsrqOKobYZ299oN8j26PZ5OBThAIQhAIQhAIQhAIQhAIQhAIQhAIQhAIQhALk3ttq7zUkV9A2WU+Pda3/d8V1lcU9td/p0R5U48x2jkHOXO0Lup9Bp80tmN39AN35eA1TKRvdAPPXyyuVKojyjqbX8N5+CBc4rzdTzx6+J18yVEGXPn8t6D3m0UJOqlyd6yhsgFK1uijAU0O/yQdm/6fcWdeppybssydv4XH6t3rZpXZlw7/p7Z/iao8oY9eGr3af8AyfRdxQCEIQCEIQCEIQCEKpV4nFF77gDy3n0CD1TYjG/3XC/I6H0Vlc2qZi1e6TauaP7RcOTu980HRkLN4ftrG+wkGU8xqPTePitBBUNeLscHDmDdBIhCEAhCEHwlcW9qmMQ1FS3szm7JhjkNiNS4EAc12h7bgjmLL8/bY0PZ1tQ21u8SOosP6H1QZaWOwty3/r9blHWwaX45fibWU88oF7b+PoD8nKI1FzYch6jQ+e5AsbHmzHr8gdVFaxBG/h6alWy7K1443IHTTL814ZGL2P3SPNxt8h8UFNm8u8beoURH681Yk0Z1Lj6D+q8Fov4BBHa3qvUI19V4cpYRc/rmg757BcMyUMspH7WewNvsxsa3TpmL/O66cub+xLE5H0bonAZIyDGQLGzy4kE8dRv6rpCAQhCAQvhKzuM7ZxRXbHaR/P7APjx8vVBoZJQ0XcQAN5JAHqUnrNqoWe6c55jRv/sfyuuf4ltHJK673E8huaPBqpfTSd5QbCs2rkfoDlH4dPjv+SVvqxxKRmsKgkrdd6BzT4yCeynAjk1DT9h/7p59CqmI0pabjUJnj2EteCCLhZh1RPT6G8sWv77B/vHXf04oJIKotdbmndFiEjDmY4g8x+fNZ7t2StzMNwUzwubMLHeNEG3wvbUe7OLfjaNPNv8AJaiCoa9ocwhzTuINwuXGLovdHiEsL80biOfI+I3FB1JCzeFbZRvs2X6t3PUtP/HzWja4EXGo5hB9XKPa1htqhkltHxuaT1FrfEAea6ulW0WAsq4TG7Q72u+6f5IPzHWQkOPPX1GnyUcbcrRzdc+GY2t+af7b4O+iqDE+xNg4Ft7EOGm/wKzrJ7XPIAedrfzQV3N75J3XPwF/mPgo2SG4P4/yvZepn6H9b+H65qAnujnf+3yQFQ++XoHfFRZvz/NeT+vivJcg+3VikZc2HP8AXxVZabYTZ59ZVxxsBIzjORezWgjOSeFgfUhB+gfZrgP0agjv70jWyHoC0ZB6a+JK1a8RRhrQBuAAHgNAvskgaCSQANSToAg9JXjG0MNOO+bu4MG/z5LLbTe0VrbspzruMn/EHd4rn9RiTnm5JJOuu9Bp8d20lnuL5Wfdb+Z4rNz1hPFVDIou11QXInk6lSdql9RWBjSSbAeX9l7o6OSo7zrxx+j3/wDEdd6CY1LnuyRC5HvOPus8Tz6b1fgpGs3nM7i4/IDgOinigaxuVoDQOAUMsiDpFfS3WXxKgGq2s7bhIMQg3oOb4lhL2PMkNgSbuYfdfzI5O+BXjDMaBcfsPGjmnQjoQtZPh5PBZ3GtnBJ3h3ZB7sgGun2XfebqdPSyDQUNdnG/5K5k/Wi53TVk8JHaNIF7XscptvsdxWpw3Hg4aoGkkSv4ZjE8J7jrt+47UH+SpNq2+PzQyZvNBu8N2phkADj2b/uu3X6O3FObrl5sRzTLB8RqIjoTl4MN3D04eSCP20bMfSaISxszzRPAFrBxjeQHt6/ZIHRfn19wS03ab6tcCCD1adQv0/jlW+enMbbMLxZxBzFvEW9Fy3ENkBVv7OQiOpa27XgWZK0b9N9wSL77XHAoOYSNFtNQOfE8Socy0uN7GTUzssjT+8NWnwdxSWekLRextzKCgvJVl1K61wF5hpXOdlAufl1PIILmzWBPrKqKnj0dI8NzEaMbvc4+DQTbiV+sMDwOGkp44IWhsbGhoHE83E8STrfquAbAw/Qqlk7m58tzl1G8EXHXUroe0e3M8rMsIMTCNXA3eel9Mv61Qa3HttKaluHOzyf9thBP8R3N81y/aXbmeqNickfCNpNvM/aKQVOa5v4qqSglz3Uoeq2fmvjnoJpKhUpa8MFydb7tePIDeU6wTZCrrD9UyzOMsl2xgce9bvHoAV9GysbKglr3T5AG9o5oazOL53RN35eAJJOh4FBFgeDulcJJhoNWRnh1dzPTgtS5oAVeLuhEs6DxM9U3Fe5HqK6DsDgqk9JdXCvrUCSajSyrohyWoqI0orY0CKGpMILSxksTjd8cjQ5pO64+67r0C+HZGkqrmkeYZd5gedP4Ty9fJesQYkckxabgkEG4IJBB5gjcUFWuoqmlflla5vU7j4O3FEOK36FbfAtso5gIKwNcDo2RwBB4APHA/i9VPjnsxikBdTns3fdNy0+B3j4oE+Cx5wCdVoZAIwDluTp4X4qhs1g8kDXNlFnN7oFweF73CdStDxbTMBe3Tw5IKTHnKXN95pvb7w5Knj2GiVrZIibg52PBs5pH57wR4ixurE1T2L+9+zfYE/8AbduzfunS/LfzXiZ5geS25BIEke8G/wBpo4OA162t4BSo8UbUNfFIAJo7Z26WcD7srR906+BBCxe0eyDXPvms3eRbUpxtA3sphVRG4aHOuNz4xZ0jR/CL25tHJRY/XAtuOI+Cqvfi39N03r+GQZs810rY425nuNm390fee7oBr8OITuTZuCnB1ub6uIAv1/on+xdK1lK+dwu6Z5Y39yNxYGjld4eSfDko6nDTmMj7Ai5a0n9mDvcRuzH4DzU6zuN/lnz0imSaR9uxbRwXOosSQA07wNAB4k/NOX4dlYS4qKmp8pEjtOMbDv8A33cug8+S8y1Zldk4AXdyA5k8zwCkoIsRgBFxuSWVi19a1jW25/G6m2W2DZVSOLpLRsIzMHvuBvYA7mjQ69PNBlcE2dqKuTJCwm287mt8Xbgul4V7O6Sjj7Wrc15bvB9wHgLb3npx5LQ4pilLhlMO6GN92OJnvSO5D8yVgZcYlrJO0lOg9yMe6wchzPX+yBxjG075h2cQ7KC1gBo5w6291tvsjz5JG5wCtOYAEvqCg+PKqSuspS9Q1G5BC56+NUIKv4bQPleGMaXON7AdBcoOuSxFpsfI815CaTQhwsfLolskZabFB8kbcJXVMTUFU6yK4QZLFTZZXEpVp8euAsNXVe+6Dz9M6roXs/27ALaad2hIbC88DuERPXgfLkuZRUMz9QwhvM6KOoo5DoCL9A7T+LSyjM6W1xzZ2enxsZpDJdtpZGvuDa7XlpseWit1cOcAtNiO8xwsbaaEHlb1uueVOIH6FB3zJK5l5SLZnzf5l7cb81f2S2lEDRT1DrMLiY5CTaIvJcY3OO5gJsDwvbdaybRGvl2uDJeLTWP4tSatsl2vAa/KS5vBw3Z2828xw48CVlLW9lKI5L9nfKxzv8px0Db8WG414XHkwxbCMzbg5XtdnY9v2TzHQ8uIJSv6a2ZjopmhkoBuPsvtvczp0Oo6jVSUkm2rZoWyNitkeSXi13NB98xng61/770VTWMkjaW2DQwC19LAaarTwzlxFPNe3uxPO/8ACxx+TuOl+ZzbqSKnrxG8/VBzHygahhcXXHhcBxHDXgsvUUmYidve+j9RWlrUmu51MxrzOo8fr5ajZmCWnpA6Q3aSZIoXBv1YcSS69r3de9twvzV2jd2l5XDu3tGDrmcN8hHIHQdQTwCszls3ezNfDYZS03D+mYcOdv7R96ZosOzaBZzgBoBoGsG69ra7hdaKxxiIePnyzlyWvaNTMl0lM6R7rGwv3n2JDegH2nFUairawFoGVoN99y48XE8SrWJYkGDKO61tzv39S4/MrE19a6ocRHcMOjn6gu5hnIfi9OaWtFY3JhwXzW40jZ9VBvZMkcbmRoeBcgBp1A042TrZDaeCk7eWV2VggBtpqWu7rWjeXEvssE2ke1oaHuytblaDrlA3AX4IkpM1rucbG4Gg13cuV1CMsS0W6HJSfdp82g2vlrajtpTbgxgvljbp3WkgE6i5PE8tAH+z+IaWSRlINx1HUKami7NwLR5KUW2pvi4tm6XRUah6lhkuzXkl1ZPqpqJgB2q9TDuqCFyuOZdviUcUqemLnAAEkkAAakk7gF1nZDZkUseZ37Vw734R9wfn/RU9i9kuxAmlH1pHdaf8sdfxH4LXIBRzQhw+RUiECiRhBsVE8JnWQ3bfiPklhQZzaGhu02XNKilPai40B8l2OrZdpCyeJ4ECbgIlBcyAOYANNFU//IubJnDTluitRRWVVm7FOiWSgbHq0W580rq4rnVaSsaktQxZrw9rpsifAtrn0to5A6aDXuXGeP8AcLjqPwk210IsnldNRyxumbM2ze9dzg17NNGlh7wN/msa+HVfHRDkuVz2r2nunn+m4c88o9s/Hif6/LR4PUw1lM6SRzWPaPrA4hhFtM2U8xY/DgsnSM1lay5jc5+UuvmPIl28+PKyHRgEXAKv0MrSQFHJm5xEaaOk+nV6S9slbTO2oq8bGRvZRvNmZREBYXtYAu3BoOt+is0mLTNp4mviJlYwB4YWtjeddbk3AO8ix42upcMpxYK9KwWWiL2l41+mwVmY1M9/vP8Av2xlRhD5zmqMp1u2Nt8jeuvvHqfQL4cNDeC0EseqgfCqpjc7ltreKV40jUfDOT0tlSNPqntS3VUyzVSiFeS+4VY6S6tU9OG719MgCh7dXVeXlXJ59NEue+5Xmoq+Shidcq2GGy/StuV0nZDZoANmkG4XjaeZ3vI9LevJZDZHCO3na0+77zv3RqfyHmuvNbYWGg3BdQfUIQgEIQgEorocruh1H8k3VXEIrs8ECSUqjI1MJGKu+JHYK6mhBVMQFqdOCrzQqEw0UtomqIbhI6qA3K1UkSU18OhVNoejgy6lm5mqJ25WKneqEkizWh7eLJ2RzuXnD3/WDxXmQr5TaPaeoUOLX6vbTqWGjuDwVmRqq4e/uDwCsuctkeHzV590qNRGq8m5SVtRZLJKy5siW5mEFSEunTRzLhLasJEIWuol91DMdFMGKKUK2GDJZWAurtJEoWNTOiiVjLLo/s7w/LE+Q73HKPBup+J+C16XbPU2Slib+AE+Lu8fmmKOBCEIBCEIBeZG3BHRekIETwoXNVmdtiR1KicgpyNUTwrTwqdQdFyU6yo1DkprZBayu1siQV8xCrs14pK6466JfIFojQXZm4pLUR2Kpmr0qZuylZe4m2cF9XtqjxXxndCwx942+AVwnRK8DmvE3pomoaroh5t7e6SnEktpGDNqm2IsSMEtf0TRF+y/IzellSxO8l23Sqrbqp6UTcpkbZVJCrs5VF5UoZry9MTjC48zmt5kD1NknjWm2Rgz1MQ/8jSfBvePyUlTr8bLAAcAB6L0hCAQhCAQhCAQhCBVXN759VUKYYk3UHyS9yCGRUalXnpdWvsEdJ8QKRwRdpLlTPEajevmC0oDs3FRmFtbaXailDGW6LL4hBqtpWNuFmcRp1GYW0uzT22K+sViohsq4UdLvUbPZd947citDl0Wc2UFmFaOQ2ClEKL23JdiB0Weqhqm+IzLPVc67oixlR1/dy30UVaUqimIU5nuuq5lVqHKkVbqVUupKplJEtx7OaXNU5uDGOPmbNHzKxEW9dR9mdHaKST7zgwfwi5/1fBHG0QhCAQhCAQhCAQhCCGrizMI47x5JE5y0az+Jx5HnkdR5oK0r0mxOXQpg+RQOgB3oM+yhLjdyuxCyvztVQtXEtrLTcJTidNxTaNqiq4rtKOxLGVcSXuFk7rWalKagLmk+TW7KN+q8/zTerfolGx7rw/xH5phiDtF1GZI8TnSCeTVNK7elMrUNvsblLmVVpUuddQ2iqJFVD1JKVG1qOLdPvXa9jqbJRQjm3Of4zf5WXFqNuq7xhUeWCIcomD0aEFtCEIBCEIBCEIBCEIBK8bivlPiPl/VNFRxcdy/IoEDoFG5tlYc5REIKro7rz2CuFqicggcLKjVVFgVdnSXEJUdKax10lq5ExrJUsZEXO15oNbsgwiNM69UsFcGs0VipdcIEVYEqmCbVqUTlBWzL45y8vcvBejj48oaV5K+AIGVFvXe6VtmNHJrR8AuG7N03aVETPvSMHkXC/wXdgEH1CEIBCEIBCEIBCEIBVMT/ZO8vmEIQZ1yEIQeXKMoQgrVO5IMRQhAhqt6rjehCDSYSdPIpjU7kIQJa1Jp96EIKMqhKEIBeghCDW+zwf46L+L/AEFdkQhAI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7" name="Picture 3"/>
          <p:cNvPicPr>
            <a:picLocks noChangeAspect="1" noChangeArrowheads="1"/>
          </p:cNvPicPr>
          <p:nvPr/>
        </p:nvPicPr>
        <p:blipFill>
          <a:blip r:embed="rId3"/>
          <a:srcRect/>
          <a:stretch>
            <a:fillRect/>
          </a:stretch>
        </p:blipFill>
        <p:spPr bwMode="auto">
          <a:xfrm>
            <a:off x="5214942" y="1714488"/>
            <a:ext cx="2124075" cy="2152650"/>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5357818" y="4214818"/>
            <a:ext cx="2095500"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cervicale regio</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endParaRPr lang="nl-NL" sz="3000" dirty="0" smtClean="0"/>
          </a:p>
          <a:p>
            <a:pPr>
              <a:buFont typeface="Wingdings" pitchFamily="2" charset="2"/>
              <a:buChar char="§"/>
            </a:pPr>
            <a:r>
              <a:rPr lang="nl-NL" sz="3000" dirty="0" smtClean="0"/>
              <a:t>stijve nek</a:t>
            </a:r>
          </a:p>
          <a:p>
            <a:pPr>
              <a:buFont typeface="Wingdings" pitchFamily="2" charset="2"/>
              <a:buChar char="§"/>
            </a:pPr>
            <a:r>
              <a:rPr lang="nl-NL" sz="3000" dirty="0" smtClean="0"/>
              <a:t>torticollis</a:t>
            </a:r>
          </a:p>
          <a:p>
            <a:pPr>
              <a:buFont typeface="Wingdings" pitchFamily="2" charset="2"/>
              <a:buChar char="§"/>
            </a:pPr>
            <a:r>
              <a:rPr lang="nl-NL" sz="3000" dirty="0" smtClean="0"/>
              <a:t>radiculair syndroom bovenste ledemaat</a:t>
            </a:r>
          </a:p>
          <a:p>
            <a:pPr>
              <a:buFont typeface="Wingdings" pitchFamily="2" charset="2"/>
              <a:buChar char="§"/>
            </a:pPr>
            <a:r>
              <a:rPr lang="nl-NL" sz="3000" dirty="0" smtClean="0"/>
              <a:t>nekstijfheid</a:t>
            </a:r>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5500694" y="1214422"/>
            <a:ext cx="2647950" cy="1724025"/>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6143636" y="3714752"/>
            <a:ext cx="2095500" cy="2181225"/>
          </a:xfrm>
          <a:prstGeom prst="rect">
            <a:avLst/>
          </a:prstGeom>
          <a:noFill/>
          <a:ln w="9525">
            <a:noFill/>
            <a:miter lim="800000"/>
            <a:headEnd/>
            <a:tailEnd/>
          </a:ln>
          <a:effectLst/>
        </p:spPr>
      </p:pic>
      <p:pic>
        <p:nvPicPr>
          <p:cNvPr id="12" name="Picture 3"/>
          <p:cNvPicPr>
            <a:picLocks noChangeAspect="1" noChangeArrowheads="1"/>
          </p:cNvPicPr>
          <p:nvPr/>
        </p:nvPicPr>
        <p:blipFill>
          <a:blip r:embed="rId5"/>
          <a:srcRect/>
          <a:stretch>
            <a:fillRect/>
          </a:stretch>
        </p:blipFill>
        <p:spPr bwMode="auto">
          <a:xfrm>
            <a:off x="2714612" y="4714884"/>
            <a:ext cx="285750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nekpijn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BE" sz="3200" dirty="0" smtClean="0"/>
              <a:t>nekpijn </a:t>
            </a:r>
          </a:p>
          <a:p>
            <a:pPr lvl="1">
              <a:buFont typeface="Wingdings" pitchFamily="2" charset="2"/>
              <a:buChar char="§"/>
            </a:pPr>
            <a:r>
              <a:rPr lang="nl-BE" sz="3000" dirty="0" smtClean="0"/>
              <a:t>kan samengaan met stijfheid en minder goed kunnen bewegen </a:t>
            </a:r>
          </a:p>
          <a:p>
            <a:pPr>
              <a:buFont typeface="Wingdings" pitchFamily="2" charset="2"/>
              <a:buChar char="§"/>
            </a:pPr>
            <a:r>
              <a:rPr lang="nl-BE" sz="3200" dirty="0" smtClean="0"/>
              <a:t>oorzaak</a:t>
            </a:r>
          </a:p>
          <a:p>
            <a:pPr lvl="1">
              <a:buFont typeface="Wingdings" pitchFamily="2" charset="2"/>
              <a:buChar char="§"/>
            </a:pPr>
            <a:r>
              <a:rPr lang="nl-BE" sz="3000" dirty="0" smtClean="0"/>
              <a:t>overbelasting? </a:t>
            </a:r>
          </a:p>
          <a:p>
            <a:pPr lvl="1">
              <a:buFont typeface="Wingdings" pitchFamily="2" charset="2"/>
              <a:buChar char="§"/>
            </a:pPr>
            <a:r>
              <a:rPr lang="nl-BE" sz="3000" dirty="0" smtClean="0"/>
              <a:t>verkeerde beweging?</a:t>
            </a:r>
          </a:p>
          <a:p>
            <a:pPr lvl="1">
              <a:buFont typeface="Wingdings" pitchFamily="2" charset="2"/>
              <a:buChar char="§"/>
            </a:pPr>
            <a:r>
              <a:rPr lang="nl-BE" sz="3000" dirty="0" smtClean="0"/>
              <a:t>meestal geen duidelijke oorzaak</a:t>
            </a:r>
          </a:p>
          <a:p>
            <a:pPr>
              <a:buFont typeface="Wingdings" pitchFamily="2" charset="2"/>
              <a:buChar char="§"/>
            </a:pPr>
            <a:r>
              <a:rPr lang="nl-BE" sz="3200" dirty="0" smtClean="0"/>
              <a:t>blijf (voorzichtig) bewegen ook al heeft u pijn</a:t>
            </a:r>
          </a:p>
          <a:p>
            <a:pPr lvl="1">
              <a:buFont typeface="Wingdings" pitchFamily="2" charset="2"/>
              <a:buChar char="§"/>
            </a:pPr>
            <a:r>
              <a:rPr lang="nl-BE" sz="3000" dirty="0" smtClean="0"/>
              <a:t>voorkomt dat uw nek stijf wordt</a:t>
            </a:r>
          </a:p>
          <a:p>
            <a:pPr>
              <a:buFont typeface="Wingdings" pitchFamily="2" charset="2"/>
              <a:buChar char="§"/>
            </a:pPr>
            <a:r>
              <a:rPr lang="nl-BE" sz="3200" dirty="0" smtClean="0"/>
              <a:t>gaat vaak vanzelf over</a:t>
            </a:r>
          </a:p>
          <a:p>
            <a:pPr>
              <a:buFont typeface="Wingdings" pitchFamily="2" charset="2"/>
              <a:buChar char="§"/>
            </a:pPr>
            <a:endParaRPr lang="nl-NL" sz="3000" dirty="0" smtClean="0"/>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nekpijn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sz="3200" dirty="0" smtClean="0"/>
              <a:t>zeldzamere oorzaken</a:t>
            </a:r>
          </a:p>
          <a:p>
            <a:pPr lvl="1">
              <a:buFont typeface="Wingdings" pitchFamily="2" charset="2"/>
              <a:buChar char="§"/>
            </a:pPr>
            <a:r>
              <a:rPr lang="nl-BE" sz="3000" dirty="0" smtClean="0"/>
              <a:t>whiplash</a:t>
            </a:r>
          </a:p>
          <a:p>
            <a:pPr lvl="1">
              <a:buFont typeface="Wingdings" pitchFamily="2" charset="2"/>
              <a:buChar char="§"/>
            </a:pPr>
            <a:r>
              <a:rPr lang="nl-BE" sz="3000" dirty="0" smtClean="0"/>
              <a:t>artrose</a:t>
            </a:r>
          </a:p>
          <a:p>
            <a:pPr lvl="1">
              <a:buFont typeface="Wingdings" pitchFamily="2" charset="2"/>
              <a:buChar char="§"/>
            </a:pPr>
            <a:r>
              <a:rPr lang="nl-BE" sz="3000" dirty="0" err="1" smtClean="0"/>
              <a:t>osteoporotische</a:t>
            </a:r>
            <a:r>
              <a:rPr lang="nl-BE" sz="3000" dirty="0" smtClean="0"/>
              <a:t> wervelinzakking</a:t>
            </a:r>
          </a:p>
          <a:p>
            <a:pPr lvl="1">
              <a:buFont typeface="Wingdings" pitchFamily="2" charset="2"/>
              <a:buChar char="§"/>
            </a:pPr>
            <a:r>
              <a:rPr lang="nl-BE" sz="3000" dirty="0" smtClean="0"/>
              <a:t>nekhernia</a:t>
            </a:r>
          </a:p>
          <a:p>
            <a:pPr>
              <a:buNone/>
            </a:pPr>
            <a:endParaRPr lang="nl-NL" sz="3000" dirty="0" smtClean="0"/>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6286512" y="1071546"/>
            <a:ext cx="2390775" cy="1914525"/>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6143636" y="3929066"/>
            <a:ext cx="2209800" cy="2066925"/>
          </a:xfrm>
          <a:prstGeom prst="rect">
            <a:avLst/>
          </a:prstGeom>
          <a:noFill/>
          <a:ln w="9525">
            <a:noFill/>
            <a:miter lim="800000"/>
            <a:headEnd/>
            <a:tailEnd/>
          </a:ln>
          <a:effectLst/>
        </p:spPr>
      </p:pic>
      <p:pic>
        <p:nvPicPr>
          <p:cNvPr id="15" name="Picture 4"/>
          <p:cNvPicPr>
            <a:picLocks noChangeAspect="1" noChangeArrowheads="1"/>
          </p:cNvPicPr>
          <p:nvPr/>
        </p:nvPicPr>
        <p:blipFill>
          <a:blip r:embed="rId5"/>
          <a:srcRect/>
          <a:stretch>
            <a:fillRect/>
          </a:stretch>
        </p:blipFill>
        <p:spPr bwMode="auto">
          <a:xfrm>
            <a:off x="1857356" y="4429132"/>
            <a:ext cx="2486025" cy="183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nekpijn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sz="3200" dirty="0" smtClean="0"/>
              <a:t>zeldzamere oorzaken</a:t>
            </a:r>
          </a:p>
          <a:p>
            <a:pPr lvl="1">
              <a:buFont typeface="Wingdings" pitchFamily="2" charset="2"/>
              <a:buChar char="§"/>
            </a:pPr>
            <a:r>
              <a:rPr lang="nl-BE" sz="3000" dirty="0" smtClean="0"/>
              <a:t>hersenvliesontsteking</a:t>
            </a:r>
          </a:p>
          <a:p>
            <a:pPr lvl="1">
              <a:buFont typeface="Wingdings" pitchFamily="2" charset="2"/>
              <a:buChar char="§"/>
            </a:pPr>
            <a:r>
              <a:rPr lang="nl-BE" sz="3000" dirty="0" smtClean="0"/>
              <a:t>reuma</a:t>
            </a:r>
          </a:p>
          <a:p>
            <a:pPr lvl="1">
              <a:buFont typeface="Wingdings" pitchFamily="2" charset="2"/>
              <a:buChar char="§"/>
            </a:pPr>
            <a:r>
              <a:rPr lang="nl-BE" sz="3000" dirty="0" smtClean="0"/>
              <a:t>wervelfractuur </a:t>
            </a:r>
          </a:p>
          <a:p>
            <a:pPr lvl="1">
              <a:buFont typeface="Wingdings" pitchFamily="2" charset="2"/>
              <a:buChar char="§"/>
            </a:pPr>
            <a:r>
              <a:rPr lang="nl-BE" sz="3000" dirty="0" smtClean="0"/>
              <a:t>metastase</a:t>
            </a:r>
          </a:p>
          <a:p>
            <a:pPr>
              <a:buFont typeface="Wingdings" pitchFamily="2" charset="2"/>
              <a:buChar char="§"/>
            </a:pPr>
            <a:endParaRPr lang="nl-NL" sz="3000" dirty="0" smtClean="0"/>
          </a:p>
          <a:p>
            <a:pPr>
              <a:buFont typeface="Wingdings" pitchFamily="2" charset="2"/>
              <a:buChar char="§"/>
            </a:pPr>
            <a:endParaRPr lang="nl-NL" sz="3000" dirty="0"/>
          </a:p>
        </p:txBody>
      </p:sp>
      <p:pic>
        <p:nvPicPr>
          <p:cNvPr id="12" name="Picture 3"/>
          <p:cNvPicPr>
            <a:picLocks noChangeAspect="1" noChangeArrowheads="1"/>
          </p:cNvPicPr>
          <p:nvPr/>
        </p:nvPicPr>
        <p:blipFill>
          <a:blip r:embed="rId3"/>
          <a:srcRect/>
          <a:stretch>
            <a:fillRect/>
          </a:stretch>
        </p:blipFill>
        <p:spPr bwMode="auto">
          <a:xfrm>
            <a:off x="5643570" y="3429000"/>
            <a:ext cx="2143125"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285728"/>
            <a:ext cx="7851648" cy="785818"/>
          </a:xfrm>
        </p:spPr>
        <p:txBody>
          <a:bodyPr>
            <a:noAutofit/>
          </a:bodyPr>
          <a:lstStyle/>
          <a:p>
            <a:pPr algn="ctr"/>
            <a:r>
              <a:rPr lang="nl-NL" sz="4000" dirty="0" smtClean="0"/>
              <a:t>Egbert van Wijk</a:t>
            </a:r>
            <a:endParaRPr lang="nl-BE" sz="4000" dirty="0"/>
          </a:p>
        </p:txBody>
      </p:sp>
      <p:sp>
        <p:nvSpPr>
          <p:cNvPr id="3" name="Ondertitel 2"/>
          <p:cNvSpPr>
            <a:spLocks noGrp="1"/>
          </p:cNvSpPr>
          <p:nvPr>
            <p:ph type="subTitle" idx="1"/>
          </p:nvPr>
        </p:nvSpPr>
        <p:spPr>
          <a:xfrm>
            <a:off x="533400" y="1142984"/>
            <a:ext cx="7854696" cy="5572164"/>
          </a:xfrm>
        </p:spPr>
        <p:txBody>
          <a:bodyPr>
            <a:normAutofit fontScale="70000" lnSpcReduction="20000"/>
          </a:bodyPr>
          <a:lstStyle/>
          <a:p>
            <a:pPr algn="l">
              <a:buFont typeface="Wingdings" pitchFamily="2" charset="2"/>
              <a:buChar char="§"/>
            </a:pPr>
            <a:r>
              <a:rPr lang="nl-NL" sz="2400" dirty="0" smtClean="0">
                <a:solidFill>
                  <a:srgbClr val="FF0000"/>
                </a:solidFill>
              </a:rPr>
              <a:t>huisartsopleider</a:t>
            </a:r>
            <a:r>
              <a:rPr lang="nl-NL" sz="2400" dirty="0" smtClean="0"/>
              <a:t> </a:t>
            </a:r>
          </a:p>
          <a:p>
            <a:pPr lvl="1" algn="l">
              <a:buFont typeface="Wingdings" pitchFamily="2" charset="2"/>
              <a:buChar char="§"/>
            </a:pPr>
            <a:r>
              <a:rPr lang="nl-NL" sz="2200" dirty="0" smtClean="0"/>
              <a:t>Interuniversitair Centrum HuisartsenOpleiding - Leuven</a:t>
            </a:r>
          </a:p>
          <a:p>
            <a:pPr lvl="1" algn="l">
              <a:buFont typeface="Wingdings" pitchFamily="2" charset="2"/>
              <a:buChar char="§"/>
            </a:pPr>
            <a:r>
              <a:rPr lang="nl-NL" sz="2200" dirty="0" smtClean="0"/>
              <a:t>sinds 1994</a:t>
            </a:r>
          </a:p>
          <a:p>
            <a:pPr algn="l"/>
            <a:endParaRPr lang="nl-NL" sz="1100" dirty="0" smtClean="0"/>
          </a:p>
          <a:p>
            <a:pPr algn="l">
              <a:buFont typeface="Wingdings" pitchFamily="2" charset="2"/>
              <a:buChar char="§"/>
            </a:pPr>
            <a:r>
              <a:rPr lang="nl-NL" sz="2400" dirty="0" smtClean="0"/>
              <a:t>kandidatuur Welzijnsvraagstukken - </a:t>
            </a:r>
            <a:r>
              <a:rPr lang="nl-NL" sz="2400" dirty="0" smtClean="0">
                <a:solidFill>
                  <a:srgbClr val="FF0000"/>
                </a:solidFill>
              </a:rPr>
              <a:t>psychotherapie</a:t>
            </a:r>
          </a:p>
          <a:p>
            <a:pPr lvl="1" algn="l">
              <a:buFont typeface="Wingdings" pitchFamily="2" charset="2"/>
              <a:buChar char="§"/>
            </a:pPr>
            <a:r>
              <a:rPr lang="nl-NL" sz="2200" dirty="0" smtClean="0"/>
              <a:t>Universiteit Groningen</a:t>
            </a:r>
          </a:p>
          <a:p>
            <a:pPr algn="l">
              <a:buFont typeface="Wingdings" pitchFamily="2" charset="2"/>
              <a:buChar char="§"/>
            </a:pPr>
            <a:r>
              <a:rPr lang="nl-NL" sz="2400" dirty="0" smtClean="0"/>
              <a:t>psychotherapie</a:t>
            </a:r>
          </a:p>
          <a:p>
            <a:pPr lvl="1" algn="l">
              <a:buFont typeface="Wingdings" pitchFamily="2" charset="2"/>
              <a:buChar char="§"/>
            </a:pPr>
            <a:r>
              <a:rPr lang="nl-NL" sz="2200" dirty="0" smtClean="0"/>
              <a:t>Centrum Jan &amp; Riekje Boswijk</a:t>
            </a:r>
          </a:p>
          <a:p>
            <a:pPr lvl="1" algn="l">
              <a:buFont typeface="Wingdings" pitchFamily="2" charset="2"/>
              <a:buChar char="§"/>
            </a:pPr>
            <a:r>
              <a:rPr lang="nl-NL" sz="2200" dirty="0" smtClean="0"/>
              <a:t>antroposofische psycholeertherapie - Manfred van Doorn</a:t>
            </a:r>
          </a:p>
          <a:p>
            <a:pPr algn="l">
              <a:buFont typeface="Wingdings" pitchFamily="2" charset="2"/>
              <a:buChar char="§"/>
            </a:pPr>
            <a:r>
              <a:rPr lang="nl-NL" sz="2400" dirty="0" smtClean="0"/>
              <a:t>voormalig trainer communicatie/consult</a:t>
            </a:r>
          </a:p>
          <a:p>
            <a:pPr lvl="1" algn="l">
              <a:buFont typeface="Wingdings" pitchFamily="2" charset="2"/>
              <a:buChar char="§"/>
            </a:pPr>
            <a:r>
              <a:rPr lang="nl-NL" sz="2200" dirty="0" smtClean="0"/>
              <a:t>Universiteit Antwerpen </a:t>
            </a:r>
          </a:p>
          <a:p>
            <a:pPr algn="l"/>
            <a:endParaRPr lang="nl-NL" sz="1100" dirty="0" smtClean="0"/>
          </a:p>
          <a:p>
            <a:pPr algn="l">
              <a:buFont typeface="Wingdings" pitchFamily="2" charset="2"/>
              <a:buChar char="§"/>
            </a:pPr>
            <a:r>
              <a:rPr lang="nl-NL" sz="2400" dirty="0" smtClean="0"/>
              <a:t>Priesterseminar der Christengemeinschaft</a:t>
            </a:r>
          </a:p>
          <a:p>
            <a:pPr lvl="1" algn="l">
              <a:buFont typeface="Wingdings" pitchFamily="2" charset="2"/>
              <a:buChar char="§"/>
            </a:pPr>
            <a:r>
              <a:rPr lang="nl-NL" sz="2200" dirty="0" smtClean="0"/>
              <a:t>1 semester - Stuttgart</a:t>
            </a:r>
          </a:p>
          <a:p>
            <a:pPr algn="l">
              <a:buFont typeface="Wingdings" pitchFamily="2" charset="2"/>
              <a:buChar char="§"/>
            </a:pPr>
            <a:r>
              <a:rPr lang="nl-NL" sz="2400" dirty="0" smtClean="0">
                <a:solidFill>
                  <a:srgbClr val="FF0000"/>
                </a:solidFill>
              </a:rPr>
              <a:t>antroposofisch huisarts </a:t>
            </a:r>
            <a:r>
              <a:rPr lang="nl-NL" sz="2400" dirty="0" smtClean="0"/>
              <a:t>&amp; Vrij School arts</a:t>
            </a:r>
          </a:p>
          <a:p>
            <a:pPr lvl="1" algn="l">
              <a:buFont typeface="Wingdings" pitchFamily="2" charset="2"/>
              <a:buChar char="§"/>
            </a:pPr>
            <a:r>
              <a:rPr lang="nl-NL" sz="2200" dirty="0" smtClean="0"/>
              <a:t>Nederlandse Vereniging Antroposofisch Arts, sinds 1988</a:t>
            </a:r>
          </a:p>
          <a:p>
            <a:pPr algn="l">
              <a:buFont typeface="Wingdings" pitchFamily="2" charset="2"/>
              <a:buChar char="§"/>
            </a:pPr>
            <a:r>
              <a:rPr lang="nl-NL" sz="2400" dirty="0" smtClean="0"/>
              <a:t>klassieke </a:t>
            </a:r>
            <a:r>
              <a:rPr lang="nl-NL" sz="2400" dirty="0" smtClean="0">
                <a:solidFill>
                  <a:srgbClr val="FF0000"/>
                </a:solidFill>
              </a:rPr>
              <a:t>homeopathie</a:t>
            </a:r>
          </a:p>
          <a:p>
            <a:pPr lvl="1" algn="l">
              <a:buFont typeface="Wingdings" pitchFamily="2" charset="2"/>
              <a:buChar char="§"/>
            </a:pPr>
            <a:r>
              <a:rPr lang="nl-NL" sz="2200" dirty="0" smtClean="0"/>
              <a:t>5jr - cum laude - Unio Homoeopatica Belgica</a:t>
            </a:r>
          </a:p>
          <a:p>
            <a:pPr algn="l">
              <a:buFont typeface="Wingdings" pitchFamily="2" charset="2"/>
              <a:buChar char="§"/>
            </a:pPr>
            <a:r>
              <a:rPr lang="nl-NL" sz="2400" dirty="0" smtClean="0">
                <a:solidFill>
                  <a:srgbClr val="FF0000"/>
                </a:solidFill>
              </a:rPr>
              <a:t>CAM &amp; integrated medicine </a:t>
            </a:r>
          </a:p>
          <a:p>
            <a:pPr lvl="1" algn="l">
              <a:buFont typeface="Wingdings" pitchFamily="2" charset="2"/>
              <a:buChar char="§"/>
            </a:pPr>
            <a:r>
              <a:rPr lang="nl-NL" sz="2200" dirty="0" smtClean="0"/>
              <a:t>Evidence Based Medicine &amp; Natural Standard</a:t>
            </a:r>
          </a:p>
          <a:p>
            <a:pPr algn="l">
              <a:buFont typeface="Wingdings" pitchFamily="2" charset="2"/>
              <a:buChar char="§"/>
            </a:pPr>
            <a:r>
              <a:rPr lang="nl-NL" dirty="0" smtClean="0"/>
              <a:t>Hoge School Leiden, </a:t>
            </a:r>
            <a:r>
              <a:rPr lang="nl-NL" dirty="0" smtClean="0">
                <a:solidFill>
                  <a:srgbClr val="FF0000"/>
                </a:solidFill>
              </a:rPr>
              <a:t>lectoraat Antroposofische Gezondheidszorg</a:t>
            </a:r>
          </a:p>
          <a:p>
            <a:pPr lvl="1" algn="l">
              <a:buFont typeface="Wingdings" pitchFamily="2" charset="2"/>
              <a:buChar char="§"/>
            </a:pPr>
            <a:r>
              <a:rPr lang="nl-NL" dirty="0" smtClean="0"/>
              <a:t>projectleider ICT-ondersteuning consultvoering antroposofische geneeskunde en integrated medicine</a:t>
            </a:r>
          </a:p>
          <a:p>
            <a:pPr algn="l"/>
            <a:endParaRPr lang="nl-B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nekpijn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sz="3200" dirty="0" smtClean="0"/>
              <a:t>ziek + stijve nek </a:t>
            </a:r>
          </a:p>
          <a:p>
            <a:pPr lvl="1">
              <a:buFont typeface="Wingdings" pitchFamily="2" charset="2"/>
              <a:buChar char="§"/>
            </a:pPr>
            <a:r>
              <a:rPr lang="nl-BE" sz="3000" dirty="0" smtClean="0"/>
              <a:t>met de kin de borst niet kunnen aanraken</a:t>
            </a:r>
          </a:p>
          <a:p>
            <a:pPr lvl="1">
              <a:buFont typeface="Wingdings" pitchFamily="2" charset="2"/>
              <a:buChar char="§"/>
            </a:pPr>
            <a:r>
              <a:rPr lang="nl-BE" sz="3000" dirty="0" smtClean="0">
                <a:sym typeface="Symbol"/>
              </a:rPr>
              <a:t> huisarts spoed </a:t>
            </a:r>
            <a:endParaRPr lang="nl-BE" sz="3000" dirty="0" smtClean="0"/>
          </a:p>
          <a:p>
            <a:pPr>
              <a:buFont typeface="Wingdings" pitchFamily="2" charset="2"/>
              <a:buChar char="§"/>
            </a:pPr>
            <a:endParaRPr lang="nl-NL" sz="3000" dirty="0" smtClean="0"/>
          </a:p>
          <a:p>
            <a:pPr>
              <a:buFont typeface="Wingdings" pitchFamily="2" charset="2"/>
              <a:buChar char="§"/>
            </a:pPr>
            <a:endParaRPr lang="nl-NL" sz="3000" dirty="0"/>
          </a:p>
        </p:txBody>
      </p:sp>
      <p:pic>
        <p:nvPicPr>
          <p:cNvPr id="6" name="Picture 2"/>
          <p:cNvPicPr>
            <a:picLocks noChangeAspect="1" noChangeArrowheads="1"/>
          </p:cNvPicPr>
          <p:nvPr/>
        </p:nvPicPr>
        <p:blipFill>
          <a:blip r:embed="rId3"/>
          <a:srcRect/>
          <a:stretch>
            <a:fillRect/>
          </a:stretch>
        </p:blipFill>
        <p:spPr bwMode="auto">
          <a:xfrm>
            <a:off x="5715008" y="3000372"/>
            <a:ext cx="2286000" cy="18288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2428860" y="4143380"/>
            <a:ext cx="2286016"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3500" dirty="0" smtClean="0">
                <a:solidFill>
                  <a:srgbClr val="FF0000"/>
                </a:solidFill>
              </a:rPr>
              <a:t>schouder</a:t>
            </a:r>
            <a:endParaRPr lang="nl-NL" sz="3500" dirty="0">
              <a:solidFill>
                <a:srgbClr val="FF0000"/>
              </a:solidFill>
            </a:endParaRPr>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5214942" y="2143116"/>
            <a:ext cx="2762250" cy="165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 kern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pPr>
              <a:buFont typeface="Wingdings" pitchFamily="2" charset="2"/>
              <a:buChar char="§"/>
            </a:pPr>
            <a:r>
              <a:rPr lang="nl-BE" dirty="0" smtClean="0"/>
              <a:t>onderscheid </a:t>
            </a:r>
          </a:p>
          <a:p>
            <a:pPr lvl="1">
              <a:buFont typeface="Wingdings" pitchFamily="2" charset="2"/>
              <a:buChar char="§"/>
            </a:pPr>
            <a:r>
              <a:rPr lang="nl-BE" dirty="0" smtClean="0"/>
              <a:t>schouderklachten </a:t>
            </a:r>
          </a:p>
          <a:p>
            <a:pPr lvl="2">
              <a:buFont typeface="Wingdings" pitchFamily="2" charset="2"/>
              <a:buChar char="§"/>
            </a:pPr>
            <a:r>
              <a:rPr lang="nl-BE" dirty="0" err="1" smtClean="0"/>
              <a:t>mét</a:t>
            </a:r>
            <a:r>
              <a:rPr lang="nl-BE" dirty="0" smtClean="0"/>
              <a:t> passieve bewegingsbeperking</a:t>
            </a:r>
          </a:p>
          <a:p>
            <a:pPr lvl="2">
              <a:buFont typeface="Wingdings" pitchFamily="2" charset="2"/>
              <a:buChar char="§"/>
            </a:pPr>
            <a:r>
              <a:rPr lang="nl-BE" dirty="0" err="1" smtClean="0"/>
              <a:t>zónder</a:t>
            </a:r>
            <a:r>
              <a:rPr lang="nl-BE" dirty="0" smtClean="0"/>
              <a:t> passieve bewegingsbeperking </a:t>
            </a:r>
            <a:r>
              <a:rPr lang="nl-BE" dirty="0" err="1" smtClean="0"/>
              <a:t>mét</a:t>
            </a:r>
            <a:r>
              <a:rPr lang="nl-BE" dirty="0" smtClean="0"/>
              <a:t> een pijnlijk </a:t>
            </a:r>
            <a:r>
              <a:rPr lang="nl-BE" dirty="0" err="1" smtClean="0"/>
              <a:t>abductietraject</a:t>
            </a:r>
            <a:endParaRPr lang="nl-BE" dirty="0" smtClean="0"/>
          </a:p>
          <a:p>
            <a:pPr lvl="2">
              <a:buFont typeface="Wingdings" pitchFamily="2" charset="2"/>
              <a:buChar char="§"/>
            </a:pPr>
            <a:r>
              <a:rPr lang="nl-BE" dirty="0" smtClean="0"/>
              <a:t>overige schouderklachten </a:t>
            </a:r>
          </a:p>
          <a:p>
            <a:pPr lvl="3">
              <a:buFont typeface="Wingdings" pitchFamily="2" charset="2"/>
              <a:buChar char="§"/>
            </a:pPr>
            <a:r>
              <a:rPr lang="nl-BE" dirty="0" err="1" smtClean="0"/>
              <a:t>zónder</a:t>
            </a:r>
            <a:r>
              <a:rPr lang="nl-BE" dirty="0" smtClean="0"/>
              <a:t> passieve bewegingsbeperking</a:t>
            </a:r>
          </a:p>
          <a:p>
            <a:pPr lvl="3">
              <a:buFont typeface="Wingdings" pitchFamily="2" charset="2"/>
              <a:buChar char="§"/>
            </a:pPr>
            <a:r>
              <a:rPr lang="nl-BE" dirty="0" err="1" smtClean="0"/>
              <a:t>zónder</a:t>
            </a:r>
            <a:r>
              <a:rPr lang="nl-BE" dirty="0" smtClean="0"/>
              <a:t> pijn in het </a:t>
            </a:r>
            <a:r>
              <a:rPr lang="nl-BE" dirty="0" err="1" smtClean="0"/>
              <a:t>abductietraject</a:t>
            </a:r>
            <a:endParaRPr lang="nl-BE" dirty="0" smtClean="0"/>
          </a:p>
          <a:p>
            <a:pPr>
              <a:buFont typeface="Wingdings" pitchFamily="2" charset="2"/>
              <a:buChar char="§"/>
            </a:pPr>
            <a:endParaRPr lang="nl-BE" dirty="0" smtClean="0"/>
          </a:p>
          <a:p>
            <a:pPr>
              <a:buFont typeface="Wingdings" pitchFamily="2" charset="2"/>
              <a:buChar char="§"/>
            </a:pPr>
            <a:r>
              <a:rPr lang="nl-BE" dirty="0" smtClean="0"/>
              <a:t>bij nekklachten </a:t>
            </a:r>
          </a:p>
          <a:p>
            <a:pPr lvl="1">
              <a:buFont typeface="Wingdings" pitchFamily="2" charset="2"/>
              <a:buChar char="§"/>
            </a:pPr>
            <a:r>
              <a:rPr lang="nl-BE" dirty="0" smtClean="0"/>
              <a:t>aanvullend bewegingsonderzoek van de cervicale wervelkolom</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 kern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429264"/>
          </a:xfrm>
          <a:noFill/>
        </p:spPr>
        <p:txBody>
          <a:bodyPr>
            <a:normAutofit/>
          </a:bodyPr>
          <a:lstStyle/>
          <a:p>
            <a:pPr>
              <a:buFont typeface="Wingdings" pitchFamily="2" charset="2"/>
              <a:buChar char="§"/>
            </a:pPr>
            <a:endParaRPr lang="nl-NL" dirty="0" smtClean="0"/>
          </a:p>
          <a:p>
            <a:pPr>
              <a:buFont typeface="Wingdings" pitchFamily="2" charset="2"/>
              <a:buChar char="§"/>
            </a:pPr>
            <a:endParaRPr lang="nl-NL" dirty="0" smtClean="0"/>
          </a:p>
          <a:p>
            <a:pPr>
              <a:buFont typeface="Wingdings" pitchFamily="2" charset="2"/>
              <a:buChar char="§"/>
            </a:pPr>
            <a:r>
              <a:rPr lang="nl-NL" dirty="0" smtClean="0"/>
              <a:t>beoordeel</a:t>
            </a:r>
            <a:endParaRPr lang="nl-BE" dirty="0" smtClean="0"/>
          </a:p>
          <a:p>
            <a:pPr lvl="1">
              <a:buFont typeface="Wingdings" pitchFamily="2" charset="2"/>
              <a:buChar char="§"/>
            </a:pPr>
            <a:r>
              <a:rPr lang="nl-BE" dirty="0" smtClean="0"/>
              <a:t>werkgerelateerde factoren</a:t>
            </a:r>
          </a:p>
          <a:p>
            <a:pPr lvl="2">
              <a:buFont typeface="Wingdings" pitchFamily="2" charset="2"/>
              <a:buChar char="§"/>
            </a:pPr>
            <a:r>
              <a:rPr lang="nl-BE" dirty="0" smtClean="0"/>
              <a:t>zoals fysieke belasting</a:t>
            </a:r>
          </a:p>
          <a:p>
            <a:pPr lvl="1">
              <a:buFont typeface="Wingdings" pitchFamily="2" charset="2"/>
              <a:buChar char="§"/>
            </a:pPr>
            <a:r>
              <a:rPr lang="nl-BE" dirty="0" smtClean="0"/>
              <a:t>of psychosociale factoren</a:t>
            </a:r>
          </a:p>
          <a:p>
            <a:pPr lvl="2">
              <a:buFont typeface="Wingdings" pitchFamily="2" charset="2"/>
              <a:buChar char="§"/>
            </a:pPr>
            <a:r>
              <a:rPr lang="nl-BE" dirty="0" smtClean="0"/>
              <a:t>herstel mede kunnen beïnvloeden</a:t>
            </a:r>
          </a:p>
          <a:p>
            <a:pPr lvl="1">
              <a:buFont typeface="Wingdings" pitchFamily="2" charset="2"/>
              <a:buChar char="§"/>
            </a:pPr>
            <a:r>
              <a:rPr lang="nl-BE" dirty="0" smtClean="0"/>
              <a:t>of klachten van invloed zijn op het werk</a:t>
            </a:r>
          </a:p>
          <a:p>
            <a:pPr lvl="2">
              <a:buFont typeface="Wingdings" pitchFamily="2" charset="2"/>
              <a:buChar char="§"/>
            </a:pPr>
            <a:r>
              <a:rPr lang="nl-BE" dirty="0" smtClean="0"/>
              <a:t>arbeidsrelevant zijn</a:t>
            </a:r>
          </a:p>
          <a:p>
            <a:pPr>
              <a:buFont typeface="Wingdings" pitchFamily="2" charset="2"/>
              <a:buChar char="§"/>
            </a:pPr>
            <a:endParaRPr lang="nl-BE" dirty="0" smtClean="0"/>
          </a:p>
          <a:p>
            <a:pPr>
              <a:buNone/>
            </a:pPr>
            <a:endParaRPr lang="nl-NL" sz="3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 kern</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429264"/>
          </a:xfrm>
          <a:noFill/>
        </p:spPr>
        <p:txBody>
          <a:bodyPr>
            <a:normAutofit/>
          </a:bodyPr>
          <a:lstStyle/>
          <a:p>
            <a:pPr>
              <a:buNone/>
            </a:pPr>
            <a:endParaRPr lang="nl-BE" dirty="0" smtClean="0"/>
          </a:p>
          <a:p>
            <a:pPr>
              <a:buFont typeface="Wingdings" pitchFamily="2" charset="2"/>
              <a:buChar char="§"/>
            </a:pPr>
            <a:r>
              <a:rPr lang="nl-BE" dirty="0" smtClean="0"/>
              <a:t>behandel stapsgewijs</a:t>
            </a:r>
          </a:p>
          <a:p>
            <a:pPr lvl="1">
              <a:buFont typeface="Wingdings" pitchFamily="2" charset="2"/>
              <a:buChar char="§"/>
            </a:pPr>
            <a:r>
              <a:rPr lang="nl-BE" dirty="0" smtClean="0"/>
              <a:t>voorlichting, adviezen, zo nodig analgetica</a:t>
            </a:r>
          </a:p>
          <a:p>
            <a:pPr lvl="1">
              <a:buFont typeface="Wingdings" pitchFamily="2" charset="2"/>
              <a:buChar char="§"/>
            </a:pPr>
            <a:r>
              <a:rPr lang="nl-BE" dirty="0" smtClean="0"/>
              <a:t>2</a:t>
            </a:r>
            <a:r>
              <a:rPr lang="nl-BE" baseline="30000" dirty="0" smtClean="0"/>
              <a:t>de</a:t>
            </a:r>
            <a:r>
              <a:rPr lang="nl-BE" dirty="0" smtClean="0"/>
              <a:t> stap bij onvoldoende verbetering</a:t>
            </a:r>
          </a:p>
          <a:p>
            <a:pPr lvl="2">
              <a:buFont typeface="Wingdings" pitchFamily="2" charset="2"/>
              <a:buChar char="§"/>
            </a:pPr>
            <a:r>
              <a:rPr lang="nl-BE" dirty="0" smtClean="0"/>
              <a:t>verlenging analgetica</a:t>
            </a:r>
          </a:p>
          <a:p>
            <a:pPr lvl="2">
              <a:buFont typeface="Wingdings" pitchFamily="2" charset="2"/>
              <a:buChar char="§"/>
            </a:pPr>
            <a:r>
              <a:rPr lang="nl-BE" dirty="0" smtClean="0"/>
              <a:t>of corticosteroïdinjectie</a:t>
            </a:r>
          </a:p>
          <a:p>
            <a:pPr lvl="2">
              <a:buFont typeface="Wingdings" pitchFamily="2" charset="2"/>
              <a:buChar char="§"/>
            </a:pPr>
            <a:r>
              <a:rPr lang="nl-BE" dirty="0" smtClean="0"/>
              <a:t>verwijzing oefentherapie of manuele therapie</a:t>
            </a:r>
          </a:p>
          <a:p>
            <a:pPr lvl="1">
              <a:buFont typeface="Wingdings" pitchFamily="2" charset="2"/>
              <a:buChar char="§"/>
            </a:pPr>
            <a:r>
              <a:rPr lang="nl-BE" dirty="0" smtClean="0"/>
              <a:t>overweeg bij werkgerelateerde of arbeidsrelevante klachten</a:t>
            </a:r>
          </a:p>
          <a:p>
            <a:pPr lvl="2">
              <a:buFont typeface="Wingdings" pitchFamily="2" charset="2"/>
              <a:buChar char="§"/>
            </a:pPr>
            <a:r>
              <a:rPr lang="nl-BE" dirty="0" smtClean="0"/>
              <a:t>overleg bedrijfsarts</a:t>
            </a:r>
          </a:p>
          <a:p>
            <a:pPr lvl="3">
              <a:buFont typeface="Wingdings" pitchFamily="2" charset="2"/>
              <a:buChar char="§"/>
            </a:pPr>
            <a:r>
              <a:rPr lang="nl-BE" dirty="0" smtClean="0"/>
              <a:t>werkplekonderzoek en/of (ergonomische) adviezen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evaluatie</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77500" lnSpcReduction="20000"/>
          </a:bodyPr>
          <a:lstStyle/>
          <a:p>
            <a:pPr>
              <a:buFont typeface="Wingdings" pitchFamily="2" charset="2"/>
              <a:buChar char="§"/>
            </a:pPr>
            <a:r>
              <a:rPr lang="nl-BE" dirty="0" smtClean="0"/>
              <a:t>Betrek bij de diagnose en het beleid de ernst en het type van de klacht (driedeling): </a:t>
            </a:r>
          </a:p>
          <a:p>
            <a:pPr lvl="1">
              <a:buFont typeface="Wingdings" pitchFamily="2" charset="2"/>
              <a:buChar char="§"/>
            </a:pPr>
            <a:r>
              <a:rPr lang="nl-BE" i="1" dirty="0" err="1" smtClean="0"/>
              <a:t>mét</a:t>
            </a:r>
            <a:r>
              <a:rPr lang="nl-BE" i="1" dirty="0" smtClean="0"/>
              <a:t> passieve bewegingsbeperking.</a:t>
            </a:r>
            <a:r>
              <a:rPr lang="nl-BE" dirty="0" smtClean="0"/>
              <a:t> Maak onderscheid tussen beperking van voornamelijk de exorotatie (afwijkingen van het glenohumerale gewricht) of voornamelijk de abductie (afwijkingen in het subacromiale gebied);</a:t>
            </a:r>
          </a:p>
          <a:p>
            <a:pPr lvl="1">
              <a:buFont typeface="Wingdings" pitchFamily="2" charset="2"/>
              <a:buChar char="§"/>
            </a:pPr>
            <a:r>
              <a:rPr lang="nl-BE" i="1" dirty="0" err="1" smtClean="0"/>
              <a:t>zónder</a:t>
            </a:r>
            <a:r>
              <a:rPr lang="nl-BE" i="1" dirty="0" smtClean="0"/>
              <a:t> passieve bewegingsbeperking maar </a:t>
            </a:r>
            <a:r>
              <a:rPr lang="nl-BE" i="1" dirty="0" err="1" smtClean="0"/>
              <a:t>mét</a:t>
            </a:r>
            <a:r>
              <a:rPr lang="nl-BE" i="1" dirty="0" smtClean="0"/>
              <a:t> een pijnlijk </a:t>
            </a:r>
            <a:r>
              <a:rPr lang="nl-BE" i="1" dirty="0" err="1" smtClean="0"/>
              <a:t>abductietraject</a:t>
            </a:r>
            <a:r>
              <a:rPr lang="nl-BE" i="1" dirty="0" smtClean="0"/>
              <a:t> </a:t>
            </a:r>
            <a:r>
              <a:rPr lang="nl-BE" dirty="0" smtClean="0"/>
              <a:t>(afwijkingen in het subacromiale gebied);</a:t>
            </a:r>
          </a:p>
          <a:p>
            <a:pPr lvl="1">
              <a:buFont typeface="Wingdings" pitchFamily="2" charset="2"/>
              <a:buChar char="§"/>
            </a:pPr>
            <a:r>
              <a:rPr lang="nl-BE" i="1" dirty="0" err="1" smtClean="0"/>
              <a:t>zónder</a:t>
            </a:r>
            <a:r>
              <a:rPr lang="nl-BE" i="1" dirty="0" smtClean="0"/>
              <a:t> passieve bewegingsbeperking en </a:t>
            </a:r>
            <a:r>
              <a:rPr lang="nl-BE" i="1" dirty="0" err="1" smtClean="0"/>
              <a:t>zónder</a:t>
            </a:r>
            <a:r>
              <a:rPr lang="nl-BE" i="1" dirty="0" smtClean="0"/>
              <a:t> een pijnlijk </a:t>
            </a:r>
            <a:r>
              <a:rPr lang="nl-BE" i="1" dirty="0" err="1" smtClean="0"/>
              <a:t>abductietraject</a:t>
            </a:r>
            <a:r>
              <a:rPr lang="nl-BE" dirty="0" smtClean="0"/>
              <a:t> (functiestoornis van cervicale wervelkolom of cervicothoracale overgang; afwijkingen in het acromioclaviculaire of sternoclaviculaire gewricht; glenohumerale instabiliteit).</a:t>
            </a:r>
          </a:p>
          <a:p>
            <a:pPr>
              <a:buFont typeface="Wingdings" pitchFamily="2" charset="2"/>
              <a:buChar char="§"/>
            </a:pPr>
            <a:r>
              <a:rPr lang="nl-BE" dirty="0" smtClean="0"/>
              <a:t>Beoordeel betrokkenheid van de nekwervelkolom of de cervicothoracale overgang, en mogelijke invloed van werkgerelateerde/arbeidsrelevante of psychosociale factoren op het beloop.</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beleid</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a:bodyPr>
          <a:lstStyle/>
          <a:p>
            <a:r>
              <a:rPr lang="nl-BE" dirty="0" smtClean="0"/>
              <a:t>Kies voor een stapsgewijze aanpak: </a:t>
            </a:r>
          </a:p>
          <a:p>
            <a:pPr lvl="1"/>
            <a:r>
              <a:rPr lang="nl-BE" dirty="0" smtClean="0"/>
              <a:t>voorlichting, adviezen en zo nodig analgetica.</a:t>
            </a:r>
          </a:p>
          <a:p>
            <a:pPr lvl="1"/>
            <a:r>
              <a:rPr lang="nl-BE" dirty="0" smtClean="0"/>
              <a:t>bij onvoldoende verbetering: verlenging van de behandeling met analgetica, lokale injectie met een corticosteroïd of verwijzing voor oefentherapie of manuele therapie.</a:t>
            </a:r>
          </a:p>
          <a:p>
            <a:r>
              <a:rPr lang="nl-BE" dirty="0" smtClean="0"/>
              <a:t>Overweeg zo nodig een combinatiebehandeling van analgetica of injecties met oefentherapie.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beleid</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20000"/>
          </a:bodyPr>
          <a:lstStyle/>
          <a:p>
            <a:pPr>
              <a:buFont typeface="Wingdings" pitchFamily="2" charset="2"/>
              <a:buChar char="§"/>
            </a:pPr>
            <a:r>
              <a:rPr lang="nl-BE" sz="3200" i="1" dirty="0" smtClean="0"/>
              <a:t>voorlichting en niet-medicamenteuze behandeling</a:t>
            </a:r>
          </a:p>
          <a:p>
            <a:pPr lvl="1">
              <a:buFont typeface="Wingdings" pitchFamily="2" charset="2"/>
              <a:buChar char="§"/>
            </a:pPr>
            <a:r>
              <a:rPr lang="nl-BE" sz="3000" i="1" dirty="0" smtClean="0"/>
              <a:t>oorzaak</a:t>
            </a:r>
          </a:p>
          <a:p>
            <a:pPr lvl="2">
              <a:buFont typeface="Wingdings" pitchFamily="2" charset="2"/>
              <a:buChar char="§"/>
            </a:pPr>
            <a:r>
              <a:rPr lang="nl-BE" sz="2700" dirty="0" smtClean="0"/>
              <a:t>mogelijk irritatie of ontsteking</a:t>
            </a:r>
          </a:p>
          <a:p>
            <a:pPr lvl="2">
              <a:buFont typeface="Wingdings" pitchFamily="2" charset="2"/>
              <a:buChar char="§"/>
            </a:pPr>
            <a:r>
              <a:rPr lang="nl-BE" sz="2700" dirty="0" smtClean="0"/>
              <a:t>exacte plaats is niet met zekerheid aan te wijzen</a:t>
            </a:r>
          </a:p>
          <a:p>
            <a:pPr lvl="1">
              <a:buFont typeface="Wingdings" pitchFamily="2" charset="2"/>
              <a:buChar char="§"/>
            </a:pPr>
            <a:r>
              <a:rPr lang="nl-BE" sz="3000" i="1" dirty="0" smtClean="0"/>
              <a:t>beloop</a:t>
            </a:r>
            <a:r>
              <a:rPr lang="nl-BE" sz="3000" dirty="0" smtClean="0"/>
              <a:t> </a:t>
            </a:r>
          </a:p>
          <a:p>
            <a:pPr lvl="2">
              <a:buFont typeface="Wingdings" pitchFamily="2" charset="2"/>
              <a:buChar char="§"/>
            </a:pPr>
            <a:r>
              <a:rPr lang="nl-BE" sz="2700" dirty="0" smtClean="0"/>
              <a:t>moeilijk te voorspellen</a:t>
            </a:r>
          </a:p>
          <a:p>
            <a:pPr lvl="2">
              <a:buFont typeface="Wingdings" pitchFamily="2" charset="2"/>
              <a:buChar char="§"/>
            </a:pPr>
            <a:r>
              <a:rPr lang="nl-BE" sz="2700" dirty="0" smtClean="0"/>
              <a:t>enkele weken tot vaak maanden of een jaar</a:t>
            </a:r>
          </a:p>
          <a:p>
            <a:pPr lvl="1">
              <a:buFont typeface="Wingdings" pitchFamily="2" charset="2"/>
              <a:buChar char="§"/>
            </a:pPr>
            <a:r>
              <a:rPr lang="nl-BE" sz="3000" dirty="0" smtClean="0"/>
              <a:t>behandelmogelijkheden</a:t>
            </a:r>
          </a:p>
          <a:p>
            <a:pPr lvl="2">
              <a:buFont typeface="Wingdings" pitchFamily="2" charset="2"/>
              <a:buChar char="§"/>
            </a:pPr>
            <a:r>
              <a:rPr lang="nl-BE" sz="2700" dirty="0" smtClean="0"/>
              <a:t>van geen daarvan staat vast, dat ze op de lange duur, het natuurlijk beloop in belangrijke mate beïnvloeden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beleid</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BE" sz="3200" b="1" dirty="0" smtClean="0"/>
              <a:t>a</a:t>
            </a:r>
            <a:r>
              <a:rPr lang="nl-BE" sz="3200" b="1" smtClean="0"/>
              <a:t>dviezen</a:t>
            </a:r>
            <a:endParaRPr lang="nl-BE" sz="3200" b="1" dirty="0" smtClean="0"/>
          </a:p>
          <a:p>
            <a:pPr lvl="1">
              <a:buFont typeface="Wingdings" pitchFamily="2" charset="2"/>
              <a:buChar char="§"/>
            </a:pPr>
            <a:r>
              <a:rPr lang="nl-BE" sz="3000" dirty="0" smtClean="0"/>
              <a:t>actief blijven </a:t>
            </a:r>
          </a:p>
          <a:p>
            <a:pPr lvl="1">
              <a:buFont typeface="Wingdings" pitchFamily="2" charset="2"/>
              <a:buChar char="§"/>
            </a:pPr>
            <a:r>
              <a:rPr lang="nl-BE" sz="3000" dirty="0" smtClean="0"/>
              <a:t>stapsgewijze aanpak </a:t>
            </a:r>
          </a:p>
          <a:p>
            <a:pPr lvl="2">
              <a:buFont typeface="Wingdings" pitchFamily="2" charset="2"/>
              <a:buChar char="§"/>
            </a:pPr>
            <a:r>
              <a:rPr lang="nl-BE" sz="2700" dirty="0" smtClean="0"/>
              <a:t>pas bij acute ernstige pijn de dagelijkse activiteiten voor een korte tijd aan</a:t>
            </a:r>
          </a:p>
          <a:p>
            <a:pPr lvl="2">
              <a:buFont typeface="Wingdings" pitchFamily="2" charset="2"/>
              <a:buChar char="§"/>
            </a:pPr>
            <a:r>
              <a:rPr lang="nl-BE" sz="2700" dirty="0" smtClean="0"/>
              <a:t>strikte rust is te ontraden</a:t>
            </a:r>
          </a:p>
          <a:p>
            <a:pPr lvl="3">
              <a:buFont typeface="Wingdings" pitchFamily="2" charset="2"/>
              <a:buChar char="§"/>
            </a:pPr>
            <a:r>
              <a:rPr lang="nl-BE" sz="2600" dirty="0" smtClean="0"/>
              <a:t>tenzij minimale bewegingen ernstige pijn veroorzaken</a:t>
            </a:r>
          </a:p>
          <a:p>
            <a:pPr lvl="2">
              <a:buFont typeface="Wingdings" pitchFamily="2" charset="2"/>
              <a:buChar char="§"/>
            </a:pPr>
            <a:r>
              <a:rPr lang="nl-BE" sz="2700" dirty="0" smtClean="0"/>
              <a:t>breid daarna de activiteiten geleidelijk en stapsgewijs uit</a:t>
            </a:r>
          </a:p>
          <a:p>
            <a:pPr lvl="3">
              <a:buFont typeface="Wingdings" pitchFamily="2" charset="2"/>
              <a:buChar char="§"/>
            </a:pPr>
            <a:r>
              <a:rPr lang="nl-BE" sz="2600" dirty="0" smtClean="0"/>
              <a:t>wacht niet tot de pijn geheel verdwenen is</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beleid</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lnSpcReduction="10000"/>
          </a:bodyPr>
          <a:lstStyle/>
          <a:p>
            <a:pPr>
              <a:buFont typeface="Wingdings" pitchFamily="2" charset="2"/>
              <a:buChar char="§"/>
            </a:pPr>
            <a:r>
              <a:rPr lang="nl-BE" b="1" dirty="0" smtClean="0"/>
              <a:t>Medicamenteuze behandeling</a:t>
            </a:r>
          </a:p>
          <a:p>
            <a:pPr lvl="1">
              <a:buFont typeface="Wingdings" pitchFamily="2" charset="2"/>
              <a:buChar char="§"/>
            </a:pPr>
            <a:r>
              <a:rPr lang="nl-BE" dirty="0" smtClean="0"/>
              <a:t>Adviseer desgewenst voor een periode van twee weken paracetamol. Geef als tweede keus, of bij onvoldoende resultaat, ibuprofen, diclofenac of naproxen.</a:t>
            </a:r>
          </a:p>
          <a:p>
            <a:pPr lvl="1">
              <a:buFont typeface="Wingdings" pitchFamily="2" charset="2"/>
              <a:buChar char="§"/>
            </a:pPr>
            <a:r>
              <a:rPr lang="nl-BE" dirty="0" smtClean="0"/>
              <a:t>Overweeg een injectie bij (ernstige) schouderpijn die ondanks adviezen en één tot twee weken analgeticagebruik onvoldoende is verminderd. Het type klacht bepaalt de plaats van de injectie: </a:t>
            </a:r>
          </a:p>
          <a:p>
            <a:pPr lvl="2">
              <a:buFont typeface="Wingdings" pitchFamily="2" charset="2"/>
              <a:buChar char="§"/>
            </a:pPr>
            <a:r>
              <a:rPr lang="nl-BE" dirty="0" smtClean="0"/>
              <a:t>subacromiaal bij bewegingsbeperking van vooral de abductie en bij een pijnlijk </a:t>
            </a:r>
            <a:r>
              <a:rPr lang="nl-BE" dirty="0" err="1" smtClean="0"/>
              <a:t>abductietraject</a:t>
            </a:r>
            <a:r>
              <a:rPr lang="nl-BE" dirty="0" smtClean="0"/>
              <a:t>;</a:t>
            </a:r>
          </a:p>
          <a:p>
            <a:pPr lvl="2">
              <a:buFont typeface="Wingdings" pitchFamily="2" charset="2"/>
              <a:buChar char="§"/>
            </a:pPr>
            <a:r>
              <a:rPr lang="nl-BE" dirty="0" smtClean="0"/>
              <a:t>intra-articulair glenohumeraal bij bewegingsbeperking van vooral de exorotatie.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04088"/>
            <a:ext cx="8229600" cy="724648"/>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8195" name="Rectangle 3"/>
          <p:cNvSpPr>
            <a:spLocks noGrp="1" noChangeArrowheads="1"/>
          </p:cNvSpPr>
          <p:nvPr>
            <p:ph idx="1"/>
          </p:nvPr>
        </p:nvSpPr>
        <p:spPr>
          <a:xfrm>
            <a:off x="928662" y="1857364"/>
            <a:ext cx="7758138" cy="5000636"/>
          </a:xfrm>
          <a:noFill/>
        </p:spPr>
        <p:txBody>
          <a:bodyPr>
            <a:normAutofit/>
          </a:bodyPr>
          <a:lstStyle/>
          <a:p>
            <a:pPr>
              <a:lnSpc>
                <a:spcPct val="90000"/>
              </a:lnSpc>
              <a:buFont typeface="Wingdings" pitchFamily="2" charset="2"/>
              <a:buChar char="§"/>
            </a:pPr>
            <a:r>
              <a:rPr lang="nl-NL" sz="3200" dirty="0" smtClean="0"/>
              <a:t>trauma</a:t>
            </a:r>
          </a:p>
          <a:p>
            <a:pPr lvl="1">
              <a:lnSpc>
                <a:spcPct val="90000"/>
              </a:lnSpc>
              <a:buFont typeface="Wingdings" pitchFamily="2" charset="2"/>
              <a:buChar char="§"/>
            </a:pPr>
            <a:r>
              <a:rPr lang="nl-NL" sz="3000" dirty="0" smtClean="0"/>
              <a:t>contusie, fractuur, luxatie, ruptuur</a:t>
            </a:r>
            <a:endParaRPr lang="nl-NL" sz="3000" dirty="0"/>
          </a:p>
          <a:p>
            <a:pPr>
              <a:lnSpc>
                <a:spcPct val="90000"/>
              </a:lnSpc>
              <a:buFont typeface="Wingdings" pitchFamily="2" charset="2"/>
              <a:buChar char="§"/>
            </a:pPr>
            <a:r>
              <a:rPr lang="nl-NL" sz="3200" dirty="0"/>
              <a:t>tendinopathie</a:t>
            </a:r>
          </a:p>
          <a:p>
            <a:pPr>
              <a:lnSpc>
                <a:spcPct val="90000"/>
              </a:lnSpc>
              <a:buFont typeface="Wingdings" pitchFamily="2" charset="2"/>
              <a:buChar char="§"/>
            </a:pPr>
            <a:r>
              <a:rPr lang="nl-NL" sz="3200" dirty="0"/>
              <a:t>artrose</a:t>
            </a:r>
          </a:p>
          <a:p>
            <a:pPr>
              <a:lnSpc>
                <a:spcPct val="90000"/>
              </a:lnSpc>
              <a:buFont typeface="Wingdings" pitchFamily="2" charset="2"/>
              <a:buChar char="§"/>
            </a:pPr>
            <a:r>
              <a:rPr lang="nl-NL" sz="3200" dirty="0"/>
              <a:t>artritis</a:t>
            </a:r>
          </a:p>
          <a:p>
            <a:pPr>
              <a:lnSpc>
                <a:spcPct val="90000"/>
              </a:lnSpc>
              <a:buFont typeface="Wingdings" pitchFamily="2" charset="2"/>
              <a:buChar char="§"/>
            </a:pPr>
            <a:r>
              <a:rPr lang="nl-NL" sz="3200" dirty="0" smtClean="0"/>
              <a:t>osteoporose </a:t>
            </a:r>
            <a:endParaRPr lang="nl-NL" sz="3200" dirty="0"/>
          </a:p>
          <a:p>
            <a:pPr>
              <a:lnSpc>
                <a:spcPct val="90000"/>
              </a:lnSpc>
              <a:buFont typeface="Wingdings" pitchFamily="2" charset="2"/>
              <a:buChar char="§"/>
            </a:pPr>
            <a:r>
              <a:rPr lang="nl-NL" sz="3200" dirty="0"/>
              <a:t>tumoren &amp; metastase &gt; </a:t>
            </a:r>
            <a:r>
              <a:rPr lang="nl-NL" sz="3200" dirty="0" smtClean="0"/>
              <a:t>oncologie</a:t>
            </a:r>
            <a:endParaRPr lang="nl-NL"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controle en verwijzing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None/>
            </a:pPr>
            <a:r>
              <a:rPr lang="nl-BE" b="1" dirty="0" smtClean="0"/>
              <a:t>Controle:</a:t>
            </a:r>
          </a:p>
          <a:p>
            <a:r>
              <a:rPr lang="nl-BE" dirty="0" smtClean="0"/>
              <a:t>instrueer de patiënt terug te komen: </a:t>
            </a:r>
          </a:p>
          <a:p>
            <a:pPr lvl="1"/>
            <a:r>
              <a:rPr lang="nl-BE" dirty="0" smtClean="0"/>
              <a:t>als ernstige pijn niet afneemt;</a:t>
            </a:r>
          </a:p>
          <a:p>
            <a:pPr lvl="1"/>
            <a:r>
              <a:rPr lang="nl-BE" dirty="0" smtClean="0"/>
              <a:t>bij koorts na een injectie;</a:t>
            </a:r>
          </a:p>
          <a:p>
            <a:pPr lvl="1"/>
            <a:r>
              <a:rPr lang="nl-BE" dirty="0" smtClean="0"/>
              <a:t>als de klachten na twee weken niet zijn verminderd;</a:t>
            </a:r>
          </a:p>
          <a:p>
            <a:pPr lvl="1"/>
            <a:r>
              <a:rPr lang="nl-BE" dirty="0" smtClean="0"/>
              <a:t>als er na zes weken geen herstel is van het dagelijks functioneren;</a:t>
            </a:r>
          </a:p>
          <a:p>
            <a:r>
              <a:rPr lang="nl-BE" dirty="0" smtClean="0"/>
              <a:t>bespreek bij aanhoudende klachten en aanwijzingen voor psychosociale overbelasting het mogelijke verband daartussen;</a:t>
            </a:r>
          </a:p>
          <a:p>
            <a:r>
              <a:rPr lang="nl-BE" dirty="0" smtClean="0"/>
              <a:t>heroverweeg de diagnose schouderklachten wanneer de klachten persisteren en/of een afwijkend beloop hebben.</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Schouder: </a:t>
            </a: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controle en verwijzing</a:t>
            </a:r>
            <a:endParaRPr lang="nl-NL" sz="32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70000" lnSpcReduction="20000"/>
          </a:bodyPr>
          <a:lstStyle/>
          <a:p>
            <a:pPr>
              <a:buNone/>
            </a:pPr>
            <a:r>
              <a:rPr lang="nl-BE" sz="3200" b="1" dirty="0" smtClean="0"/>
              <a:t>Verwijzing:</a:t>
            </a:r>
          </a:p>
          <a:p>
            <a:r>
              <a:rPr lang="nl-BE" sz="3200" dirty="0" smtClean="0"/>
              <a:t>overweeg oefentherapie of manuele therapie bij schouderklachten die ondanks adviezen en één tot twee weken analgeticagebruik onvoldoende zijn verminderd, bij (dreigend) disfunctioneren of bij een functiestoornis van de cervicale wervelkolom of de cervicothoracale overgang;</a:t>
            </a:r>
          </a:p>
          <a:p>
            <a:r>
              <a:rPr lang="nl-BE" sz="3200" dirty="0" smtClean="0"/>
              <a:t>informeer bij ziekteverzuim of een mogelijke rol van werkgerelateerde klachten naar afspraken met de bedrijfsarts en overleg zo nodig;</a:t>
            </a:r>
          </a:p>
          <a:p>
            <a:r>
              <a:rPr lang="nl-BE" sz="3200" dirty="0" smtClean="0"/>
              <a:t>overweeg bij patiënten die ondanks behandeling klachten of belemmeringen blijven houden verwijzing naar een specialist met specifieke deskundigheid voor nadere diagnostiek (echografie, MRI of eventueel artroscopie) en/of behandeling (open of artroscopische chirurgie).</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3500" dirty="0" smtClean="0">
                <a:solidFill>
                  <a:srgbClr val="FF0000"/>
                </a:solidFill>
              </a:rPr>
              <a:t>elleboog</a:t>
            </a:r>
            <a:endParaRPr lang="nl-NL" sz="3500" dirty="0">
              <a:solidFill>
                <a:srgbClr val="FF0000"/>
              </a:solidFill>
            </a:endParaRP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4382826" y="2000240"/>
            <a:ext cx="3256233"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792151"/>
            <a:ext cx="8229600" cy="922337"/>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NHG  epicondylitis </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lateralis =  tenniselleboog</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medialis = golfelleboog 				1/3</a:t>
            </a:r>
            <a:r>
              <a:rPr lang="nl-NL" sz="2500" dirty="0"/>
              <a:t/>
            </a:r>
            <a:br>
              <a:rPr lang="nl-NL" sz="2500" dirty="0"/>
            </a:br>
            <a:endParaRPr lang="nl-NL" sz="2500" dirty="0"/>
          </a:p>
        </p:txBody>
      </p:sp>
      <p:pic>
        <p:nvPicPr>
          <p:cNvPr id="2050" name="Picture 2"/>
          <p:cNvPicPr>
            <a:picLocks noGrp="1" noChangeAspect="1" noChangeArrowheads="1"/>
          </p:cNvPicPr>
          <p:nvPr>
            <p:ph idx="1"/>
          </p:nvPr>
        </p:nvPicPr>
        <p:blipFill>
          <a:blip r:embed="rId3"/>
          <a:srcRect/>
          <a:stretch>
            <a:fillRect/>
          </a:stretch>
        </p:blipFill>
        <p:spPr bwMode="auto">
          <a:xfrm>
            <a:off x="790575" y="1908175"/>
            <a:ext cx="7620000" cy="442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792151"/>
            <a:ext cx="8229600" cy="922337"/>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NHG  epicondylitis </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lateralis =  tenniselleboog</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medialis = golfelleboog 				</a:t>
            </a:r>
            <a:r>
              <a:rPr lang="nl-NL" sz="2500" dirty="0"/>
              <a:t/>
            </a:r>
            <a:br>
              <a:rPr lang="nl-NL" sz="2500" dirty="0"/>
            </a:br>
            <a:endParaRPr lang="nl-NL" sz="2500" dirty="0"/>
          </a:p>
        </p:txBody>
      </p:sp>
      <p:sp>
        <p:nvSpPr>
          <p:cNvPr id="41987" name="Rectangle 3"/>
          <p:cNvSpPr>
            <a:spLocks noGrp="1" noChangeArrowheads="1"/>
          </p:cNvSpPr>
          <p:nvPr>
            <p:ph idx="1"/>
          </p:nvPr>
        </p:nvSpPr>
        <p:spPr>
          <a:xfrm>
            <a:off x="485804" y="1458936"/>
            <a:ext cx="8229600" cy="5327650"/>
          </a:xfrm>
          <a:noFill/>
        </p:spPr>
        <p:txBody>
          <a:bodyPr>
            <a:normAutofit/>
          </a:bodyPr>
          <a:lstStyle/>
          <a:p>
            <a:pPr>
              <a:lnSpc>
                <a:spcPct val="90000"/>
              </a:lnSpc>
              <a:buFont typeface="Wingdings" pitchFamily="2" charset="2"/>
              <a:buNone/>
            </a:pPr>
            <a:endParaRPr lang="nl-NL" sz="600" dirty="0"/>
          </a:p>
          <a:p>
            <a:pPr>
              <a:lnSpc>
                <a:spcPct val="90000"/>
              </a:lnSpc>
              <a:buFont typeface="Wingdings" pitchFamily="2" charset="2"/>
              <a:buNone/>
            </a:pPr>
            <a:endParaRPr lang="nl-NL" sz="2400" dirty="0" smtClean="0"/>
          </a:p>
          <a:p>
            <a:pPr>
              <a:lnSpc>
                <a:spcPct val="90000"/>
              </a:lnSpc>
              <a:buFont typeface="Wingdings" pitchFamily="2" charset="2"/>
              <a:buNone/>
            </a:pPr>
            <a:r>
              <a:rPr lang="nl-NL" sz="2400" dirty="0" smtClean="0"/>
              <a:t>klachten &gt; pijn</a:t>
            </a:r>
            <a:endParaRPr lang="nl-NL" sz="2400" dirty="0"/>
          </a:p>
          <a:p>
            <a:pPr>
              <a:lnSpc>
                <a:spcPct val="90000"/>
              </a:lnSpc>
              <a:buFont typeface="Wingdings" pitchFamily="2" charset="2"/>
              <a:buChar char="§"/>
            </a:pPr>
            <a:r>
              <a:rPr lang="nl-NL" sz="2400" dirty="0" smtClean="0"/>
              <a:t>lateralis</a:t>
            </a:r>
          </a:p>
          <a:p>
            <a:pPr lvl="1">
              <a:lnSpc>
                <a:spcPct val="90000"/>
              </a:lnSpc>
              <a:buFont typeface="Wingdings" pitchFamily="2" charset="2"/>
              <a:buChar char="§"/>
            </a:pPr>
            <a:r>
              <a:rPr lang="nl-NL" sz="2200" i="1" dirty="0" smtClean="0"/>
              <a:t>buiten</a:t>
            </a:r>
            <a:r>
              <a:rPr lang="nl-NL" sz="2200" dirty="0" smtClean="0"/>
              <a:t>zijde elleboog</a:t>
            </a:r>
          </a:p>
          <a:p>
            <a:pPr lvl="1">
              <a:lnSpc>
                <a:spcPct val="90000"/>
              </a:lnSpc>
              <a:buFont typeface="Wingdings" pitchFamily="2" charset="2"/>
              <a:buChar char="§"/>
            </a:pPr>
            <a:r>
              <a:rPr lang="nl-NL" sz="2200" dirty="0" smtClean="0"/>
              <a:t>vooral </a:t>
            </a:r>
            <a:r>
              <a:rPr lang="nl-NL" sz="2200" dirty="0"/>
              <a:t>bij </a:t>
            </a:r>
            <a:r>
              <a:rPr lang="nl-NL" sz="2200" i="1" dirty="0"/>
              <a:t>strekken</a:t>
            </a:r>
            <a:r>
              <a:rPr lang="nl-NL" sz="2200" dirty="0"/>
              <a:t> </a:t>
            </a:r>
            <a:r>
              <a:rPr lang="nl-NL" sz="2200" dirty="0" smtClean="0"/>
              <a:t>pols</a:t>
            </a:r>
          </a:p>
          <a:p>
            <a:pPr lvl="1">
              <a:lnSpc>
                <a:spcPct val="90000"/>
              </a:lnSpc>
              <a:buFont typeface="Wingdings" pitchFamily="2" charset="2"/>
              <a:buChar char="§"/>
            </a:pPr>
            <a:r>
              <a:rPr lang="nl-NL" sz="2200" dirty="0" smtClean="0"/>
              <a:t>+ naar </a:t>
            </a:r>
            <a:r>
              <a:rPr lang="nl-NL" sz="2200" dirty="0"/>
              <a:t>buitendraaien v.d. onderarm</a:t>
            </a:r>
          </a:p>
          <a:p>
            <a:pPr>
              <a:lnSpc>
                <a:spcPct val="90000"/>
              </a:lnSpc>
              <a:buFont typeface="Wingdings" pitchFamily="2" charset="2"/>
              <a:buChar char="§"/>
            </a:pPr>
            <a:r>
              <a:rPr lang="nl-NL" sz="2400" dirty="0" smtClean="0"/>
              <a:t>medialis</a:t>
            </a:r>
          </a:p>
          <a:p>
            <a:pPr lvl="1">
              <a:lnSpc>
                <a:spcPct val="90000"/>
              </a:lnSpc>
              <a:buFont typeface="Wingdings" pitchFamily="2" charset="2"/>
              <a:buChar char="§"/>
            </a:pPr>
            <a:r>
              <a:rPr lang="nl-NL" sz="2200" i="1" dirty="0" smtClean="0"/>
              <a:t>binnen</a:t>
            </a:r>
            <a:r>
              <a:rPr lang="nl-NL" sz="2200" dirty="0" smtClean="0"/>
              <a:t>zijde elleboog</a:t>
            </a:r>
          </a:p>
          <a:p>
            <a:pPr lvl="1">
              <a:lnSpc>
                <a:spcPct val="90000"/>
              </a:lnSpc>
              <a:buFont typeface="Wingdings" pitchFamily="2" charset="2"/>
              <a:buChar char="§"/>
            </a:pPr>
            <a:r>
              <a:rPr lang="nl-NL" sz="2200" dirty="0" smtClean="0"/>
              <a:t>vooral </a:t>
            </a:r>
            <a:r>
              <a:rPr lang="nl-NL" sz="2200" dirty="0"/>
              <a:t>bij </a:t>
            </a:r>
            <a:r>
              <a:rPr lang="nl-NL" sz="2200" i="1" dirty="0"/>
              <a:t>buigen</a:t>
            </a:r>
            <a:r>
              <a:rPr lang="nl-NL" sz="2200" dirty="0"/>
              <a:t> </a:t>
            </a:r>
            <a:r>
              <a:rPr lang="nl-NL" sz="2200" dirty="0" smtClean="0"/>
              <a:t>pols</a:t>
            </a:r>
            <a:endParaRPr lang="nl-NL" sz="2200" dirty="0"/>
          </a:p>
          <a:p>
            <a:pPr>
              <a:lnSpc>
                <a:spcPct val="90000"/>
              </a:lnSpc>
              <a:buFont typeface="Wingdings" pitchFamily="2" charset="2"/>
              <a:buNone/>
            </a:pPr>
            <a:endParaRPr lang="nl-NL" sz="2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034" y="792151"/>
            <a:ext cx="8229600" cy="922337"/>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NHG  epicondylitis </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lateralis =  tenniselleboog</a:t>
            </a:r>
            <a:b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800" b="1" dirty="0" smtClean="0">
                <a:solidFill>
                  <a:schemeClr val="accent3">
                    <a:tint val="90000"/>
                    <a:satMod val="120000"/>
                  </a:schemeClr>
                </a:solidFill>
                <a:effectLst>
                  <a:outerShdw blurRad="38100" dist="25400" dir="5400000" algn="tl" rotWithShape="0">
                    <a:srgbClr val="000000">
                      <a:alpha val="43000"/>
                    </a:srgbClr>
                  </a:outerShdw>
                </a:effectLst>
              </a:rPr>
              <a:t>medialis = golfelleboog 				</a:t>
            </a:r>
            <a:r>
              <a:rPr lang="nl-NL" sz="2500" dirty="0"/>
              <a:t/>
            </a:r>
            <a:br>
              <a:rPr lang="nl-NL" sz="2500" dirty="0"/>
            </a:br>
            <a:endParaRPr lang="nl-NL" sz="2500" dirty="0"/>
          </a:p>
        </p:txBody>
      </p:sp>
      <p:sp>
        <p:nvSpPr>
          <p:cNvPr id="41987" name="Rectangle 3"/>
          <p:cNvSpPr>
            <a:spLocks noGrp="1" noChangeArrowheads="1"/>
          </p:cNvSpPr>
          <p:nvPr>
            <p:ph idx="1"/>
          </p:nvPr>
        </p:nvSpPr>
        <p:spPr>
          <a:xfrm>
            <a:off x="485804" y="1458936"/>
            <a:ext cx="8229600" cy="5327650"/>
          </a:xfrm>
          <a:noFill/>
        </p:spPr>
        <p:txBody>
          <a:bodyPr>
            <a:normAutofit/>
          </a:bodyPr>
          <a:lstStyle/>
          <a:p>
            <a:pPr>
              <a:lnSpc>
                <a:spcPct val="90000"/>
              </a:lnSpc>
              <a:buFont typeface="Wingdings" pitchFamily="2" charset="2"/>
              <a:buNone/>
            </a:pPr>
            <a:endParaRPr lang="nl-NL" sz="600" dirty="0"/>
          </a:p>
          <a:p>
            <a:pPr>
              <a:lnSpc>
                <a:spcPct val="90000"/>
              </a:lnSpc>
              <a:buFont typeface="Wingdings" pitchFamily="2" charset="2"/>
              <a:buNone/>
            </a:pPr>
            <a:endParaRPr lang="nl-NL" sz="2400" dirty="0" smtClean="0"/>
          </a:p>
          <a:p>
            <a:pPr>
              <a:lnSpc>
                <a:spcPct val="90000"/>
              </a:lnSpc>
              <a:buFont typeface="Wingdings" pitchFamily="2" charset="2"/>
              <a:buNone/>
            </a:pPr>
            <a:r>
              <a:rPr lang="nl-NL" sz="2400" dirty="0" smtClean="0"/>
              <a:t>oorzaak</a:t>
            </a:r>
            <a:endParaRPr lang="nl-NL" sz="2400" dirty="0"/>
          </a:p>
          <a:p>
            <a:pPr>
              <a:lnSpc>
                <a:spcPct val="90000"/>
              </a:lnSpc>
              <a:buFont typeface="Wingdings" pitchFamily="2" charset="2"/>
              <a:buChar char="§"/>
            </a:pPr>
            <a:r>
              <a:rPr lang="nl-NL" sz="2400" dirty="0"/>
              <a:t>overbelasting pols </a:t>
            </a:r>
            <a:r>
              <a:rPr lang="nl-NL" sz="2400" dirty="0" smtClean="0"/>
              <a:t>	</a:t>
            </a:r>
          </a:p>
          <a:p>
            <a:pPr lvl="1">
              <a:lnSpc>
                <a:spcPct val="90000"/>
              </a:lnSpc>
              <a:buFont typeface="Wingdings" pitchFamily="2" charset="2"/>
              <a:buChar char="§"/>
            </a:pPr>
            <a:r>
              <a:rPr lang="nl-NL" sz="2200" dirty="0" smtClean="0"/>
              <a:t>schilderen </a:t>
            </a:r>
            <a:r>
              <a:rPr lang="nl-NL" sz="2200" dirty="0"/>
              <a:t>/ </a:t>
            </a:r>
            <a:r>
              <a:rPr lang="nl-NL" sz="2200" dirty="0" smtClean="0"/>
              <a:t>PC</a:t>
            </a:r>
            <a:endParaRPr lang="nl-NL" sz="2200" dirty="0"/>
          </a:p>
          <a:p>
            <a:pPr>
              <a:lnSpc>
                <a:spcPct val="90000"/>
              </a:lnSpc>
              <a:buFont typeface="Wingdings" pitchFamily="2" charset="2"/>
              <a:buChar char="§"/>
            </a:pPr>
            <a:r>
              <a:rPr lang="nl-NL" sz="2400" dirty="0"/>
              <a:t>plots zware belasting - niet warme spieren </a:t>
            </a:r>
            <a:endParaRPr lang="nl-NL" sz="2400" dirty="0" smtClean="0"/>
          </a:p>
          <a:p>
            <a:pPr lvl="1">
              <a:lnSpc>
                <a:spcPct val="90000"/>
              </a:lnSpc>
              <a:buFont typeface="Wingdings" pitchFamily="2" charset="2"/>
              <a:buChar char="§"/>
            </a:pPr>
            <a:r>
              <a:rPr lang="nl-NL" sz="2200" dirty="0" smtClean="0"/>
              <a:t>tennis</a:t>
            </a:r>
            <a:endParaRPr lang="nl-NL" sz="2200" dirty="0"/>
          </a:p>
          <a:p>
            <a:pPr>
              <a:lnSpc>
                <a:spcPct val="90000"/>
              </a:lnSpc>
              <a:buFont typeface="Wingdings" pitchFamily="2" charset="2"/>
              <a:buChar char="§"/>
            </a:pPr>
            <a:r>
              <a:rPr lang="nl-NL" sz="2400" dirty="0"/>
              <a:t>irritatie van de </a:t>
            </a:r>
            <a:r>
              <a:rPr lang="nl-NL" sz="2400" dirty="0" err="1"/>
              <a:t>polsstrekkers</a:t>
            </a:r>
            <a:r>
              <a:rPr lang="nl-NL" sz="2400" dirty="0"/>
              <a:t>/-</a:t>
            </a:r>
            <a:r>
              <a:rPr lang="nl-NL" sz="2400" dirty="0" err="1"/>
              <a:t>buigers</a:t>
            </a:r>
            <a:r>
              <a:rPr lang="nl-NL" sz="2400" dirty="0"/>
              <a:t> bij de aanhechting op de elleboog</a:t>
            </a:r>
          </a:p>
          <a:p>
            <a:pPr>
              <a:lnSpc>
                <a:spcPct val="90000"/>
              </a:lnSpc>
              <a:buFont typeface="Wingdings" pitchFamily="2" charset="2"/>
              <a:buNone/>
            </a:pPr>
            <a:endParaRPr lang="nl-NL" sz="2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500043"/>
            <a:ext cx="8229600" cy="1071569"/>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400" u="sng" dirty="0">
                <a:solidFill>
                  <a:srgbClr val="0000FF"/>
                </a:solidFill>
                <a:cs typeface="Arial" charset="0"/>
              </a:rPr>
              <a:t/>
            </a:r>
            <a:br>
              <a:rPr lang="nl-NL" sz="2400" u="sng" dirty="0">
                <a:solidFill>
                  <a:srgbClr val="0000FF"/>
                </a:solidFill>
                <a:cs typeface="Arial" charset="0"/>
              </a:rPr>
            </a:br>
            <a:r>
              <a:rPr lang="nl-NL" sz="3200" b="1" u="sng"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t/>
            </a:r>
            <a:br>
              <a:rPr lang="nl-NL" sz="3200" b="1" u="sng"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br>
            <a:r>
              <a:rPr lang="nl-NL" sz="2400" u="sng" dirty="0">
                <a:solidFill>
                  <a:srgbClr val="0000FF"/>
                </a:solidFill>
                <a:cs typeface="Arial" charset="0"/>
                <a:hlinkClick r:id="rId3"/>
              </a:rPr>
              <a:t/>
            </a:r>
            <a:br>
              <a:rPr lang="nl-NL" sz="2400" u="sng" dirty="0">
                <a:solidFill>
                  <a:srgbClr val="0000FF"/>
                </a:solidFill>
                <a:cs typeface="Arial" charset="0"/>
                <a:hlinkClick r:id="rId3"/>
              </a:rPr>
            </a:br>
            <a:r>
              <a:rPr lang="nl-NL" sz="3600" dirty="0"/>
              <a:t/>
            </a:r>
            <a:br>
              <a:rPr lang="nl-NL" sz="3600" dirty="0"/>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t> t</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enniselleboog - beleid </a:t>
            </a:r>
            <a:r>
              <a:rPr lang="nl-NL" sz="3600" u="sng" dirty="0" smtClean="0">
                <a:solidFill>
                  <a:srgbClr val="0000FF"/>
                </a:solidFill>
                <a:cs typeface="Arial" charset="0"/>
                <a:hlinkClick r:id="rId3"/>
              </a:rPr>
              <a:t> </a:t>
            </a:r>
            <a:endParaRPr lang="nl-NL" sz="3600" dirty="0"/>
          </a:p>
        </p:txBody>
      </p:sp>
      <p:sp>
        <p:nvSpPr>
          <p:cNvPr id="45059" name="Rectangle 3"/>
          <p:cNvSpPr>
            <a:spLocks noGrp="1" noChangeArrowheads="1"/>
          </p:cNvSpPr>
          <p:nvPr>
            <p:ph idx="1"/>
          </p:nvPr>
        </p:nvSpPr>
        <p:spPr>
          <a:xfrm>
            <a:off x="457200" y="1673250"/>
            <a:ext cx="8229600" cy="5113336"/>
          </a:xfrm>
          <a:noFill/>
        </p:spPr>
        <p:txBody>
          <a:bodyPr>
            <a:normAutofit/>
          </a:bodyPr>
          <a:lstStyle/>
          <a:p>
            <a:pPr>
              <a:lnSpc>
                <a:spcPct val="90000"/>
              </a:lnSpc>
              <a:buFont typeface="Wingdings" pitchFamily="2" charset="2"/>
              <a:buNone/>
            </a:pPr>
            <a:endParaRPr lang="nl-NL" sz="300" dirty="0"/>
          </a:p>
          <a:p>
            <a:pPr>
              <a:lnSpc>
                <a:spcPct val="90000"/>
              </a:lnSpc>
              <a:buFont typeface="Wingdings" pitchFamily="2" charset="2"/>
              <a:buNone/>
            </a:pPr>
            <a:r>
              <a:rPr lang="nl-NL" sz="2500" dirty="0"/>
              <a:t>advies</a:t>
            </a:r>
          </a:p>
          <a:p>
            <a:pPr>
              <a:lnSpc>
                <a:spcPct val="90000"/>
              </a:lnSpc>
              <a:buFont typeface="Wingdings" pitchFamily="2" charset="2"/>
              <a:buChar char="§"/>
            </a:pPr>
            <a:r>
              <a:rPr lang="nl-NL" sz="2500" dirty="0"/>
              <a:t>vermijd repeterende bewegingen</a:t>
            </a:r>
          </a:p>
          <a:p>
            <a:pPr>
              <a:lnSpc>
                <a:spcPct val="90000"/>
              </a:lnSpc>
              <a:buFont typeface="Wingdings" pitchFamily="2" charset="2"/>
              <a:buChar char="§"/>
            </a:pPr>
            <a:r>
              <a:rPr lang="nl-NL" sz="2500" dirty="0"/>
              <a:t>wel blijven </a:t>
            </a:r>
            <a:r>
              <a:rPr lang="nl-NL" sz="2500" dirty="0" smtClean="0"/>
              <a:t>bewegen</a:t>
            </a:r>
          </a:p>
          <a:p>
            <a:pPr>
              <a:lnSpc>
                <a:spcPct val="90000"/>
              </a:lnSpc>
              <a:buFont typeface="Wingdings" pitchFamily="2" charset="2"/>
              <a:buChar char="§"/>
            </a:pPr>
            <a:r>
              <a:rPr lang="nl-NL" sz="2500" dirty="0" smtClean="0"/>
              <a:t>evt</a:t>
            </a:r>
            <a:r>
              <a:rPr lang="nl-NL" sz="2500" dirty="0"/>
              <a:t>. kort minder belasten</a:t>
            </a:r>
          </a:p>
          <a:p>
            <a:pPr>
              <a:lnSpc>
                <a:spcPct val="90000"/>
              </a:lnSpc>
              <a:buFont typeface="Wingdings" pitchFamily="2" charset="2"/>
              <a:buChar char="§"/>
            </a:pPr>
            <a:r>
              <a:rPr lang="nl-NL" sz="2500" dirty="0"/>
              <a:t>lat.&gt; onderhands dragen met gebogen elleboog</a:t>
            </a:r>
          </a:p>
          <a:p>
            <a:pPr>
              <a:lnSpc>
                <a:spcPct val="90000"/>
              </a:lnSpc>
              <a:buFont typeface="Wingdings" pitchFamily="2" charset="2"/>
              <a:buChar char="§"/>
            </a:pPr>
            <a:r>
              <a:rPr lang="nl-NL" sz="2500" dirty="0" err="1"/>
              <a:t>med</a:t>
            </a:r>
            <a:r>
              <a:rPr lang="nl-NL" sz="2500" dirty="0"/>
              <a:t>.&gt; bovenhands dragen met gebogen elleboog</a:t>
            </a:r>
          </a:p>
          <a:p>
            <a:pPr>
              <a:lnSpc>
                <a:spcPct val="90000"/>
              </a:lnSpc>
              <a:buFont typeface="Wingdings" pitchFamily="2" charset="2"/>
              <a:buChar char="§"/>
            </a:pPr>
            <a:r>
              <a:rPr lang="nl-NL" sz="2500" dirty="0"/>
              <a:t>zo nodig </a:t>
            </a:r>
            <a:r>
              <a:rPr lang="nl-NL" sz="2500" dirty="0" smtClean="0"/>
              <a:t>pijnstilling</a:t>
            </a:r>
          </a:p>
          <a:p>
            <a:pPr lvl="1">
              <a:lnSpc>
                <a:spcPct val="90000"/>
              </a:lnSpc>
              <a:buFont typeface="Wingdings" pitchFamily="2" charset="2"/>
              <a:buChar char="§"/>
            </a:pPr>
            <a:r>
              <a:rPr lang="nl-NL" sz="2300" dirty="0" smtClean="0"/>
              <a:t>paracetamol </a:t>
            </a:r>
            <a:r>
              <a:rPr lang="nl-NL" sz="2300" dirty="0"/>
              <a:t>of NSAID </a:t>
            </a:r>
            <a:r>
              <a:rPr lang="nl-NL" sz="2300" dirty="0" err="1"/>
              <a:t>uitw</a:t>
            </a:r>
            <a:r>
              <a:rPr lang="nl-NL" sz="2300" dirty="0"/>
              <a:t>.</a:t>
            </a:r>
          </a:p>
          <a:p>
            <a:pPr>
              <a:lnSpc>
                <a:spcPct val="90000"/>
              </a:lnSpc>
              <a:buFont typeface="Wingdings" pitchFamily="2" charset="2"/>
              <a:buChar char="§"/>
            </a:pPr>
            <a:r>
              <a:rPr lang="nl-NL" sz="2500" dirty="0"/>
              <a:t>geen enkele behandeling </a:t>
            </a:r>
            <a:r>
              <a:rPr lang="nl-NL" sz="2500" dirty="0" smtClean="0"/>
              <a:t>aantoonbaar effect</a:t>
            </a:r>
          </a:p>
          <a:p>
            <a:pPr lvl="1">
              <a:lnSpc>
                <a:spcPct val="90000"/>
              </a:lnSpc>
              <a:buFont typeface="Wingdings" pitchFamily="2" charset="2"/>
              <a:buChar char="§"/>
            </a:pPr>
            <a:r>
              <a:rPr lang="nl-NL" sz="2300" dirty="0" smtClean="0"/>
              <a:t>wel manuele therapie</a:t>
            </a:r>
            <a:endParaRPr lang="nl-NL" sz="2300" dirty="0"/>
          </a:p>
          <a:p>
            <a:pPr>
              <a:lnSpc>
                <a:spcPct val="90000"/>
              </a:lnSpc>
              <a:buFont typeface="Wingdings" pitchFamily="2" charset="2"/>
              <a:buNone/>
            </a:pPr>
            <a:endParaRPr lang="nl-NL"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500043"/>
            <a:ext cx="8229600" cy="1071569"/>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400" u="sng" dirty="0">
                <a:solidFill>
                  <a:srgbClr val="0000FF"/>
                </a:solidFill>
                <a:cs typeface="Arial" charset="0"/>
              </a:rPr>
              <a:t/>
            </a:r>
            <a:br>
              <a:rPr lang="nl-NL" sz="2400" u="sng" dirty="0">
                <a:solidFill>
                  <a:srgbClr val="0000FF"/>
                </a:solidFill>
                <a:cs typeface="Arial" charset="0"/>
              </a:rPr>
            </a:br>
            <a:r>
              <a:rPr lang="nl-NL" sz="3200" b="1" u="sng"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t/>
            </a:r>
            <a:br>
              <a:rPr lang="nl-NL" sz="3200" b="1" u="sng"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br>
            <a:r>
              <a:rPr lang="nl-NL" sz="2400" u="sng" dirty="0">
                <a:solidFill>
                  <a:srgbClr val="0000FF"/>
                </a:solidFill>
                <a:cs typeface="Arial" charset="0"/>
                <a:hlinkClick r:id="rId3"/>
              </a:rPr>
              <a:t/>
            </a:r>
            <a:br>
              <a:rPr lang="nl-NL" sz="2400" u="sng" dirty="0">
                <a:solidFill>
                  <a:srgbClr val="0000FF"/>
                </a:solidFill>
                <a:cs typeface="Arial" charset="0"/>
                <a:hlinkClick r:id="rId3"/>
              </a:rPr>
            </a:br>
            <a:r>
              <a:rPr lang="nl-NL" sz="3600" dirty="0"/>
              <a:t/>
            </a:r>
            <a:br>
              <a:rPr lang="nl-NL" sz="3600" dirty="0"/>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cs typeface="Arial" charset="0"/>
              </a:rPr>
              <a:t> t</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enniselleboog - prognose</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u="sng" dirty="0" smtClean="0">
                <a:solidFill>
                  <a:srgbClr val="0000FF"/>
                </a:solidFill>
                <a:cs typeface="Arial" charset="0"/>
                <a:hlinkClick r:id="rId3"/>
              </a:rPr>
              <a:t> </a:t>
            </a:r>
            <a:endParaRPr lang="nl-NL" sz="3600" dirty="0"/>
          </a:p>
        </p:txBody>
      </p:sp>
      <p:sp>
        <p:nvSpPr>
          <p:cNvPr id="45059" name="Rectangle 3"/>
          <p:cNvSpPr>
            <a:spLocks noGrp="1" noChangeArrowheads="1"/>
          </p:cNvSpPr>
          <p:nvPr>
            <p:ph idx="1"/>
          </p:nvPr>
        </p:nvSpPr>
        <p:spPr>
          <a:xfrm>
            <a:off x="457200" y="1673250"/>
            <a:ext cx="8229600" cy="5113336"/>
          </a:xfrm>
          <a:noFill/>
        </p:spPr>
        <p:txBody>
          <a:bodyPr>
            <a:normAutofit/>
          </a:bodyPr>
          <a:lstStyle/>
          <a:p>
            <a:pPr>
              <a:lnSpc>
                <a:spcPct val="90000"/>
              </a:lnSpc>
              <a:buFont typeface="Wingdings" pitchFamily="2" charset="2"/>
              <a:buNone/>
            </a:pPr>
            <a:endParaRPr lang="nl-NL" sz="300" dirty="0"/>
          </a:p>
          <a:p>
            <a:pPr>
              <a:lnSpc>
                <a:spcPct val="90000"/>
              </a:lnSpc>
              <a:buFont typeface="Wingdings" pitchFamily="2" charset="2"/>
              <a:buNone/>
            </a:pPr>
            <a:endParaRPr lang="nl-NL" sz="800" dirty="0"/>
          </a:p>
          <a:p>
            <a:pPr>
              <a:lnSpc>
                <a:spcPct val="90000"/>
              </a:lnSpc>
              <a:buFont typeface="Wingdings" pitchFamily="2" charset="2"/>
              <a:buNone/>
            </a:pPr>
            <a:r>
              <a:rPr lang="nl-NL" sz="2500" dirty="0"/>
              <a:t>hoe verder</a:t>
            </a:r>
          </a:p>
          <a:p>
            <a:pPr>
              <a:lnSpc>
                <a:spcPct val="90000"/>
              </a:lnSpc>
              <a:buFont typeface="Wingdings" pitchFamily="2" charset="2"/>
              <a:buChar char="§"/>
            </a:pPr>
            <a:r>
              <a:rPr lang="nl-NL" sz="2500" dirty="0" err="1"/>
              <a:t>self-limiting</a:t>
            </a:r>
            <a:r>
              <a:rPr lang="nl-NL" sz="2500" dirty="0"/>
              <a:t> </a:t>
            </a:r>
            <a:endParaRPr lang="nl-NL" sz="2500" dirty="0" smtClean="0"/>
          </a:p>
          <a:p>
            <a:pPr lvl="1">
              <a:lnSpc>
                <a:spcPct val="90000"/>
              </a:lnSpc>
              <a:buFont typeface="Wingdings" pitchFamily="2" charset="2"/>
              <a:buChar char="§"/>
            </a:pPr>
            <a:r>
              <a:rPr lang="nl-NL" sz="2300" dirty="0" smtClean="0"/>
              <a:t>gemiddeld </a:t>
            </a:r>
            <a:r>
              <a:rPr lang="nl-NL" sz="2300" dirty="0"/>
              <a:t>9 </a:t>
            </a:r>
            <a:r>
              <a:rPr lang="nl-NL" sz="2300" dirty="0" smtClean="0"/>
              <a:t>maanden</a:t>
            </a:r>
          </a:p>
          <a:p>
            <a:pPr lvl="1">
              <a:lnSpc>
                <a:spcPct val="90000"/>
              </a:lnSpc>
              <a:buFont typeface="Wingdings" pitchFamily="2" charset="2"/>
              <a:buChar char="§"/>
            </a:pPr>
            <a:r>
              <a:rPr lang="nl-NL" sz="2300" dirty="0" smtClean="0"/>
              <a:t>na </a:t>
            </a:r>
            <a:r>
              <a:rPr lang="nl-NL" sz="2300" dirty="0"/>
              <a:t>½jr 80% </a:t>
            </a:r>
            <a:endParaRPr lang="nl-NL" sz="2300" dirty="0" smtClean="0"/>
          </a:p>
          <a:p>
            <a:pPr lvl="1">
              <a:lnSpc>
                <a:spcPct val="90000"/>
              </a:lnSpc>
              <a:buFont typeface="Wingdings" pitchFamily="2" charset="2"/>
              <a:buChar char="§"/>
            </a:pPr>
            <a:r>
              <a:rPr lang="nl-NL" sz="2300" dirty="0" smtClean="0"/>
              <a:t>na </a:t>
            </a:r>
            <a:r>
              <a:rPr lang="nl-NL" sz="2300" dirty="0"/>
              <a:t>1jr 90</a:t>
            </a:r>
            <a:r>
              <a:rPr lang="nl-NL" sz="2300" dirty="0" smtClean="0"/>
              <a:t>%</a:t>
            </a:r>
          </a:p>
          <a:p>
            <a:pPr lvl="1">
              <a:lnSpc>
                <a:spcPct val="90000"/>
              </a:lnSpc>
              <a:buFont typeface="Wingdings" pitchFamily="2" charset="2"/>
              <a:buChar char="§"/>
            </a:pPr>
            <a:r>
              <a:rPr lang="nl-NL" sz="2300" dirty="0" smtClean="0"/>
              <a:t>minder gunstige prognose</a:t>
            </a:r>
          </a:p>
          <a:p>
            <a:pPr lvl="2">
              <a:lnSpc>
                <a:spcPct val="90000"/>
              </a:lnSpc>
              <a:buFont typeface="Wingdings" pitchFamily="2" charset="2"/>
              <a:buChar char="§"/>
            </a:pPr>
            <a:r>
              <a:rPr lang="nl-NL" sz="2000" dirty="0" smtClean="0"/>
              <a:t>nek/schouder</a:t>
            </a:r>
          </a:p>
          <a:p>
            <a:pPr lvl="2">
              <a:lnSpc>
                <a:spcPct val="90000"/>
              </a:lnSpc>
              <a:buFont typeface="Wingdings" pitchFamily="2" charset="2"/>
              <a:buChar char="§"/>
            </a:pPr>
            <a:r>
              <a:rPr lang="nl-NL" sz="2000" dirty="0" smtClean="0"/>
              <a:t>recidiverend</a:t>
            </a:r>
          </a:p>
          <a:p>
            <a:pPr lvl="2">
              <a:lnSpc>
                <a:spcPct val="90000"/>
              </a:lnSpc>
              <a:buFont typeface="Wingdings" pitchFamily="2" charset="2"/>
              <a:buChar char="§"/>
            </a:pPr>
            <a:r>
              <a:rPr lang="nl-NL" sz="2000" dirty="0" err="1" smtClean="0"/>
              <a:t>psycho-sociaal</a:t>
            </a:r>
            <a:r>
              <a:rPr lang="nl-NL" sz="2000" dirty="0" smtClean="0"/>
              <a:t> – fysieke overmatige belasting</a:t>
            </a:r>
          </a:p>
          <a:p>
            <a:pPr lvl="1">
              <a:lnSpc>
                <a:spcPct val="90000"/>
              </a:lnSpc>
              <a:buNone/>
            </a:pPr>
            <a:endParaRPr lang="nl-NL" sz="2300" dirty="0"/>
          </a:p>
          <a:p>
            <a:pPr>
              <a:lnSpc>
                <a:spcPct val="90000"/>
              </a:lnSpc>
              <a:buFont typeface="Wingdings" pitchFamily="2" charset="2"/>
              <a:buChar char="§"/>
            </a:pPr>
            <a:r>
              <a:rPr lang="nl-NL" sz="2500" dirty="0" err="1"/>
              <a:t>fysio</a:t>
            </a:r>
            <a:r>
              <a:rPr lang="nl-NL" sz="2500" dirty="0"/>
              <a:t> geen </a:t>
            </a:r>
            <a:r>
              <a:rPr lang="nl-NL" sz="2500" dirty="0" smtClean="0"/>
              <a:t>effect</a:t>
            </a:r>
          </a:p>
          <a:p>
            <a:pPr lvl="1">
              <a:lnSpc>
                <a:spcPct val="90000"/>
              </a:lnSpc>
              <a:buFont typeface="Wingdings" pitchFamily="2" charset="2"/>
              <a:buChar char="§"/>
            </a:pPr>
            <a:r>
              <a:rPr lang="nl-NL" sz="2300" dirty="0" smtClean="0"/>
              <a:t>evt</a:t>
            </a:r>
            <a:r>
              <a:rPr lang="nl-NL" sz="2300" dirty="0"/>
              <a:t>. bij angst om te </a:t>
            </a:r>
            <a:r>
              <a:rPr lang="nl-NL" sz="2300" dirty="0" smtClean="0"/>
              <a:t>bewegen</a:t>
            </a:r>
            <a:endParaRPr lang="nl-NL" sz="23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0034" y="500066"/>
            <a:ext cx="8229600" cy="1428736"/>
          </a:xfrm>
          <a:noFill/>
        </p:spPr>
        <p:txBody>
          <a:bodyPr>
            <a:normAutofit fontScale="90000"/>
          </a:bodyPr>
          <a:lstStyle/>
          <a:p>
            <a:r>
              <a:rPr lang="nl-NL" sz="2400" u="sng" dirty="0">
                <a:solidFill>
                  <a:srgbClr val="0000FF"/>
                </a:solidFill>
                <a:cs typeface="Arial" charset="0"/>
              </a:rPr>
              <a:t/>
            </a:r>
            <a:br>
              <a:rPr lang="nl-NL" sz="2400" u="sng" dirty="0">
                <a:solidFill>
                  <a:srgbClr val="0000FF"/>
                </a:solidFill>
                <a:cs typeface="Arial" charset="0"/>
              </a:rPr>
            </a:br>
            <a:r>
              <a:rPr lang="nl-NL" sz="2400" u="sng" dirty="0">
                <a:solidFill>
                  <a:srgbClr val="0000FF"/>
                </a:solidFill>
                <a:cs typeface="Arial" charset="0"/>
              </a:rPr>
              <a:t/>
            </a:r>
            <a:br>
              <a:rPr lang="nl-NL" sz="2400" u="sng" dirty="0">
                <a:solidFill>
                  <a:srgbClr val="0000FF"/>
                </a:solidFill>
                <a:cs typeface="Arial" charset="0"/>
              </a:rPr>
            </a:br>
            <a:r>
              <a:rPr lang="nl-NL" sz="3000" u="sng" dirty="0">
                <a:solidFill>
                  <a:srgbClr val="0000FF"/>
                </a:solidFill>
                <a:cs typeface="Arial" charset="0"/>
              </a:rPr>
              <a:t/>
            </a:r>
            <a:br>
              <a:rPr lang="nl-NL" sz="3000" u="sng" dirty="0">
                <a:solidFill>
                  <a:srgbClr val="0000FF"/>
                </a:solidFill>
                <a:cs typeface="Arial" charset="0"/>
              </a:rPr>
            </a:br>
            <a:r>
              <a:rPr lang="nl-NL" sz="3000" u="sng" dirty="0" smtClean="0">
                <a:solidFill>
                  <a:srgbClr val="0000FF"/>
                </a:solidFill>
                <a:cs typeface="Arial" charset="0"/>
              </a:rPr>
              <a:t/>
            </a:r>
            <a:br>
              <a:rPr lang="nl-NL" sz="3000" u="sng" dirty="0" smtClean="0">
                <a:solidFill>
                  <a:srgbClr val="0000FF"/>
                </a:solidFill>
                <a:cs typeface="Arial" charset="0"/>
              </a:rPr>
            </a:br>
            <a:r>
              <a:rPr lang="nl-NL" sz="3000" u="sng" dirty="0" smtClean="0">
                <a:solidFill>
                  <a:srgbClr val="0000FF"/>
                </a:solidFill>
                <a:cs typeface="Arial" charset="0"/>
              </a:rPr>
              <a:t/>
            </a:r>
            <a:br>
              <a:rPr lang="nl-NL" sz="3000" u="sng" dirty="0" smtClean="0">
                <a:solidFill>
                  <a:srgbClr val="0000FF"/>
                </a:solidFill>
                <a:cs typeface="Arial" charset="0"/>
              </a:rPr>
            </a:br>
            <a:r>
              <a:rPr lang="nl-NL" sz="3000" u="sng" dirty="0" smtClean="0">
                <a:solidFill>
                  <a:srgbClr val="0000FF"/>
                </a:solidFill>
                <a:cs typeface="Arial" charset="0"/>
              </a:rPr>
              <a:t/>
            </a:r>
            <a:br>
              <a:rPr lang="nl-NL" sz="3000" u="sng" dirty="0" smtClean="0">
                <a:solidFill>
                  <a:srgbClr val="0000FF"/>
                </a:solidFill>
                <a:cs typeface="Arial" charset="0"/>
              </a:rPr>
            </a:br>
            <a:r>
              <a:rPr lang="nl-NL" sz="3000" u="sng" dirty="0">
                <a:solidFill>
                  <a:srgbClr val="0000FF"/>
                </a:solidFill>
                <a:cs typeface="Arial" charset="0"/>
              </a:rPr>
              <a:t/>
            </a:r>
            <a:br>
              <a:rPr lang="nl-NL" sz="3000" u="sng" dirty="0">
                <a:solidFill>
                  <a:srgbClr val="0000FF"/>
                </a:solidFill>
                <a:cs typeface="Arial" charset="0"/>
              </a:rPr>
            </a:br>
            <a:r>
              <a:rPr lang="nl-NL" sz="2400" u="sng" dirty="0">
                <a:solidFill>
                  <a:srgbClr val="0000FF"/>
                </a:solidFill>
                <a:cs typeface="Arial" charset="0"/>
              </a:rPr>
              <a:t/>
            </a:r>
            <a:br>
              <a:rPr lang="nl-NL" sz="2400" u="sng" dirty="0">
                <a:solidFill>
                  <a:srgbClr val="0000FF"/>
                </a:solidFill>
                <a:cs typeface="Arial" charset="0"/>
              </a:rPr>
            </a:br>
            <a:r>
              <a:rPr lang="nl-NL" sz="24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24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300" b="1" dirty="0" smtClean="0">
                <a:solidFill>
                  <a:schemeClr val="accent3">
                    <a:tint val="90000"/>
                    <a:satMod val="120000"/>
                  </a:schemeClr>
                </a:solidFill>
                <a:effectLst>
                  <a:outerShdw blurRad="38100" dist="25400" dir="5400000" algn="tl" rotWithShape="0">
                    <a:srgbClr val="000000">
                      <a:alpha val="43000"/>
                    </a:srgbClr>
                  </a:outerShdw>
                </a:effectLst>
              </a:rPr>
              <a:t>tenniselleboog – corticosteroïdinjectie</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400" dirty="0"/>
              <a:t/>
            </a:r>
            <a:br>
              <a:rPr lang="nl-NL" sz="2400" dirty="0"/>
            </a:br>
            <a:endParaRPr lang="nl-NL" sz="2400" dirty="0"/>
          </a:p>
        </p:txBody>
      </p:sp>
      <p:sp>
        <p:nvSpPr>
          <p:cNvPr id="47107" name="Rectangle 3"/>
          <p:cNvSpPr>
            <a:spLocks noGrp="1" noChangeArrowheads="1"/>
          </p:cNvSpPr>
          <p:nvPr>
            <p:ph idx="1"/>
          </p:nvPr>
        </p:nvSpPr>
        <p:spPr>
          <a:xfrm>
            <a:off x="457200" y="1627190"/>
            <a:ext cx="8229600" cy="4945082"/>
          </a:xfrm>
          <a:noFill/>
        </p:spPr>
        <p:txBody>
          <a:bodyPr/>
          <a:lstStyle/>
          <a:p>
            <a:pPr>
              <a:lnSpc>
                <a:spcPct val="90000"/>
              </a:lnSpc>
              <a:buFont typeface="Wingdings" pitchFamily="2" charset="2"/>
              <a:buNone/>
            </a:pPr>
            <a:endParaRPr lang="nl-NL" sz="300" dirty="0"/>
          </a:p>
          <a:p>
            <a:pPr>
              <a:lnSpc>
                <a:spcPct val="90000"/>
              </a:lnSpc>
              <a:buFont typeface="Wingdings" pitchFamily="2" charset="2"/>
              <a:buNone/>
            </a:pPr>
            <a:r>
              <a:rPr lang="nl-NL" sz="2600" dirty="0"/>
              <a:t>NHG: corticosteroïdinjectie wordt </a:t>
            </a:r>
            <a:r>
              <a:rPr lang="nl-NL" sz="2800" i="1" dirty="0"/>
              <a:t>afgeraden</a:t>
            </a:r>
          </a:p>
          <a:p>
            <a:pPr>
              <a:lnSpc>
                <a:spcPct val="90000"/>
              </a:lnSpc>
              <a:buFont typeface="Wingdings" pitchFamily="2" charset="2"/>
              <a:buChar char="§"/>
            </a:pPr>
            <a:r>
              <a:rPr lang="nl-NL" sz="2600" dirty="0"/>
              <a:t>sneller (vrijwel) pijnvrij - na 2-6 weken - 85% </a:t>
            </a:r>
          </a:p>
          <a:p>
            <a:pPr>
              <a:lnSpc>
                <a:spcPct val="90000"/>
              </a:lnSpc>
              <a:buFont typeface="Wingdings" pitchFamily="2" charset="2"/>
              <a:buNone/>
            </a:pPr>
            <a:r>
              <a:rPr lang="nl-NL" sz="2600" dirty="0"/>
              <a:t>		(zonder injectie 30%)</a:t>
            </a:r>
          </a:p>
          <a:p>
            <a:pPr>
              <a:lnSpc>
                <a:spcPct val="90000"/>
              </a:lnSpc>
              <a:buFont typeface="Wingdings" pitchFamily="2" charset="2"/>
              <a:buChar char="§"/>
            </a:pPr>
            <a:r>
              <a:rPr lang="nl-NL" sz="2600" dirty="0"/>
              <a:t>klachten komen vaak weer terug</a:t>
            </a:r>
          </a:p>
          <a:p>
            <a:pPr>
              <a:lnSpc>
                <a:spcPct val="90000"/>
              </a:lnSpc>
              <a:buFont typeface="Wingdings" pitchFamily="2" charset="2"/>
              <a:buChar char="§"/>
            </a:pPr>
            <a:r>
              <a:rPr lang="nl-NL" sz="2600" dirty="0"/>
              <a:t>kans op herstel - op lange termijn - kleiner 70% 	(zonder injectie 85%)</a:t>
            </a:r>
          </a:p>
          <a:p>
            <a:pPr>
              <a:lnSpc>
                <a:spcPct val="90000"/>
              </a:lnSpc>
              <a:buFont typeface="Wingdings" pitchFamily="2" charset="2"/>
              <a:buNone/>
            </a:pPr>
            <a:endParaRPr lang="nl-NL" sz="2600" dirty="0"/>
          </a:p>
          <a:p>
            <a:pPr>
              <a:lnSpc>
                <a:spcPct val="90000"/>
              </a:lnSpc>
              <a:buFont typeface="Wingdings" pitchFamily="2" charset="2"/>
              <a:buNone/>
            </a:pPr>
            <a:r>
              <a:rPr lang="nl-NL" sz="2600" dirty="0"/>
              <a:t>overweeg corticosteroïdinjectie</a:t>
            </a:r>
          </a:p>
          <a:p>
            <a:pPr>
              <a:lnSpc>
                <a:spcPct val="90000"/>
              </a:lnSpc>
              <a:buFont typeface="Wingdings" pitchFamily="2" charset="2"/>
              <a:buChar char="§"/>
            </a:pPr>
            <a:r>
              <a:rPr lang="nl-NL" sz="2600" dirty="0"/>
              <a:t>na 6 weken onvoldoende herstel</a:t>
            </a:r>
          </a:p>
          <a:p>
            <a:pPr>
              <a:lnSpc>
                <a:spcPct val="90000"/>
              </a:lnSpc>
              <a:buFont typeface="Wingdings" pitchFamily="2" charset="2"/>
              <a:buChar char="§"/>
            </a:pPr>
            <a:r>
              <a:rPr lang="nl-NL" sz="2600" dirty="0" err="1"/>
              <a:t>patient</a:t>
            </a:r>
            <a:r>
              <a:rPr lang="nl-NL" sz="2600" dirty="0"/>
              <a:t> wenst snelle verlichting</a:t>
            </a:r>
          </a:p>
          <a:p>
            <a:pPr>
              <a:lnSpc>
                <a:spcPct val="90000"/>
              </a:lnSpc>
              <a:buFont typeface="Wingdings" pitchFamily="2" charset="2"/>
              <a:buChar char="§"/>
            </a:pPr>
            <a:r>
              <a:rPr lang="nl-NL" sz="2600" dirty="0" smtClean="0"/>
              <a:t>accepteer </a:t>
            </a:r>
            <a:r>
              <a:rPr lang="nl-NL" sz="2600" dirty="0"/>
              <a:t>nadelig effect lange termijn</a:t>
            </a:r>
          </a:p>
          <a:p>
            <a:pPr>
              <a:lnSpc>
                <a:spcPct val="90000"/>
              </a:lnSpc>
              <a:buFont typeface="Wingdings" pitchFamily="2" charset="2"/>
              <a:buNone/>
            </a:pPr>
            <a:endParaRPr lang="nl-NL" sz="2600" dirty="0"/>
          </a:p>
          <a:p>
            <a:pPr>
              <a:lnSpc>
                <a:spcPct val="90000"/>
              </a:lnSpc>
              <a:buFont typeface="Wingdings" pitchFamily="2" charset="2"/>
              <a:buNone/>
            </a:pPr>
            <a:endParaRPr lang="nl-NL" sz="2500" dirty="0"/>
          </a:p>
          <a:p>
            <a:pPr>
              <a:lnSpc>
                <a:spcPct val="90000"/>
              </a:lnSpc>
              <a:buFont typeface="Wingdings" pitchFamily="2" charset="2"/>
              <a:buNone/>
            </a:pPr>
            <a:endParaRPr lang="nl-NL" sz="25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3500" dirty="0">
                <a:solidFill>
                  <a:srgbClr val="FF0000"/>
                </a:solidFill>
              </a:rPr>
              <a:t>hand &amp; </a:t>
            </a:r>
            <a:r>
              <a:rPr lang="nl-NL" sz="3500" dirty="0" smtClean="0">
                <a:solidFill>
                  <a:srgbClr val="FF0000"/>
                </a:solidFill>
              </a:rPr>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85818"/>
          </a:xfrm>
        </p:spPr>
        <p:txBody>
          <a:bodyPr>
            <a:noAutofit/>
          </a:bodyPr>
          <a:lstStyle/>
          <a:p>
            <a:pPr algn="ctr"/>
            <a:r>
              <a:rPr lang="nl-NL" sz="4400" dirty="0" smtClean="0"/>
              <a:t>NHG-Standaarden</a:t>
            </a:r>
          </a:p>
        </p:txBody>
      </p:sp>
      <p:sp>
        <p:nvSpPr>
          <p:cNvPr id="3" name="Ondertitel 2"/>
          <p:cNvSpPr>
            <a:spLocks noGrp="1"/>
          </p:cNvSpPr>
          <p:nvPr>
            <p:ph type="subTitle" idx="1"/>
          </p:nvPr>
        </p:nvSpPr>
        <p:spPr>
          <a:xfrm>
            <a:off x="357158" y="1500174"/>
            <a:ext cx="8358246" cy="5214974"/>
          </a:xfrm>
        </p:spPr>
        <p:txBody>
          <a:bodyPr>
            <a:normAutofit/>
          </a:bodyPr>
          <a:lstStyle/>
          <a:p>
            <a:pPr lvl="1" algn="l">
              <a:buFont typeface="Wingdings" pitchFamily="2" charset="2"/>
              <a:buChar char="§"/>
            </a:pPr>
            <a:r>
              <a:rPr lang="nl-NL" dirty="0" smtClean="0"/>
              <a:t>in college meer NHG</a:t>
            </a:r>
          </a:p>
          <a:p>
            <a:pPr lvl="1" algn="l">
              <a:buFont typeface="Wingdings" pitchFamily="2" charset="2"/>
              <a:buChar char="§"/>
            </a:pPr>
            <a:r>
              <a:rPr lang="nl-NL" dirty="0" smtClean="0"/>
              <a:t>Merck Manual meer voor thuisstudie</a:t>
            </a:r>
          </a:p>
          <a:p>
            <a:pPr lvl="1" algn="l">
              <a:buFont typeface="Wingdings" pitchFamily="2" charset="2"/>
              <a:buChar char="§"/>
            </a:pPr>
            <a:r>
              <a:rPr lang="nl-NL" dirty="0" smtClean="0"/>
              <a:t>NHG-Standaarden </a:t>
            </a:r>
          </a:p>
          <a:p>
            <a:pPr lvl="2" algn="l">
              <a:buFont typeface="Wingdings" pitchFamily="2" charset="2"/>
              <a:buChar char="§"/>
            </a:pPr>
            <a:r>
              <a:rPr lang="nl-NL" dirty="0" smtClean="0"/>
              <a:t>diagnostiek &amp; medicatie</a:t>
            </a:r>
          </a:p>
          <a:p>
            <a:pPr lvl="3" algn="l">
              <a:buFont typeface="Wingdings" pitchFamily="2" charset="2"/>
              <a:buChar char="§"/>
            </a:pPr>
            <a:r>
              <a:rPr lang="nl-NL" dirty="0" smtClean="0"/>
              <a:t>minder van belang</a:t>
            </a:r>
          </a:p>
          <a:p>
            <a:pPr lvl="2" algn="l">
              <a:buFont typeface="Wingdings" pitchFamily="2" charset="2"/>
              <a:buChar char="§"/>
            </a:pPr>
            <a:r>
              <a:rPr lang="nl-NL" dirty="0" smtClean="0"/>
              <a:t>medicatie doseringen</a:t>
            </a:r>
          </a:p>
          <a:p>
            <a:pPr lvl="3" algn="l">
              <a:buFont typeface="Wingdings" pitchFamily="2" charset="2"/>
              <a:buChar char="§"/>
            </a:pPr>
            <a:r>
              <a:rPr lang="nl-NL" dirty="0" smtClean="0"/>
              <a:t>niet van belang</a:t>
            </a:r>
          </a:p>
          <a:p>
            <a:pPr lvl="2" algn="l">
              <a:buFont typeface="Wingdings" pitchFamily="2" charset="2"/>
              <a:buChar char="§"/>
            </a:pPr>
            <a:r>
              <a:rPr lang="nl-NL" dirty="0" smtClean="0"/>
              <a:t>alarmsignalen, risicogroepen en verwijzen</a:t>
            </a:r>
          </a:p>
          <a:p>
            <a:pPr lvl="3" algn="l">
              <a:buFont typeface="Wingdings" pitchFamily="2" charset="2"/>
              <a:buChar char="§"/>
            </a:pPr>
            <a:r>
              <a:rPr lang="nl-NL" dirty="0" smtClean="0"/>
              <a:t>juist van belang</a:t>
            </a:r>
          </a:p>
          <a:p>
            <a:pPr lvl="3" algn="l">
              <a:buFont typeface="Wingdings" pitchFamily="2" charset="2"/>
              <a:buChar char="§"/>
            </a:pPr>
            <a:r>
              <a:rPr lang="nl-NL" dirty="0" smtClean="0"/>
              <a:t>de overgang van CAM naar reguliere zorg</a:t>
            </a:r>
          </a:p>
          <a:p>
            <a:pPr lvl="2" algn="l">
              <a:buFont typeface="Wingdings" pitchFamily="2" charset="2"/>
              <a:buChar char="§"/>
            </a:pPr>
            <a:r>
              <a:rPr lang="nl-NL" dirty="0" smtClean="0"/>
              <a:t>begrippen, evaluatie en voorlichting</a:t>
            </a:r>
          </a:p>
          <a:p>
            <a:pPr lvl="3" algn="l">
              <a:buFont typeface="Wingdings" pitchFamily="2" charset="2"/>
              <a:buChar char="§"/>
            </a:pPr>
            <a:r>
              <a:rPr lang="nl-NL" dirty="0" smtClean="0"/>
              <a:t>juist van belang</a:t>
            </a:r>
            <a:endParaRPr lang="nl-BE"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989840"/>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hand- en polsklachten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285720" y="2643182"/>
            <a:ext cx="7758138" cy="3746178"/>
          </a:xfrm>
          <a:noFill/>
        </p:spPr>
        <p:txBody>
          <a:bodyPr/>
          <a:lstStyle/>
          <a:p>
            <a:pPr>
              <a:buFont typeface="Wingdings" pitchFamily="2" charset="2"/>
              <a:buChar char="§"/>
            </a:pPr>
            <a:r>
              <a:rPr lang="nl-NL" sz="3400" dirty="0" smtClean="0"/>
              <a:t>carpaal tunnelsyndroom </a:t>
            </a:r>
            <a:endParaRPr lang="nl-NL" sz="3400" dirty="0"/>
          </a:p>
          <a:p>
            <a:pPr>
              <a:buFont typeface="Wingdings" pitchFamily="2" charset="2"/>
              <a:buChar char="§"/>
            </a:pPr>
            <a:r>
              <a:rPr lang="nl-NL" sz="3400" dirty="0"/>
              <a:t>ganglion</a:t>
            </a:r>
          </a:p>
          <a:p>
            <a:pPr>
              <a:buFont typeface="Wingdings" pitchFamily="2" charset="2"/>
              <a:buChar char="§"/>
            </a:pPr>
            <a:r>
              <a:rPr lang="nl-NL" sz="3400" dirty="0"/>
              <a:t>artrose</a:t>
            </a:r>
          </a:p>
          <a:p>
            <a:pPr>
              <a:buFont typeface="Wingdings" pitchFamily="2" charset="2"/>
              <a:buChar char="§"/>
            </a:pPr>
            <a:r>
              <a:rPr lang="nl-NL" sz="3400" dirty="0"/>
              <a:t>trigger vinger/duim</a:t>
            </a:r>
          </a:p>
          <a:p>
            <a:pPr>
              <a:buFont typeface="Wingdings" pitchFamily="2" charset="2"/>
              <a:buChar char="§"/>
            </a:pPr>
            <a:r>
              <a:rPr lang="nl-NL" sz="3400" dirty="0"/>
              <a:t>mallet finger</a:t>
            </a:r>
          </a:p>
          <a:p>
            <a:pPr>
              <a:buFont typeface="Wingdings" pitchFamily="2" charset="2"/>
              <a:buChar char="§"/>
            </a:pPr>
            <a:r>
              <a:rPr lang="nl-NL" sz="3400" dirty="0" smtClean="0"/>
              <a:t>contractuur </a:t>
            </a:r>
            <a:r>
              <a:rPr lang="nl-NL" sz="3400" dirty="0"/>
              <a:t>Dupuytren</a:t>
            </a:r>
            <a:endParaRPr lang="nl-NL" sz="3400" i="1" dirty="0"/>
          </a:p>
        </p:txBody>
      </p:sp>
      <p:sp>
        <p:nvSpPr>
          <p:cNvPr id="5" name="Tekstvak 4"/>
          <p:cNvSpPr txBox="1"/>
          <p:nvPr/>
        </p:nvSpPr>
        <p:spPr>
          <a:xfrm>
            <a:off x="714348" y="1571612"/>
            <a:ext cx="7786742" cy="923330"/>
          </a:xfrm>
          <a:prstGeom prst="rect">
            <a:avLst/>
          </a:prstGeom>
          <a:noFill/>
        </p:spPr>
        <p:txBody>
          <a:bodyPr wrap="square" rtlCol="0">
            <a:spAutoFit/>
          </a:bodyPr>
          <a:lstStyle/>
          <a:p>
            <a:pPr>
              <a:buFont typeface="Wingdings" pitchFamily="2" charset="2"/>
              <a:buChar char="§"/>
            </a:pPr>
            <a:r>
              <a:rPr lang="nl-BE" dirty="0" smtClean="0"/>
              <a:t>Diagnosen bij hand- en polsklachten kunnen in de regel zonder aanvullend onderzoek worden vastgesteld.</a:t>
            </a:r>
          </a:p>
          <a:p>
            <a:pPr>
              <a:buFont typeface="Wingdings" pitchFamily="2" charset="2"/>
              <a:buChar char="§"/>
            </a:pPr>
            <a:r>
              <a:rPr lang="nl-BE" dirty="0" smtClean="0"/>
              <a:t>De huisarts behandelt de meeste hand- en polsklachten zelf.</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75592"/>
            <a:ext cx="8258204" cy="1153276"/>
          </a:xfrm>
          <a:noFill/>
        </p:spPr>
        <p:txBody>
          <a:bodyPr vert="horz" lIns="0" rIns="0" bIns="0" anchor="b">
            <a:noAutofit/>
          </a:bodyPr>
          <a:lstStyle/>
          <a:p>
            <a:pPr algn="ct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hand en pols : carpale tunnelsyndroom</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428736"/>
            <a:ext cx="8229600" cy="5214974"/>
          </a:xfrm>
          <a:noFill/>
        </p:spPr>
        <p:txBody>
          <a:bodyPr>
            <a:normAutofit fontScale="77500" lnSpcReduction="20000"/>
          </a:bodyPr>
          <a:lstStyle/>
          <a:p>
            <a:r>
              <a:rPr lang="nl-BE" sz="3600" dirty="0" smtClean="0"/>
              <a:t>Aan de binnenzijde van de pols zit een tunnel waar zenuwen en pezen doorlopen.</a:t>
            </a:r>
          </a:p>
          <a:p>
            <a:r>
              <a:rPr lang="nl-BE" sz="3600" dirty="0" smtClean="0"/>
              <a:t>Is deze te nauw, dan raakt een handzenuw in de knel.</a:t>
            </a:r>
          </a:p>
          <a:p>
            <a:r>
              <a:rPr lang="nl-BE" sz="3600" dirty="0" smtClean="0"/>
              <a:t>Dit geeft pijn, tintelingen en/of een doof gevoel in uw duim, vingers en handpalm.</a:t>
            </a:r>
          </a:p>
          <a:p>
            <a:r>
              <a:rPr lang="nl-BE" sz="3600" dirty="0" smtClean="0"/>
              <a:t>U kunt minder kracht hebben in de hand.</a:t>
            </a:r>
          </a:p>
          <a:p>
            <a:r>
              <a:rPr lang="nl-BE" sz="3600" dirty="0" smtClean="0"/>
              <a:t>De behandeling kan bestaan uit een spalk, </a:t>
            </a:r>
            <a:r>
              <a:rPr lang="nl-BE" sz="3600" dirty="0" err="1" smtClean="0"/>
              <a:t>corticosteroïd-injectie</a:t>
            </a:r>
            <a:r>
              <a:rPr lang="nl-BE" sz="3600" dirty="0" smtClean="0"/>
              <a:t> of operatie.</a:t>
            </a:r>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75592"/>
            <a:ext cx="8258204" cy="1153276"/>
          </a:xfrm>
          <a:noFill/>
        </p:spPr>
        <p:txBody>
          <a:bodyPr vert="horz" lIns="0" rIns="0" bIns="0" anchor="b">
            <a:noAutofit/>
          </a:bodyPr>
          <a:lstStyle/>
          <a:p>
            <a:pPr algn="ct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hand en pols : carpale tunnelsyndroom</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428736"/>
            <a:ext cx="8229600" cy="5214974"/>
          </a:xfrm>
          <a:noFill/>
        </p:spPr>
        <p:txBody>
          <a:bodyPr>
            <a:normAutofit fontScale="47500" lnSpcReduction="20000"/>
          </a:bodyPr>
          <a:lstStyle/>
          <a:p>
            <a:pPr>
              <a:buFont typeface="Wingdings" pitchFamily="2" charset="2"/>
              <a:buChar char="§"/>
            </a:pPr>
            <a:r>
              <a:rPr lang="nl-BE" sz="3600" dirty="0" smtClean="0"/>
              <a:t>Vraag naar (nachtelijke) paresthesieën, vooral gelokaliseerd in </a:t>
            </a:r>
            <a:r>
              <a:rPr lang="nl-BE" sz="3600" dirty="0" err="1" smtClean="0"/>
              <a:t>dig</a:t>
            </a:r>
            <a:r>
              <a:rPr lang="nl-BE" sz="3600" dirty="0" smtClean="0"/>
              <a:t> 1 tot 3 en de aansluitende handpalmregio en vraag of wapperen met de hand verlichting geeft.</a:t>
            </a:r>
          </a:p>
          <a:p>
            <a:pPr>
              <a:buFont typeface="Wingdings" pitchFamily="2" charset="2"/>
              <a:buChar char="§"/>
            </a:pPr>
            <a:r>
              <a:rPr lang="nl-BE" sz="3600" dirty="0" smtClean="0"/>
              <a:t>Bepaal de ernst: intermitterend dan wel continu aanwezig, verminderde handfunctie/kracht, mate van hinder bij de dagelijkse activiteiten</a:t>
            </a:r>
          </a:p>
          <a:p>
            <a:pPr>
              <a:buFont typeface="Wingdings" pitchFamily="2" charset="2"/>
              <a:buChar char="§"/>
            </a:pPr>
            <a:r>
              <a:rPr lang="nl-BE" sz="3600" dirty="0" smtClean="0"/>
              <a:t>Vraag naar klachten van nek, schouder, elleboog, onderarm en pols en verricht - als die aanwezig zijn - daarop gericht lichamelijk onderzoek.</a:t>
            </a:r>
          </a:p>
          <a:p>
            <a:pPr>
              <a:buFont typeface="Wingdings" pitchFamily="2" charset="2"/>
              <a:buChar char="§"/>
            </a:pPr>
            <a:r>
              <a:rPr lang="nl-BE" sz="3600" dirty="0" smtClean="0"/>
              <a:t>Bij een typische klinische beeld is zenuwgeleidingsonderzoek niet nodig.</a:t>
            </a:r>
          </a:p>
          <a:p>
            <a:pPr>
              <a:buFont typeface="Wingdings" pitchFamily="2" charset="2"/>
              <a:buChar char="§"/>
            </a:pPr>
            <a:r>
              <a:rPr lang="nl-BE" sz="3600" dirty="0" smtClean="0"/>
              <a:t>Behandeling is niet noodzakelijk.</a:t>
            </a:r>
          </a:p>
          <a:p>
            <a:pPr>
              <a:buFont typeface="Wingdings" pitchFamily="2" charset="2"/>
              <a:buChar char="§"/>
            </a:pPr>
            <a:r>
              <a:rPr lang="nl-BE" sz="3600" dirty="0" smtClean="0"/>
              <a:t>Geef een spalkbehandeling bij </a:t>
            </a:r>
            <a:r>
              <a:rPr lang="nl-BE" sz="3600" dirty="0" err="1" smtClean="0"/>
              <a:t>CTS-klachten</a:t>
            </a:r>
            <a:r>
              <a:rPr lang="nl-BE" sz="3600" dirty="0" smtClean="0"/>
              <a:t> die hinder veroorzaken bij dagelijkse activiteiten of overweeg een injectie met 1 ml </a:t>
            </a:r>
            <a:r>
              <a:rPr lang="nl-BE" sz="3600" dirty="0" err="1" smtClean="0"/>
              <a:t>triamcinolonacetonide</a:t>
            </a:r>
            <a:r>
              <a:rPr lang="nl-BE" sz="3600" dirty="0" smtClean="0"/>
              <a:t> 10 mg/ml (zie hoofdtekst Standaard).</a:t>
            </a:r>
          </a:p>
          <a:p>
            <a:pPr>
              <a:buFont typeface="Wingdings" pitchFamily="2" charset="2"/>
              <a:buChar char="§"/>
            </a:pPr>
            <a:r>
              <a:rPr lang="nl-BE" sz="3600" dirty="0" smtClean="0"/>
              <a:t>Verwijs naar chirurg bij ernstige </a:t>
            </a:r>
            <a:r>
              <a:rPr lang="nl-BE" sz="3600" dirty="0" err="1" smtClean="0"/>
              <a:t>CTS-klachten</a:t>
            </a:r>
            <a:r>
              <a:rPr lang="nl-BE" sz="3600" dirty="0" smtClean="0"/>
              <a:t> die gepaard gaan met krachtsvermindering en bij onvoldoende symptoomverlichting door conservatieve behandeling of corticosteroïd therapie.</a:t>
            </a:r>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14356"/>
            <a:ext cx="8229600" cy="706437"/>
          </a:xfrm>
          <a:noFill/>
        </p:spPr>
        <p:txBody>
          <a:bodyPr>
            <a:normAutofit fontScale="90000"/>
          </a:bodyPr>
          <a:lstStyle/>
          <a:p>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carpaal tunnelsyndroom –</a:t>
            </a:r>
            <a:r>
              <a:rPr lang="nl-NL" sz="3300" b="1" dirty="0" smtClean="0">
                <a:solidFill>
                  <a:schemeClr val="accent3">
                    <a:tint val="90000"/>
                    <a:satMod val="120000"/>
                  </a:schemeClr>
                </a:solidFill>
                <a:effectLst>
                  <a:outerShdw blurRad="38100" dist="25400" dir="5400000" algn="tl" rotWithShape="0">
                    <a:srgbClr val="000000">
                      <a:alpha val="43000"/>
                    </a:srgbClr>
                  </a:outerShdw>
                </a:effectLst>
              </a:rPr>
              <a:t>diagnose	</a:t>
            </a:r>
            <a:endParaRPr lang="nl-NL" sz="4000" dirty="0"/>
          </a:p>
        </p:txBody>
      </p:sp>
      <p:sp>
        <p:nvSpPr>
          <p:cNvPr id="60419" name="Rectangle 3"/>
          <p:cNvSpPr>
            <a:spLocks noGrp="1" noChangeArrowheads="1"/>
          </p:cNvSpPr>
          <p:nvPr>
            <p:ph idx="1"/>
          </p:nvPr>
        </p:nvSpPr>
        <p:spPr>
          <a:xfrm>
            <a:off x="457200" y="1600225"/>
            <a:ext cx="8229600" cy="5186361"/>
          </a:xfrm>
          <a:noFill/>
        </p:spPr>
        <p:txBody>
          <a:bodyPr>
            <a:normAutofit/>
          </a:bodyPr>
          <a:lstStyle/>
          <a:p>
            <a:pPr>
              <a:lnSpc>
                <a:spcPct val="80000"/>
              </a:lnSpc>
              <a:buFont typeface="Wingdings" pitchFamily="2" charset="2"/>
              <a:buNone/>
            </a:pPr>
            <a:endParaRPr lang="nl-NL" sz="1000" dirty="0"/>
          </a:p>
          <a:p>
            <a:pPr>
              <a:lnSpc>
                <a:spcPct val="80000"/>
              </a:lnSpc>
              <a:buFont typeface="Wingdings" pitchFamily="2" charset="2"/>
              <a:buNone/>
            </a:pPr>
            <a:r>
              <a:rPr lang="nl-NL" sz="2800" dirty="0"/>
              <a:t>risicofactoren</a:t>
            </a:r>
          </a:p>
          <a:p>
            <a:pPr>
              <a:lnSpc>
                <a:spcPct val="80000"/>
              </a:lnSpc>
              <a:buFont typeface="Wingdings" pitchFamily="2" charset="2"/>
              <a:buChar char="§"/>
            </a:pPr>
            <a:r>
              <a:rPr lang="nl-NL" sz="2800" dirty="0"/>
              <a:t>vrouw (15x), 40-60jr, r.a., overgewicht, vormafwijkingen, zwanger, </a:t>
            </a:r>
            <a:r>
              <a:rPr lang="nl-NL" sz="2800" dirty="0" smtClean="0"/>
              <a:t>ovariëctomie, </a:t>
            </a:r>
            <a:r>
              <a:rPr lang="nl-NL" sz="2800" dirty="0"/>
              <a:t>diabetes, hypo- &amp; hyperthyreoïdie</a:t>
            </a:r>
          </a:p>
          <a:p>
            <a:pPr>
              <a:lnSpc>
                <a:spcPct val="80000"/>
              </a:lnSpc>
              <a:buFont typeface="Wingdings" pitchFamily="2" charset="2"/>
              <a:buChar char="§"/>
            </a:pPr>
            <a:r>
              <a:rPr lang="nl-NL" sz="2800" dirty="0"/>
              <a:t>werk: repeterende bewegingen, hand-armtrillingen, &gt; 30 graden flexie/extensie</a:t>
            </a:r>
          </a:p>
          <a:p>
            <a:pPr>
              <a:lnSpc>
                <a:spcPct val="80000"/>
              </a:lnSpc>
              <a:buFont typeface="Wingdings" pitchFamily="2" charset="2"/>
              <a:buNone/>
            </a:pPr>
            <a:endParaRPr lang="nl-NL" sz="2800" dirty="0"/>
          </a:p>
          <a:p>
            <a:pPr>
              <a:lnSpc>
                <a:spcPct val="80000"/>
              </a:lnSpc>
              <a:buFont typeface="Wingdings" pitchFamily="2" charset="2"/>
              <a:buNone/>
            </a:pPr>
            <a:r>
              <a:rPr lang="nl-NL" sz="2800" dirty="0"/>
              <a:t>evaluatie / diagnose</a:t>
            </a:r>
          </a:p>
          <a:p>
            <a:pPr>
              <a:lnSpc>
                <a:spcPct val="80000"/>
              </a:lnSpc>
              <a:buFont typeface="Wingdings" pitchFamily="2" charset="2"/>
              <a:buChar char="§"/>
            </a:pPr>
            <a:r>
              <a:rPr lang="nl-NL" sz="2800" dirty="0"/>
              <a:t>pijn, tintelingen, sensibele uitval n. medianus (duim, wijs- en middelvinger)</a:t>
            </a:r>
          </a:p>
          <a:p>
            <a:pPr>
              <a:lnSpc>
                <a:spcPct val="80000"/>
              </a:lnSpc>
              <a:buFont typeface="Wingdings" pitchFamily="2" charset="2"/>
              <a:buChar char="§"/>
            </a:pPr>
            <a:r>
              <a:rPr lang="nl-NL" sz="2800" dirty="0"/>
              <a:t>‘s nachts, bilateraal (dominante hand)</a:t>
            </a:r>
          </a:p>
          <a:p>
            <a:pPr>
              <a:lnSpc>
                <a:spcPct val="80000"/>
              </a:lnSpc>
              <a:buFont typeface="Wingdings" pitchFamily="2" charset="2"/>
              <a:buNone/>
            </a:pPr>
            <a:r>
              <a:rPr lang="nl-NL" sz="2800" dirty="0"/>
              <a:t>	&gt; wapperen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additive="base">
                                        <p:cTn id="7"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 calcmode="lin" valueType="num">
                                      <p:cBhvr additive="base">
                                        <p:cTn id="11"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anim calcmode="lin" valueType="num">
                                      <p:cBhvr additive="base">
                                        <p:cTn id="15"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0419">
                                            <p:txEl>
                                              <p:pRg st="5" end="5"/>
                                            </p:txEl>
                                          </p:spTgt>
                                        </p:tgtEl>
                                        <p:attrNameLst>
                                          <p:attrName>style.visibility</p:attrName>
                                        </p:attrNameLst>
                                      </p:cBhvr>
                                      <p:to>
                                        <p:strVal val="visible"/>
                                      </p:to>
                                    </p:set>
                                    <p:anim calcmode="lin" valueType="num">
                                      <p:cBhvr additive="base">
                                        <p:cTn id="21"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anim calcmode="lin" valueType="num">
                                      <p:cBhvr additive="base">
                                        <p:cTn id="27"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60419">
                                            <p:txEl>
                                              <p:pRg st="7" end="7"/>
                                            </p:txEl>
                                          </p:spTgt>
                                        </p:tgtEl>
                                        <p:attrNameLst>
                                          <p:attrName>style.visibility</p:attrName>
                                        </p:attrNameLst>
                                      </p:cBhvr>
                                      <p:to>
                                        <p:strVal val="visible"/>
                                      </p:to>
                                    </p:set>
                                    <p:anim calcmode="lin" valueType="num">
                                      <p:cBhvr additive="base">
                                        <p:cTn id="33"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0419">
                                            <p:txEl>
                                              <p:pRg st="8" end="8"/>
                                            </p:txEl>
                                          </p:spTgt>
                                        </p:tgtEl>
                                        <p:attrNameLst>
                                          <p:attrName>style.visibility</p:attrName>
                                        </p:attrNameLst>
                                      </p:cBhvr>
                                      <p:to>
                                        <p:strVal val="visible"/>
                                      </p:to>
                                    </p:set>
                                    <p:anim calcmode="lin" valueType="num">
                                      <p:cBhvr additive="base">
                                        <p:cTn id="39" dur="500" fill="hold"/>
                                        <p:tgtEl>
                                          <p:spTgt spid="60419">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04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57166"/>
            <a:ext cx="8229600" cy="1063627"/>
          </a:xfrm>
          <a:noFill/>
        </p:spPr>
        <p:txBody>
          <a:bodyPr>
            <a:normAutofit fontScale="90000"/>
          </a:bodyPr>
          <a:lstStyle/>
          <a:p>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carpaal tunnelsyndroom - beleid</a:t>
            </a:r>
            <a:endParaRPr lang="nl-NL" sz="2700" dirty="0"/>
          </a:p>
        </p:txBody>
      </p:sp>
      <p:sp>
        <p:nvSpPr>
          <p:cNvPr id="79875" name="Rectangle 3"/>
          <p:cNvSpPr>
            <a:spLocks noGrp="1" noChangeArrowheads="1"/>
          </p:cNvSpPr>
          <p:nvPr>
            <p:ph idx="1"/>
          </p:nvPr>
        </p:nvSpPr>
        <p:spPr>
          <a:xfrm>
            <a:off x="457200" y="1458935"/>
            <a:ext cx="8229600" cy="5184775"/>
          </a:xfrm>
          <a:noFill/>
        </p:spPr>
        <p:txBody>
          <a:bodyPr>
            <a:normAutofit lnSpcReduction="10000"/>
          </a:bodyPr>
          <a:lstStyle/>
          <a:p>
            <a:pPr>
              <a:lnSpc>
                <a:spcPct val="80000"/>
              </a:lnSpc>
              <a:buFont typeface="Wingdings" pitchFamily="2" charset="2"/>
              <a:buChar char="§"/>
            </a:pPr>
            <a:r>
              <a:rPr lang="nl-NL" sz="2800" dirty="0"/>
              <a:t>afwachten - 25% verbetert na 1 jaar</a:t>
            </a:r>
          </a:p>
          <a:p>
            <a:pPr>
              <a:lnSpc>
                <a:spcPct val="80000"/>
              </a:lnSpc>
              <a:buFont typeface="Wingdings" pitchFamily="2" charset="2"/>
              <a:buChar char="§"/>
            </a:pPr>
            <a:r>
              <a:rPr lang="nl-NL" sz="2800" dirty="0"/>
              <a:t>zwanger - afwachten en evt. spalken</a:t>
            </a:r>
          </a:p>
          <a:p>
            <a:pPr>
              <a:lnSpc>
                <a:spcPct val="80000"/>
              </a:lnSpc>
              <a:buFont typeface="Wingdings" pitchFamily="2" charset="2"/>
              <a:buChar char="§"/>
            </a:pPr>
            <a:r>
              <a:rPr lang="nl-NL" sz="2800" dirty="0"/>
              <a:t>bij hinder spalk </a:t>
            </a:r>
          </a:p>
          <a:p>
            <a:pPr lvl="1">
              <a:lnSpc>
                <a:spcPct val="80000"/>
              </a:lnSpc>
              <a:buFont typeface="Wingdings" pitchFamily="2" charset="2"/>
              <a:buChar char="§"/>
            </a:pPr>
            <a:r>
              <a:rPr lang="nl-NL" sz="2400" dirty="0"/>
              <a:t>neutrale stand, (in ieder geval ‘s nachts,) verbetering binnen 4 weken</a:t>
            </a:r>
          </a:p>
          <a:p>
            <a:pPr lvl="1">
              <a:lnSpc>
                <a:spcPct val="80000"/>
              </a:lnSpc>
              <a:buFont typeface="Wingdings" pitchFamily="2" charset="2"/>
              <a:buChar char="§"/>
            </a:pPr>
            <a:r>
              <a:rPr lang="nl-NL" sz="2400" dirty="0"/>
              <a:t>geen betering na 6 weken - stoppen</a:t>
            </a:r>
          </a:p>
          <a:p>
            <a:pPr>
              <a:lnSpc>
                <a:spcPct val="80000"/>
              </a:lnSpc>
              <a:buFont typeface="Wingdings" pitchFamily="2" charset="2"/>
              <a:buChar char="§"/>
            </a:pPr>
            <a:r>
              <a:rPr lang="nl-NL" sz="2800" dirty="0"/>
              <a:t>injectie corticosteroïden </a:t>
            </a:r>
          </a:p>
          <a:p>
            <a:pPr lvl="1">
              <a:lnSpc>
                <a:spcPct val="80000"/>
              </a:lnSpc>
              <a:buFont typeface="Wingdings" pitchFamily="2" charset="2"/>
              <a:buChar char="§"/>
            </a:pPr>
            <a:r>
              <a:rPr lang="nl-NL" sz="2400" dirty="0"/>
              <a:t>2,5 meer herstel - binnen 4 weken - lange termijn?</a:t>
            </a:r>
          </a:p>
          <a:p>
            <a:pPr lvl="1">
              <a:lnSpc>
                <a:spcPct val="80000"/>
              </a:lnSpc>
              <a:buFont typeface="Wingdings" pitchFamily="2" charset="2"/>
              <a:buChar char="§"/>
            </a:pPr>
            <a:r>
              <a:rPr lang="nl-NL" sz="2400" dirty="0"/>
              <a:t>max. 2 injecties, 2-3 weken </a:t>
            </a:r>
          </a:p>
          <a:p>
            <a:pPr lvl="1">
              <a:lnSpc>
                <a:spcPct val="80000"/>
              </a:lnSpc>
              <a:buFont typeface="Wingdings" pitchFamily="2" charset="2"/>
              <a:buChar char="§"/>
            </a:pPr>
            <a:r>
              <a:rPr lang="nl-NL" sz="2400" dirty="0"/>
              <a:t>1</a:t>
            </a:r>
            <a:r>
              <a:rPr lang="nl-NL" sz="2400" baseline="30000" dirty="0"/>
              <a:t>ste</a:t>
            </a:r>
            <a:r>
              <a:rPr lang="nl-NL" sz="2400" dirty="0"/>
              <a:t> keus bij r.a.</a:t>
            </a:r>
          </a:p>
          <a:p>
            <a:pPr>
              <a:lnSpc>
                <a:spcPct val="80000"/>
              </a:lnSpc>
              <a:buFont typeface="Wingdings" pitchFamily="2" charset="2"/>
              <a:buChar char="§"/>
            </a:pPr>
            <a:r>
              <a:rPr lang="nl-NL" sz="2800" dirty="0"/>
              <a:t>chirurgie </a:t>
            </a:r>
          </a:p>
          <a:p>
            <a:pPr lvl="1">
              <a:lnSpc>
                <a:spcPct val="80000"/>
              </a:lnSpc>
              <a:buFont typeface="Wingdings" pitchFamily="2" charset="2"/>
              <a:buChar char="§"/>
            </a:pPr>
            <a:r>
              <a:rPr lang="nl-NL" sz="2400" dirty="0"/>
              <a:t>effect gering - 3-6 mnd resultaat afwachten</a:t>
            </a:r>
          </a:p>
          <a:p>
            <a:pPr>
              <a:lnSpc>
                <a:spcPct val="80000"/>
              </a:lnSpc>
              <a:buFont typeface="Wingdings" pitchFamily="2" charset="2"/>
              <a:buChar char="§"/>
            </a:pPr>
            <a:r>
              <a:rPr lang="nl-NL" sz="2800" dirty="0"/>
              <a:t>IM - Weleda Crotalis D30 s.c. eenmalig/wekelijks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anim calcmode="lin" valueType="num">
                                      <p:cBhvr additive="base">
                                        <p:cTn id="11" dur="500" fill="hold"/>
                                        <p:tgtEl>
                                          <p:spTgt spid="798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additive="base">
                                        <p:cTn id="17" dur="500" fill="hold"/>
                                        <p:tgtEl>
                                          <p:spTgt spid="7987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98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9875">
                                            <p:txEl>
                                              <p:pRg st="3" end="3"/>
                                            </p:txEl>
                                          </p:spTgt>
                                        </p:tgtEl>
                                        <p:attrNameLst>
                                          <p:attrName>style.visibility</p:attrName>
                                        </p:attrNameLst>
                                      </p:cBhvr>
                                      <p:to>
                                        <p:strVal val="visible"/>
                                      </p:to>
                                    </p:set>
                                    <p:anim calcmode="lin" valueType="num">
                                      <p:cBhvr additive="base">
                                        <p:cTn id="21" dur="500" fill="hold"/>
                                        <p:tgtEl>
                                          <p:spTgt spid="7987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87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9875">
                                            <p:txEl>
                                              <p:pRg st="4" end="4"/>
                                            </p:txEl>
                                          </p:spTgt>
                                        </p:tgtEl>
                                        <p:attrNameLst>
                                          <p:attrName>style.visibility</p:attrName>
                                        </p:attrNameLst>
                                      </p:cBhvr>
                                      <p:to>
                                        <p:strVal val="visible"/>
                                      </p:to>
                                    </p:set>
                                    <p:anim calcmode="lin" valueType="num">
                                      <p:cBhvr additive="base">
                                        <p:cTn id="25" dur="500" fill="hold"/>
                                        <p:tgtEl>
                                          <p:spTgt spid="7987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9875">
                                            <p:txEl>
                                              <p:pRg st="5" end="5"/>
                                            </p:txEl>
                                          </p:spTgt>
                                        </p:tgtEl>
                                        <p:attrNameLst>
                                          <p:attrName>style.visibility</p:attrName>
                                        </p:attrNameLst>
                                      </p:cBhvr>
                                      <p:to>
                                        <p:strVal val="visible"/>
                                      </p:to>
                                    </p:set>
                                    <p:anim calcmode="lin" valueType="num">
                                      <p:cBhvr additive="base">
                                        <p:cTn id="31" dur="500" fill="hold"/>
                                        <p:tgtEl>
                                          <p:spTgt spid="7987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987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9875">
                                            <p:txEl>
                                              <p:pRg st="6" end="6"/>
                                            </p:txEl>
                                          </p:spTgt>
                                        </p:tgtEl>
                                        <p:attrNameLst>
                                          <p:attrName>style.visibility</p:attrName>
                                        </p:attrNameLst>
                                      </p:cBhvr>
                                      <p:to>
                                        <p:strVal val="visible"/>
                                      </p:to>
                                    </p:set>
                                    <p:anim calcmode="lin" valueType="num">
                                      <p:cBhvr additive="base">
                                        <p:cTn id="35" dur="500" fill="hold"/>
                                        <p:tgtEl>
                                          <p:spTgt spid="7987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987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9875">
                                            <p:txEl>
                                              <p:pRg st="7" end="7"/>
                                            </p:txEl>
                                          </p:spTgt>
                                        </p:tgtEl>
                                        <p:attrNameLst>
                                          <p:attrName>style.visibility</p:attrName>
                                        </p:attrNameLst>
                                      </p:cBhvr>
                                      <p:to>
                                        <p:strVal val="visible"/>
                                      </p:to>
                                    </p:set>
                                    <p:anim calcmode="lin" valueType="num">
                                      <p:cBhvr additive="base">
                                        <p:cTn id="39" dur="500" fill="hold"/>
                                        <p:tgtEl>
                                          <p:spTgt spid="79875">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987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9875">
                                            <p:txEl>
                                              <p:pRg st="8" end="8"/>
                                            </p:txEl>
                                          </p:spTgt>
                                        </p:tgtEl>
                                        <p:attrNameLst>
                                          <p:attrName>style.visibility</p:attrName>
                                        </p:attrNameLst>
                                      </p:cBhvr>
                                      <p:to>
                                        <p:strVal val="visible"/>
                                      </p:to>
                                    </p:set>
                                    <p:anim calcmode="lin" valueType="num">
                                      <p:cBhvr additive="base">
                                        <p:cTn id="43" dur="500" fill="hold"/>
                                        <p:tgtEl>
                                          <p:spTgt spid="7987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98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9875">
                                            <p:txEl>
                                              <p:pRg st="9" end="9"/>
                                            </p:txEl>
                                          </p:spTgt>
                                        </p:tgtEl>
                                        <p:attrNameLst>
                                          <p:attrName>style.visibility</p:attrName>
                                        </p:attrNameLst>
                                      </p:cBhvr>
                                      <p:to>
                                        <p:strVal val="visible"/>
                                      </p:to>
                                    </p:set>
                                    <p:anim calcmode="lin" valueType="num">
                                      <p:cBhvr additive="base">
                                        <p:cTn id="49" dur="500" fill="hold"/>
                                        <p:tgtEl>
                                          <p:spTgt spid="79875">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9875">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79875">
                                            <p:txEl>
                                              <p:pRg st="10" end="10"/>
                                            </p:txEl>
                                          </p:spTgt>
                                        </p:tgtEl>
                                        <p:attrNameLst>
                                          <p:attrName>style.visibility</p:attrName>
                                        </p:attrNameLst>
                                      </p:cBhvr>
                                      <p:to>
                                        <p:strVal val="visible"/>
                                      </p:to>
                                    </p:set>
                                    <p:anim calcmode="lin" valueType="num">
                                      <p:cBhvr additive="base">
                                        <p:cTn id="53" dur="500" fill="hold"/>
                                        <p:tgtEl>
                                          <p:spTgt spid="79875">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98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79875">
                                            <p:txEl>
                                              <p:pRg st="11" end="11"/>
                                            </p:txEl>
                                          </p:spTgt>
                                        </p:tgtEl>
                                        <p:attrNameLst>
                                          <p:attrName>style.visibility</p:attrName>
                                        </p:attrNameLst>
                                      </p:cBhvr>
                                      <p:to>
                                        <p:strVal val="visible"/>
                                      </p:to>
                                    </p:set>
                                    <p:anim calcmode="lin" valueType="num">
                                      <p:cBhvr additive="base">
                                        <p:cTn id="59" dur="500" fill="hold"/>
                                        <p:tgtEl>
                                          <p:spTgt spid="79875">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987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75592"/>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ganglion = polscyste</a:t>
            </a: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643050"/>
            <a:ext cx="8229600" cy="5214974"/>
          </a:xfrm>
          <a:noFill/>
        </p:spPr>
        <p:txBody>
          <a:bodyPr>
            <a:normAutofit fontScale="62500" lnSpcReduction="20000"/>
          </a:bodyPr>
          <a:lstStyle/>
          <a:p>
            <a:r>
              <a:rPr lang="nl-BE" sz="2400" dirty="0" smtClean="0"/>
              <a:t>Een ganglion is een bobbeltje aan uw pols of vinger.</a:t>
            </a:r>
          </a:p>
          <a:p>
            <a:r>
              <a:rPr lang="nl-BE" sz="2400" dirty="0" smtClean="0"/>
              <a:t>Dit is een uitstulping van de peesschede of van het kapsel van het gewricht.</a:t>
            </a:r>
          </a:p>
          <a:p>
            <a:r>
              <a:rPr lang="nl-BE" sz="2400" dirty="0" smtClean="0"/>
              <a:t>Het kan geen kwaad.</a:t>
            </a:r>
          </a:p>
          <a:p>
            <a:r>
              <a:rPr lang="nl-BE" sz="2400" dirty="0" smtClean="0"/>
              <a:t>De helft van de </a:t>
            </a:r>
            <a:r>
              <a:rPr lang="nl-BE" sz="2400" dirty="0" err="1" smtClean="0"/>
              <a:t>ganglions</a:t>
            </a:r>
            <a:r>
              <a:rPr lang="nl-BE" sz="2400" dirty="0" smtClean="0"/>
              <a:t> verdwijnt vanzelf.</a:t>
            </a:r>
          </a:p>
          <a:p>
            <a:pPr>
              <a:buFont typeface="Wingdings" pitchFamily="2" charset="2"/>
              <a:buChar char="§"/>
            </a:pPr>
            <a:endParaRPr lang="nl-BE" sz="3600" dirty="0" smtClean="0"/>
          </a:p>
          <a:p>
            <a:pPr>
              <a:buFont typeface="Wingdings" pitchFamily="2" charset="2"/>
              <a:buChar char="§"/>
            </a:pPr>
            <a:r>
              <a:rPr lang="nl-BE" sz="3600" dirty="0" smtClean="0"/>
              <a:t>Uitstulping van gewrichtskapsel of peesschede, gevuld met synoviale vloeistof.</a:t>
            </a:r>
          </a:p>
          <a:p>
            <a:pPr>
              <a:buFont typeface="Wingdings" pitchFamily="2" charset="2"/>
              <a:buChar char="§"/>
            </a:pPr>
            <a:r>
              <a:rPr lang="nl-BE" sz="3600" dirty="0" smtClean="0"/>
              <a:t>Palpeer de zwelling en let op fixatie van de zwelling aan de onderlaag.</a:t>
            </a:r>
          </a:p>
          <a:p>
            <a:pPr>
              <a:buFont typeface="Wingdings" pitchFamily="2" charset="2"/>
              <a:buChar char="§"/>
            </a:pPr>
            <a:r>
              <a:rPr lang="nl-BE" sz="3600" dirty="0" smtClean="0"/>
              <a:t>Bij twijfel: verricht een diagnostische punctie of let op diafanie.</a:t>
            </a:r>
          </a:p>
          <a:p>
            <a:pPr>
              <a:buFont typeface="Wingdings" pitchFamily="2" charset="2"/>
              <a:buChar char="§"/>
            </a:pPr>
            <a:r>
              <a:rPr lang="nl-BE" sz="3600" dirty="0" smtClean="0"/>
              <a:t>Behandeling is niet noodzakelijk.</a:t>
            </a:r>
          </a:p>
          <a:p>
            <a:pPr>
              <a:buFont typeface="Wingdings" pitchFamily="2" charset="2"/>
              <a:buChar char="§"/>
            </a:pPr>
            <a:r>
              <a:rPr lang="nl-BE" sz="3600" dirty="0" smtClean="0"/>
              <a:t>Verricht aspiratie met een dikke naald bij mechanische of cosmetische bezwaren.</a:t>
            </a:r>
          </a:p>
          <a:p>
            <a:pPr>
              <a:buFont typeface="Wingdings" pitchFamily="2" charset="2"/>
              <a:buChar char="§"/>
            </a:pPr>
            <a:r>
              <a:rPr lang="nl-BE" sz="3600" dirty="0" smtClean="0"/>
              <a:t>Verwijs voor chirurgische behandeling bij pijn, ADL-beperkingen en onvoldoende effect aspiratie.</a:t>
            </a:r>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75592"/>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ganglion = polscyste</a:t>
            </a: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643050"/>
            <a:ext cx="8229600" cy="5214974"/>
          </a:xfrm>
          <a:noFill/>
        </p:spPr>
        <p:txBody>
          <a:bodyPr>
            <a:normAutofit/>
          </a:bodyPr>
          <a:lstStyle/>
          <a:p>
            <a:pPr>
              <a:lnSpc>
                <a:spcPct val="80000"/>
              </a:lnSpc>
              <a:buFont typeface="Wingdings" pitchFamily="2" charset="2"/>
              <a:buNone/>
            </a:pPr>
            <a:r>
              <a:rPr lang="nl-NL" sz="2400" dirty="0" smtClean="0"/>
              <a:t>risicofactoren - oorzaak</a:t>
            </a:r>
          </a:p>
          <a:p>
            <a:pPr>
              <a:lnSpc>
                <a:spcPct val="80000"/>
              </a:lnSpc>
              <a:buFont typeface="Wingdings" pitchFamily="2" charset="2"/>
              <a:buChar char="§"/>
            </a:pPr>
            <a:r>
              <a:rPr lang="nl-NL" sz="2400" dirty="0" smtClean="0"/>
              <a:t>vrouwen, 20-40 </a:t>
            </a:r>
            <a:r>
              <a:rPr lang="nl-NL" sz="2400" dirty="0" err="1" smtClean="0"/>
              <a:t>jr</a:t>
            </a:r>
            <a:r>
              <a:rPr lang="nl-NL" sz="2400" dirty="0" smtClean="0"/>
              <a:t>, oorzaak ?</a:t>
            </a:r>
          </a:p>
          <a:p>
            <a:pPr>
              <a:lnSpc>
                <a:spcPct val="80000"/>
              </a:lnSpc>
              <a:buFont typeface="Wingdings" pitchFamily="2" charset="2"/>
              <a:buNone/>
            </a:pPr>
            <a:endParaRPr lang="nl-NL" sz="700" dirty="0" smtClean="0"/>
          </a:p>
          <a:p>
            <a:pPr>
              <a:lnSpc>
                <a:spcPct val="80000"/>
              </a:lnSpc>
              <a:buFont typeface="Wingdings" pitchFamily="2" charset="2"/>
              <a:buNone/>
            </a:pPr>
            <a:r>
              <a:rPr lang="nl-NL" sz="2400" dirty="0" smtClean="0"/>
              <a:t>beloop - beleid</a:t>
            </a:r>
          </a:p>
          <a:p>
            <a:pPr>
              <a:lnSpc>
                <a:spcPct val="80000"/>
              </a:lnSpc>
              <a:buFont typeface="Wingdings" pitchFamily="2" charset="2"/>
              <a:buChar char="§"/>
            </a:pPr>
            <a:r>
              <a:rPr lang="nl-NL" sz="2400" dirty="0" smtClean="0"/>
              <a:t>bijna 50% </a:t>
            </a:r>
            <a:r>
              <a:rPr lang="nl-NL" sz="2400" dirty="0" err="1" smtClean="0"/>
              <a:t>self-limiting</a:t>
            </a:r>
            <a:r>
              <a:rPr lang="nl-NL" sz="2400" dirty="0" smtClean="0"/>
              <a:t> - afwachten</a:t>
            </a:r>
          </a:p>
          <a:p>
            <a:pPr>
              <a:lnSpc>
                <a:spcPct val="80000"/>
              </a:lnSpc>
              <a:buFont typeface="Wingdings" pitchFamily="2" charset="2"/>
              <a:buChar char="§"/>
            </a:pPr>
            <a:r>
              <a:rPr lang="nl-NL" sz="2400" dirty="0" smtClean="0"/>
              <a:t>bezwaren, diagnose &gt; aspireer</a:t>
            </a:r>
          </a:p>
          <a:p>
            <a:pPr>
              <a:lnSpc>
                <a:spcPct val="80000"/>
              </a:lnSpc>
              <a:buFont typeface="Wingdings" pitchFamily="2" charset="2"/>
              <a:buChar char="§"/>
            </a:pPr>
            <a:r>
              <a:rPr lang="nl-NL" sz="2400" dirty="0" smtClean="0"/>
              <a:t>recidief na aspiratie ca. 50%</a:t>
            </a:r>
          </a:p>
          <a:p>
            <a:pPr>
              <a:lnSpc>
                <a:spcPct val="80000"/>
              </a:lnSpc>
              <a:buFont typeface="Wingdings" pitchFamily="2" charset="2"/>
              <a:buChar char="§"/>
            </a:pPr>
            <a:r>
              <a:rPr lang="nl-NL" sz="2400" dirty="0" smtClean="0"/>
              <a:t>operatie &gt; recidief 1 - 40%</a:t>
            </a:r>
          </a:p>
          <a:p>
            <a:pPr>
              <a:lnSpc>
                <a:spcPct val="80000"/>
              </a:lnSpc>
              <a:buFont typeface="Wingdings" pitchFamily="2" charset="2"/>
              <a:buChar char="§"/>
            </a:pPr>
            <a:r>
              <a:rPr lang="nl-NL" sz="2400" dirty="0" smtClean="0"/>
              <a:t>IM </a:t>
            </a:r>
            <a:r>
              <a:rPr lang="nl-NL" sz="2400" dirty="0" err="1" smtClean="0"/>
              <a:t>Weleda</a:t>
            </a:r>
            <a:r>
              <a:rPr lang="nl-NL" sz="2400" dirty="0" smtClean="0"/>
              <a:t> Stannum 0,4% </a:t>
            </a:r>
            <a:r>
              <a:rPr lang="nl-NL" sz="2400" dirty="0" err="1" smtClean="0"/>
              <a:t>ungt</a:t>
            </a:r>
            <a:r>
              <a:rPr lang="nl-NL" sz="2400" dirty="0" smtClean="0"/>
              <a:t>. Uitwendig 2 </a:t>
            </a:r>
            <a:r>
              <a:rPr lang="nl-NL" sz="2400" dirty="0" err="1" smtClean="0"/>
              <a:t>dd</a:t>
            </a:r>
            <a:endParaRPr lang="nl-NL" sz="2400" dirty="0" smtClean="0"/>
          </a:p>
          <a:p>
            <a:pPr>
              <a:buNone/>
            </a:pPr>
            <a:endParaRPr lang="nl-NL" sz="3400" i="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989840"/>
            <a:ext cx="8258204" cy="1153276"/>
          </a:xfrm>
          <a:noFill/>
        </p:spPr>
        <p:txBody>
          <a:bodyPr vert="horz" lIns="0" rIns="0" bIns="0" anchor="b">
            <a:noAutofit/>
          </a:bodyPr>
          <a:lstStyle/>
          <a:p>
            <a:pPr algn="ct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hand en pols: artrose van de hand</a:t>
            </a:r>
            <a:b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								 </a:t>
            </a:r>
            <a:b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200" u="sng" dirty="0">
              <a:solidFill>
                <a:srgbClr val="0000FF"/>
              </a:solidFill>
              <a:cs typeface="Arial" charset="0"/>
            </a:endParaRPr>
          </a:p>
        </p:txBody>
      </p:sp>
      <p:sp>
        <p:nvSpPr>
          <p:cNvPr id="78851" name="Rectangle 3"/>
          <p:cNvSpPr>
            <a:spLocks noGrp="1" noChangeArrowheads="1"/>
          </p:cNvSpPr>
          <p:nvPr>
            <p:ph idx="1"/>
          </p:nvPr>
        </p:nvSpPr>
        <p:spPr>
          <a:xfrm>
            <a:off x="457200" y="1428736"/>
            <a:ext cx="8229600" cy="5214974"/>
          </a:xfrm>
          <a:noFill/>
        </p:spPr>
        <p:txBody>
          <a:bodyPr>
            <a:normAutofit fontScale="47500" lnSpcReduction="20000"/>
          </a:bodyPr>
          <a:lstStyle/>
          <a:p>
            <a:pPr>
              <a:buFont typeface="Wingdings" pitchFamily="2" charset="2"/>
              <a:buChar char="§"/>
            </a:pPr>
            <a:r>
              <a:rPr lang="nl-BE" sz="3600" dirty="0" smtClean="0"/>
              <a:t>Symptomen: pijn, zwelling, stijfheid of bewegingsbeperking van PIP- en DIP-gewrichten of </a:t>
            </a:r>
            <a:r>
              <a:rPr lang="nl-BE" sz="3600" dirty="0" err="1" smtClean="0"/>
              <a:t>CMC-I-gewricht</a:t>
            </a:r>
            <a:r>
              <a:rPr lang="nl-BE" sz="3600" dirty="0" smtClean="0"/>
              <a:t>.</a:t>
            </a:r>
          </a:p>
          <a:p>
            <a:pPr>
              <a:buFont typeface="Wingdings" pitchFamily="2" charset="2"/>
              <a:buChar char="§"/>
            </a:pPr>
            <a:r>
              <a:rPr lang="nl-BE" sz="3600" dirty="0" smtClean="0"/>
              <a:t>Vraag naar trauma van de hand en/of pols; lokalisatie van de klachten/aangedane gewrichten; startpijn en </a:t>
            </a:r>
            <a:r>
              <a:rPr lang="nl-BE" sz="3600" dirty="0" err="1" smtClean="0"/>
              <a:t>strtstijfheid</a:t>
            </a:r>
            <a:r>
              <a:rPr lang="nl-BE" sz="3600" dirty="0" smtClean="0"/>
              <a:t>; zwelling en ochtendstijfheid (korter dan een half uur); pijn bij wringende bewegingen; mate van hinder in de dagelijkse activiteiten (grijpen en knijpen) en verminderde kracht.</a:t>
            </a:r>
          </a:p>
          <a:p>
            <a:pPr>
              <a:buFont typeface="Wingdings" pitchFamily="2" charset="2"/>
              <a:buChar char="§"/>
            </a:pPr>
            <a:r>
              <a:rPr lang="nl-BE" sz="3600" dirty="0" smtClean="0"/>
              <a:t>Let op benige verdikkingen bij de PIP- of DIP-gewrichten, een eventuele adductiecontractuur van CMC-I met hyperextensie van MCP-I-gewricht. Onderzoek de mobiliteit van de pols en van hand- </a:t>
            </a:r>
            <a:r>
              <a:rPr lang="nl-BE" sz="3600" dirty="0" err="1" smtClean="0"/>
              <a:t>envingergewrichten</a:t>
            </a:r>
            <a:r>
              <a:rPr lang="nl-BE" sz="3600" dirty="0" smtClean="0"/>
              <a:t> en de knijpkracht.</a:t>
            </a:r>
          </a:p>
          <a:p>
            <a:pPr>
              <a:buFont typeface="Wingdings" pitchFamily="2" charset="2"/>
              <a:buChar char="§"/>
            </a:pPr>
            <a:r>
              <a:rPr lang="nl-BE" sz="3600" dirty="0" smtClean="0"/>
              <a:t>Laboratorium- en röntgenonderzoek zijn niet nodig.</a:t>
            </a:r>
          </a:p>
          <a:p>
            <a:pPr>
              <a:buFont typeface="Wingdings" pitchFamily="2" charset="2"/>
              <a:buChar char="§"/>
            </a:pPr>
            <a:r>
              <a:rPr lang="nl-BE" sz="3600" dirty="0" smtClean="0"/>
              <a:t>Overweeg </a:t>
            </a:r>
            <a:r>
              <a:rPr lang="nl-BE" sz="3600" dirty="0" err="1" smtClean="0"/>
              <a:t>ergotherapeutische</a:t>
            </a:r>
            <a:r>
              <a:rPr lang="nl-BE" sz="3600" dirty="0" smtClean="0"/>
              <a:t> adviezen en oefeningen gericht op het versterken van de handspieren of een spalkbehandeling bij CMC-1-artrose.</a:t>
            </a:r>
          </a:p>
          <a:p>
            <a:pPr>
              <a:buFont typeface="Wingdings" pitchFamily="2" charset="2"/>
              <a:buChar char="§"/>
            </a:pPr>
            <a:r>
              <a:rPr lang="nl-BE" sz="3600" dirty="0" smtClean="0"/>
              <a:t>Adviseer zonodig pijnstilling. Eerste keus is een lokaal NSAID. Vervolgens: paracetamol of oraal NSAID.</a:t>
            </a:r>
          </a:p>
          <a:p>
            <a:pPr>
              <a:buFont typeface="Wingdings" pitchFamily="2" charset="2"/>
              <a:buChar char="§"/>
            </a:pPr>
            <a:r>
              <a:rPr lang="nl-BE" sz="3600" dirty="0" smtClean="0"/>
              <a:t>verwijs naar chirurg bij aanhoudende pijn of bewegingsbeperking (vooral van het </a:t>
            </a:r>
            <a:r>
              <a:rPr lang="nl-BE" sz="3600" dirty="0" err="1" smtClean="0"/>
              <a:t>CMC-gewricht</a:t>
            </a:r>
            <a:r>
              <a:rPr lang="nl-BE" sz="3600" dirty="0" smtClean="0"/>
              <a:t>).</a:t>
            </a:r>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88979"/>
            <a:ext cx="8218488" cy="925509"/>
          </a:xfrm>
          <a:noFill/>
        </p:spPr>
        <p:txBody>
          <a:bodyPr>
            <a:normAutofit fontScale="90000"/>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artrose van de hand differentiaal diagnose</a:t>
            </a:r>
            <a:endParaRPr lang="nl-NL" sz="2500" dirty="0"/>
          </a:p>
        </p:txBody>
      </p:sp>
      <p:sp>
        <p:nvSpPr>
          <p:cNvPr id="81923" name="Rectangle 3"/>
          <p:cNvSpPr>
            <a:spLocks noGrp="1" noChangeArrowheads="1"/>
          </p:cNvSpPr>
          <p:nvPr>
            <p:ph idx="1"/>
          </p:nvPr>
        </p:nvSpPr>
        <p:spPr>
          <a:xfrm>
            <a:off x="714348" y="2036784"/>
            <a:ext cx="7972452" cy="4464050"/>
          </a:xfrm>
          <a:noFill/>
        </p:spPr>
        <p:txBody>
          <a:bodyPr/>
          <a:lstStyle/>
          <a:p>
            <a:pPr>
              <a:buFont typeface="Wingdings" pitchFamily="2" charset="2"/>
              <a:buNone/>
            </a:pPr>
            <a:endParaRPr lang="nl-NL" sz="1200" dirty="0"/>
          </a:p>
          <a:p>
            <a:pPr>
              <a:buFont typeface="Wingdings" pitchFamily="2" charset="2"/>
              <a:buNone/>
            </a:pPr>
            <a:r>
              <a:rPr lang="nl-NL" dirty="0"/>
              <a:t>reumatoïde artritis</a:t>
            </a:r>
          </a:p>
          <a:p>
            <a:pPr>
              <a:buFont typeface="Wingdings" pitchFamily="2" charset="2"/>
              <a:buChar char="§"/>
            </a:pPr>
            <a:r>
              <a:rPr lang="nl-NL" dirty="0"/>
              <a:t>vaak &lt; 40 jaar</a:t>
            </a:r>
          </a:p>
          <a:p>
            <a:pPr>
              <a:buFont typeface="Wingdings" pitchFamily="2" charset="2"/>
              <a:buChar char="§"/>
            </a:pPr>
            <a:r>
              <a:rPr lang="nl-NL" dirty="0"/>
              <a:t>symmetrische klachten</a:t>
            </a:r>
          </a:p>
          <a:p>
            <a:pPr>
              <a:buFont typeface="Wingdings" pitchFamily="2" charset="2"/>
              <a:buChar char="§"/>
            </a:pPr>
            <a:r>
              <a:rPr lang="nl-NL" dirty="0"/>
              <a:t>pols - MCP - PIP / niet DIP</a:t>
            </a:r>
          </a:p>
          <a:p>
            <a:pPr>
              <a:buFont typeface="Wingdings" pitchFamily="2" charset="2"/>
              <a:buChar char="§"/>
            </a:pPr>
            <a:r>
              <a:rPr lang="nl-NL" dirty="0"/>
              <a:t>ochtendstijfheid &gt; 60 min.</a:t>
            </a:r>
          </a:p>
          <a:p>
            <a:pPr>
              <a:buFont typeface="Wingdings" pitchFamily="2" charset="2"/>
              <a:buNone/>
            </a:pPr>
            <a:endParaRPr lang="nl-NL" dirty="0"/>
          </a:p>
          <a:p>
            <a:pPr>
              <a:buFont typeface="Wingdings" pitchFamily="2" charset="2"/>
              <a:buNone/>
            </a:pPr>
            <a:r>
              <a:rPr lang="nl-NL" dirty="0"/>
              <a:t>andere vormen van artritis</a:t>
            </a:r>
          </a:p>
          <a:p>
            <a:pPr>
              <a:buFont typeface="Wingdings" pitchFamily="2" charset="2"/>
              <a:buNone/>
            </a:pPr>
            <a:endParaRPr lang="nl-NL" dirty="0"/>
          </a:p>
          <a:p>
            <a:pPr>
              <a:buFont typeface="Wingdings" pitchFamily="2" charset="2"/>
              <a:buChar cha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 calcmode="lin" valueType="num">
                                      <p:cBhvr additive="base">
                                        <p:cTn id="7" dur="500" fill="hold"/>
                                        <p:tgtEl>
                                          <p:spTgt spid="8192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anim calcmode="lin" valueType="num">
                                      <p:cBhvr additive="base">
                                        <p:cTn id="11" dur="500" fill="hold"/>
                                        <p:tgtEl>
                                          <p:spTgt spid="8192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192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1923">
                                            <p:txEl>
                                              <p:pRg st="4" end="4"/>
                                            </p:txEl>
                                          </p:spTgt>
                                        </p:tgtEl>
                                        <p:attrNameLst>
                                          <p:attrName>style.visibility</p:attrName>
                                        </p:attrNameLst>
                                      </p:cBhvr>
                                      <p:to>
                                        <p:strVal val="visible"/>
                                      </p:to>
                                    </p:set>
                                    <p:anim calcmode="lin" valueType="num">
                                      <p:cBhvr additive="base">
                                        <p:cTn id="15" dur="500" fill="hold"/>
                                        <p:tgtEl>
                                          <p:spTgt spid="81923">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92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 calcmode="lin" valueType="num">
                                      <p:cBhvr additive="base">
                                        <p:cTn id="19" dur="500" fill="hold"/>
                                        <p:tgtEl>
                                          <p:spTgt spid="8192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23">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1923">
                                            <p:txEl>
                                              <p:pRg st="5" end="5"/>
                                            </p:txEl>
                                          </p:spTgt>
                                        </p:tgtEl>
                                        <p:attrNameLst>
                                          <p:attrName>style.visibility</p:attrName>
                                        </p:attrNameLst>
                                      </p:cBhvr>
                                      <p:to>
                                        <p:strVal val="visible"/>
                                      </p:to>
                                    </p:set>
                                    <p:anim calcmode="lin" valueType="num">
                                      <p:cBhvr additive="base">
                                        <p:cTn id="23" dur="500" fill="hold"/>
                                        <p:tgtEl>
                                          <p:spTgt spid="8192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92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1923">
                                            <p:txEl>
                                              <p:pRg st="7" end="7"/>
                                            </p:txEl>
                                          </p:spTgt>
                                        </p:tgtEl>
                                        <p:attrNameLst>
                                          <p:attrName>style.visibility</p:attrName>
                                        </p:attrNameLst>
                                      </p:cBhvr>
                                      <p:to>
                                        <p:strVal val="visible"/>
                                      </p:to>
                                    </p:set>
                                    <p:anim calcmode="lin" valueType="num">
                                      <p:cBhvr additive="base">
                                        <p:cTn id="27" dur="500" fill="hold"/>
                                        <p:tgtEl>
                                          <p:spTgt spid="81923">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704220"/>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trigger finger en </a:t>
            </a:r>
            <a:r>
              <a:rPr lang="nl-NL" sz="4000" b="1" dirty="0" err="1" smtClean="0">
                <a:solidFill>
                  <a:schemeClr val="accent3">
                    <a:tint val="90000"/>
                    <a:satMod val="120000"/>
                  </a:schemeClr>
                </a:solidFill>
                <a:effectLst>
                  <a:outerShdw blurRad="38100" dist="25400" dir="5400000" algn="tl" rotWithShape="0">
                    <a:srgbClr val="000000">
                      <a:alpha val="43000"/>
                    </a:srgbClr>
                  </a:outerShdw>
                </a:effectLst>
              </a:rPr>
              <a:t>thumb</a:t>
            </a: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714488"/>
            <a:ext cx="8229600" cy="4929222"/>
          </a:xfrm>
          <a:noFill/>
        </p:spPr>
        <p:txBody>
          <a:bodyPr>
            <a:normAutofit/>
          </a:bodyPr>
          <a:lstStyle/>
          <a:p>
            <a:pPr>
              <a:buFont typeface="Wingdings" pitchFamily="2" charset="2"/>
              <a:buChar char="§"/>
            </a:pPr>
            <a:endParaRPr lang="nl-BE" sz="2000" dirty="0" smtClean="0"/>
          </a:p>
          <a:p>
            <a:pPr>
              <a:buFont typeface="Wingdings" pitchFamily="2" charset="2"/>
              <a:buChar char="§"/>
            </a:pPr>
            <a:endParaRPr lang="nl-BE" sz="2000" dirty="0" smtClean="0"/>
          </a:p>
          <a:p>
            <a:pPr>
              <a:buFont typeface="Wingdings" pitchFamily="2" charset="2"/>
              <a:buChar char="§"/>
            </a:pPr>
            <a:endParaRPr lang="nl-BE" sz="2000" dirty="0" smtClean="0"/>
          </a:p>
          <a:p>
            <a:pPr>
              <a:buFont typeface="Wingdings" pitchFamily="2" charset="2"/>
              <a:buChar char="§"/>
            </a:pPr>
            <a:endParaRPr lang="nl-BE" sz="2000" dirty="0" smtClean="0"/>
          </a:p>
          <a:p>
            <a:pPr>
              <a:buFont typeface="Wingdings" pitchFamily="2" charset="2"/>
              <a:buChar char="§"/>
            </a:pPr>
            <a:endParaRPr lang="nl-BE" sz="2000" dirty="0" smtClean="0"/>
          </a:p>
          <a:p>
            <a:pPr>
              <a:buFont typeface="Wingdings" pitchFamily="2" charset="2"/>
              <a:buChar char="§"/>
            </a:pPr>
            <a:r>
              <a:rPr lang="nl-BE" sz="2400" dirty="0" smtClean="0"/>
              <a:t>'loopt vast' en blijft dan krom staan</a:t>
            </a:r>
          </a:p>
          <a:p>
            <a:pPr>
              <a:buFont typeface="Wingdings" pitchFamily="2" charset="2"/>
              <a:buChar char="§"/>
            </a:pPr>
            <a:r>
              <a:rPr lang="nl-BE" sz="2400" dirty="0" smtClean="0"/>
              <a:t>pees zit vast in de schede</a:t>
            </a:r>
          </a:p>
          <a:p>
            <a:pPr>
              <a:buFont typeface="Wingdings" pitchFamily="2" charset="2"/>
              <a:buChar char="§"/>
            </a:pPr>
            <a:r>
              <a:rPr lang="nl-BE" sz="2400" dirty="0" smtClean="0"/>
              <a:t>bij krachtig buigen kan de pees toch ineens een stuk doorspringen</a:t>
            </a:r>
          </a:p>
          <a:p>
            <a:pPr>
              <a:buFont typeface="Wingdings" pitchFamily="2" charset="2"/>
              <a:buChar char="§"/>
            </a:pPr>
            <a:r>
              <a:rPr lang="nl-BE" sz="2400" dirty="0" smtClean="0"/>
              <a:t>waardoor de peesschede geïrriteerd raakt, is onbekend</a:t>
            </a:r>
          </a:p>
          <a:p>
            <a:pPr>
              <a:buFont typeface="Wingdings" pitchFamily="2" charset="2"/>
              <a:buChar char="§"/>
            </a:pPr>
            <a:r>
              <a:rPr lang="nl-BE" sz="2400" dirty="0" smtClean="0"/>
              <a:t>klachten kunnen vanzelf verdwijnen</a:t>
            </a:r>
          </a:p>
          <a:p>
            <a:pPr>
              <a:buFont typeface="Wingdings" pitchFamily="2" charset="2"/>
              <a:buChar char="§"/>
            </a:pPr>
            <a:endParaRPr lang="nl-BE" sz="3600" dirty="0" smtClean="0"/>
          </a:p>
          <a:p>
            <a:pPr>
              <a:buFont typeface="Wingdings" pitchFamily="2" charset="2"/>
              <a:buChar char="§"/>
            </a:pPr>
            <a:endParaRPr lang="nl-NL" sz="3400" i="1" dirty="0"/>
          </a:p>
        </p:txBody>
      </p:sp>
      <p:pic>
        <p:nvPicPr>
          <p:cNvPr id="6" name="Picture 2"/>
          <p:cNvPicPr>
            <a:picLocks noChangeAspect="1" noChangeArrowheads="1"/>
          </p:cNvPicPr>
          <p:nvPr/>
        </p:nvPicPr>
        <p:blipFill>
          <a:blip r:embed="rId3"/>
          <a:srcRect/>
          <a:stretch>
            <a:fillRect/>
          </a:stretch>
        </p:blipFill>
        <p:spPr bwMode="auto">
          <a:xfrm>
            <a:off x="6572264" y="1643050"/>
            <a:ext cx="1905000" cy="2400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714380"/>
          </a:xfrm>
        </p:spPr>
        <p:txBody>
          <a:bodyPr>
            <a:noAutofit/>
          </a:bodyPr>
          <a:lstStyle/>
          <a:p>
            <a:pPr algn="ctr"/>
            <a:r>
              <a:rPr lang="nl-NL" sz="4400" dirty="0" smtClean="0"/>
              <a:t>thema’s vandaag</a:t>
            </a:r>
            <a:endParaRPr lang="nl-BE" sz="4400" dirty="0"/>
          </a:p>
        </p:txBody>
      </p:sp>
      <p:sp>
        <p:nvSpPr>
          <p:cNvPr id="3" name="Ondertitel 2"/>
          <p:cNvSpPr>
            <a:spLocks noGrp="1"/>
          </p:cNvSpPr>
          <p:nvPr>
            <p:ph type="subTitle" idx="1"/>
          </p:nvPr>
        </p:nvSpPr>
        <p:spPr>
          <a:xfrm>
            <a:off x="357158" y="1500174"/>
            <a:ext cx="8643998" cy="5214974"/>
          </a:xfrm>
        </p:spPr>
        <p:txBody>
          <a:bodyPr>
            <a:normAutofit fontScale="92500" lnSpcReduction="20000"/>
          </a:bodyPr>
          <a:lstStyle/>
          <a:p>
            <a:pPr algn="l">
              <a:buFont typeface="Wingdings" pitchFamily="2" charset="2"/>
              <a:buChar char="§"/>
            </a:pPr>
            <a:r>
              <a:rPr lang="nl-NL" dirty="0" smtClean="0"/>
              <a:t>NHG-Standaarden</a:t>
            </a:r>
          </a:p>
          <a:p>
            <a:pPr lvl="1" algn="l">
              <a:buFont typeface="Wingdings" pitchFamily="2" charset="2"/>
              <a:buChar char="§"/>
            </a:pPr>
            <a:r>
              <a:rPr lang="nl-BE" dirty="0" smtClean="0"/>
              <a:t>artritis 					2009 </a:t>
            </a:r>
            <a:r>
              <a:rPr lang="nl-BE" sz="1700" dirty="0" smtClean="0"/>
              <a:t>- in herziening</a:t>
            </a:r>
          </a:p>
          <a:p>
            <a:pPr lvl="1" algn="l">
              <a:buFont typeface="Wingdings" pitchFamily="2" charset="2"/>
              <a:buChar char="§"/>
            </a:pPr>
            <a:r>
              <a:rPr lang="nl-BE" dirty="0" smtClean="0"/>
              <a:t>polymyalgia rheumatica en arteriitis temporalis - 2010</a:t>
            </a:r>
          </a:p>
          <a:p>
            <a:pPr lvl="1" algn="l">
              <a:buFont typeface="Wingdings" pitchFamily="2" charset="2"/>
              <a:buChar char="§"/>
            </a:pPr>
            <a:r>
              <a:rPr lang="nl-BE" dirty="0" smtClean="0"/>
              <a:t>schouderklachten 			2008</a:t>
            </a:r>
          </a:p>
          <a:p>
            <a:pPr lvl="1" algn="l">
              <a:buFont typeface="Wingdings" pitchFamily="2" charset="2"/>
              <a:buChar char="§"/>
            </a:pPr>
            <a:r>
              <a:rPr lang="nl-BE" dirty="0" smtClean="0"/>
              <a:t>aspecifieke lage rugpijn 		2005</a:t>
            </a:r>
          </a:p>
          <a:p>
            <a:pPr lvl="1" algn="l">
              <a:buFont typeface="Wingdings" pitchFamily="2" charset="2"/>
              <a:buChar char="§"/>
            </a:pPr>
            <a:r>
              <a:rPr lang="nl-BE" dirty="0" smtClean="0"/>
              <a:t>enkelbandletsel 			2012</a:t>
            </a:r>
          </a:p>
          <a:p>
            <a:pPr lvl="1" algn="l">
              <a:buFont typeface="Wingdings" pitchFamily="2" charset="2"/>
              <a:buChar char="§"/>
            </a:pPr>
            <a:r>
              <a:rPr lang="nl-BE" dirty="0" smtClean="0"/>
              <a:t>epicondylitis 				2009</a:t>
            </a:r>
          </a:p>
          <a:p>
            <a:pPr lvl="1" algn="l">
              <a:buFont typeface="Wingdings" pitchFamily="2" charset="2"/>
              <a:buChar char="§"/>
            </a:pPr>
            <a:r>
              <a:rPr lang="nl-BE" dirty="0" smtClean="0"/>
              <a:t>fractuurpreventie 			2012</a:t>
            </a:r>
          </a:p>
          <a:p>
            <a:pPr lvl="1" algn="l">
              <a:buFont typeface="Wingdings" pitchFamily="2" charset="2"/>
              <a:buChar char="§"/>
            </a:pPr>
            <a:r>
              <a:rPr lang="nl-BE" dirty="0" smtClean="0"/>
              <a:t>hand- en polsklachten 		2010 </a:t>
            </a:r>
            <a:r>
              <a:rPr lang="nl-BE" sz="1700" dirty="0" smtClean="0"/>
              <a:t>- in herziening</a:t>
            </a:r>
          </a:p>
          <a:p>
            <a:pPr lvl="1" algn="l">
              <a:buFont typeface="Wingdings" pitchFamily="2" charset="2"/>
              <a:buChar char="§"/>
            </a:pPr>
            <a:r>
              <a:rPr lang="nl-BE" dirty="0" smtClean="0"/>
              <a:t>lumbosacraal radiculair syndroom	2005 </a:t>
            </a:r>
            <a:r>
              <a:rPr lang="nl-BE" sz="1700" dirty="0" smtClean="0"/>
              <a:t>- in herziening</a:t>
            </a:r>
          </a:p>
          <a:p>
            <a:pPr lvl="1" algn="l">
              <a:buFont typeface="Wingdings" pitchFamily="2" charset="2"/>
              <a:buChar char="§"/>
            </a:pPr>
            <a:r>
              <a:rPr lang="nl-NL" dirty="0" smtClean="0"/>
              <a:t>knie</a:t>
            </a:r>
            <a:endParaRPr lang="nl-BE" dirty="0" smtClean="0"/>
          </a:p>
          <a:p>
            <a:pPr lvl="2" algn="l">
              <a:buFont typeface="Wingdings" pitchFamily="2" charset="2"/>
              <a:buChar char="§"/>
            </a:pPr>
            <a:r>
              <a:rPr lang="nl-BE" dirty="0" smtClean="0"/>
              <a:t>niet-traumatische knieproblemen</a:t>
            </a:r>
          </a:p>
          <a:p>
            <a:pPr lvl="3" algn="l">
              <a:buFont typeface="Wingdings" pitchFamily="2" charset="2"/>
              <a:buChar char="§"/>
            </a:pPr>
            <a:r>
              <a:rPr lang="nl-BE" dirty="0" smtClean="0"/>
              <a:t>bij kinderen en adolescenten 	2009 </a:t>
            </a:r>
            <a:r>
              <a:rPr lang="nl-BE" sz="1700" dirty="0" smtClean="0"/>
              <a:t>- in herziening</a:t>
            </a:r>
          </a:p>
          <a:p>
            <a:pPr lvl="3" algn="l">
              <a:buFont typeface="Wingdings" pitchFamily="2" charset="2"/>
              <a:buChar char="§"/>
            </a:pPr>
            <a:r>
              <a:rPr lang="nl-BE" dirty="0" smtClean="0"/>
              <a:t>bij volwassenen 			2008</a:t>
            </a:r>
          </a:p>
          <a:p>
            <a:pPr lvl="2" algn="l">
              <a:buFont typeface="Wingdings" pitchFamily="2" charset="2"/>
              <a:buChar char="§"/>
            </a:pPr>
            <a:r>
              <a:rPr lang="nl-BE" dirty="0" smtClean="0"/>
              <a:t>traumatische knieproblemen 		2010</a:t>
            </a:r>
          </a:p>
          <a:p>
            <a:pPr lvl="1" algn="l"/>
            <a:endParaRPr lang="nl-BE"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704220"/>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trigger finger en </a:t>
            </a:r>
            <a:r>
              <a:rPr lang="nl-NL" sz="4000" b="1" dirty="0" err="1" smtClean="0">
                <a:solidFill>
                  <a:schemeClr val="accent3">
                    <a:tint val="90000"/>
                    <a:satMod val="120000"/>
                  </a:schemeClr>
                </a:solidFill>
                <a:effectLst>
                  <a:outerShdw blurRad="38100" dist="25400" dir="5400000" algn="tl" rotWithShape="0">
                    <a:srgbClr val="000000">
                      <a:alpha val="43000"/>
                    </a:srgbClr>
                  </a:outerShdw>
                </a:effectLst>
              </a:rPr>
              <a:t>thumb</a:t>
            </a:r>
            <a: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9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428736"/>
            <a:ext cx="8229600" cy="5214974"/>
          </a:xfrm>
          <a:noFill/>
        </p:spPr>
        <p:txBody>
          <a:bodyPr>
            <a:normAutofit fontScale="77500" lnSpcReduction="20000"/>
          </a:bodyPr>
          <a:lstStyle/>
          <a:p>
            <a:pPr>
              <a:buFont typeface="Wingdings" pitchFamily="2" charset="2"/>
              <a:buChar char="§"/>
            </a:pPr>
            <a:endParaRPr lang="nl-BE" sz="3600" dirty="0" smtClean="0"/>
          </a:p>
          <a:p>
            <a:pPr>
              <a:buFont typeface="Wingdings" pitchFamily="2" charset="2"/>
              <a:buChar char="§"/>
            </a:pPr>
            <a:endParaRPr lang="nl-BE" sz="3600" dirty="0" smtClean="0"/>
          </a:p>
          <a:p>
            <a:pPr>
              <a:buFont typeface="Wingdings" pitchFamily="2" charset="2"/>
              <a:buChar char="§"/>
            </a:pPr>
            <a:endParaRPr lang="nl-BE" sz="3600" dirty="0" smtClean="0"/>
          </a:p>
          <a:p>
            <a:pPr>
              <a:buFont typeface="Wingdings" pitchFamily="2" charset="2"/>
              <a:buChar char="§"/>
            </a:pPr>
            <a:r>
              <a:rPr lang="nl-BE" sz="3600" dirty="0" smtClean="0"/>
              <a:t>behandeling niet noodzakelijk</a:t>
            </a:r>
          </a:p>
          <a:p>
            <a:pPr>
              <a:buFont typeface="Wingdings" pitchFamily="2" charset="2"/>
              <a:buChar char="§"/>
            </a:pPr>
            <a:r>
              <a:rPr lang="nl-BE" sz="3600" dirty="0" smtClean="0"/>
              <a:t>bij hinderlijke klachten </a:t>
            </a:r>
          </a:p>
          <a:p>
            <a:pPr lvl="1">
              <a:buFont typeface="Wingdings" pitchFamily="2" charset="2"/>
              <a:buChar char="§"/>
            </a:pPr>
            <a:r>
              <a:rPr lang="nl-BE" sz="3400" dirty="0" smtClean="0"/>
              <a:t>corticosteroïdinjectie</a:t>
            </a:r>
          </a:p>
          <a:p>
            <a:pPr lvl="2">
              <a:buFont typeface="Wingdings" pitchFamily="2" charset="2"/>
              <a:buChar char="§"/>
            </a:pPr>
            <a:r>
              <a:rPr lang="nl-BE" sz="3100" dirty="0" smtClean="0"/>
              <a:t>1 ml triamcinolonacetonide 10 mg/ml</a:t>
            </a:r>
          </a:p>
          <a:p>
            <a:pPr lvl="2">
              <a:buFont typeface="Wingdings" pitchFamily="2" charset="2"/>
              <a:buChar char="§"/>
            </a:pPr>
            <a:r>
              <a:rPr lang="nl-BE" sz="3100" dirty="0" smtClean="0"/>
              <a:t>herhaal zo nodig na 2-3 weken</a:t>
            </a:r>
          </a:p>
          <a:p>
            <a:pPr>
              <a:buFont typeface="Wingdings" pitchFamily="2" charset="2"/>
              <a:buChar char="§"/>
            </a:pPr>
            <a:r>
              <a:rPr lang="nl-BE" sz="3600" dirty="0" smtClean="0"/>
              <a:t>chirurg </a:t>
            </a:r>
          </a:p>
          <a:p>
            <a:pPr lvl="1">
              <a:buFont typeface="Wingdings" pitchFamily="2" charset="2"/>
              <a:buChar char="§"/>
            </a:pPr>
            <a:r>
              <a:rPr lang="nl-BE" sz="3400" dirty="0" smtClean="0"/>
              <a:t>conservatieve behandeling of corticosteroïdinjectie onvoldoende verbetering geeft</a:t>
            </a:r>
          </a:p>
          <a:p>
            <a:pPr>
              <a:buFont typeface="Wingdings" pitchFamily="2" charset="2"/>
              <a:buChar char="§"/>
            </a:pPr>
            <a:endParaRPr lang="nl-NL" sz="3400" i="1" dirty="0"/>
          </a:p>
        </p:txBody>
      </p:sp>
      <p:pic>
        <p:nvPicPr>
          <p:cNvPr id="6" name="Picture 2"/>
          <p:cNvPicPr>
            <a:picLocks noChangeAspect="1" noChangeArrowheads="1"/>
          </p:cNvPicPr>
          <p:nvPr/>
        </p:nvPicPr>
        <p:blipFill>
          <a:blip r:embed="rId3"/>
          <a:srcRect/>
          <a:stretch>
            <a:fillRect/>
          </a:stretch>
        </p:blipFill>
        <p:spPr bwMode="auto">
          <a:xfrm>
            <a:off x="6357950" y="1643050"/>
            <a:ext cx="2466975" cy="184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989840"/>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hand en pols: Mallet finger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pic>
        <p:nvPicPr>
          <p:cNvPr id="3074" name="Picture 2"/>
          <p:cNvPicPr>
            <a:picLocks noGrp="1" noChangeAspect="1" noChangeArrowheads="1"/>
          </p:cNvPicPr>
          <p:nvPr>
            <p:ph idx="1"/>
          </p:nvPr>
        </p:nvPicPr>
        <p:blipFill>
          <a:blip r:embed="rId3"/>
          <a:srcRect/>
          <a:stretch>
            <a:fillRect/>
          </a:stretch>
        </p:blipFill>
        <p:spPr bwMode="auto">
          <a:xfrm>
            <a:off x="1071538" y="1424336"/>
            <a:ext cx="6572296" cy="4903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989840"/>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hand en pols: Mallet finger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428736"/>
            <a:ext cx="8229600" cy="5214974"/>
          </a:xfrm>
          <a:noFill/>
        </p:spPr>
        <p:txBody>
          <a:bodyPr>
            <a:normAutofit fontScale="62500" lnSpcReduction="20000"/>
          </a:bodyPr>
          <a:lstStyle/>
          <a:p>
            <a:pPr>
              <a:buFont typeface="Wingdings" pitchFamily="2" charset="2"/>
              <a:buChar char="§"/>
            </a:pPr>
            <a:r>
              <a:rPr lang="nl-BE" sz="3700" dirty="0" smtClean="0"/>
              <a:t>kootje top v.d. vinger kan niet strekken</a:t>
            </a:r>
          </a:p>
          <a:p>
            <a:pPr>
              <a:buFont typeface="Wingdings" pitchFamily="2" charset="2"/>
              <a:buChar char="§"/>
            </a:pPr>
            <a:r>
              <a:rPr lang="nl-BE" sz="3700" dirty="0" smtClean="0"/>
              <a:t>pees afgescheurd</a:t>
            </a:r>
          </a:p>
          <a:p>
            <a:pPr lvl="1">
              <a:buFont typeface="Wingdings" pitchFamily="2" charset="2"/>
              <a:buChar char="§"/>
            </a:pPr>
            <a:r>
              <a:rPr lang="nl-BE" sz="3500" dirty="0" smtClean="0"/>
              <a:t>soms ook stukje bot afgebroken</a:t>
            </a:r>
          </a:p>
          <a:p>
            <a:pPr>
              <a:buFont typeface="Wingdings" pitchFamily="2" charset="2"/>
              <a:buChar char="§"/>
            </a:pPr>
            <a:r>
              <a:rPr lang="nl-BE" sz="3600" dirty="0" smtClean="0"/>
              <a:t>symptomen</a:t>
            </a:r>
          </a:p>
          <a:p>
            <a:pPr lvl="1">
              <a:buFont typeface="Wingdings" pitchFamily="2" charset="2"/>
              <a:buChar char="§"/>
            </a:pPr>
            <a:r>
              <a:rPr lang="nl-BE" sz="3400" dirty="0" smtClean="0"/>
              <a:t>flexiestand DIP-gewricht</a:t>
            </a:r>
          </a:p>
          <a:p>
            <a:pPr lvl="1">
              <a:buFont typeface="Wingdings" pitchFamily="2" charset="2"/>
              <a:buChar char="§"/>
            </a:pPr>
            <a:r>
              <a:rPr lang="nl-BE" sz="3400" dirty="0" smtClean="0"/>
              <a:t>actief strekken falanx niet mogelijk</a:t>
            </a:r>
          </a:p>
          <a:p>
            <a:pPr>
              <a:buFont typeface="Wingdings" pitchFamily="2" charset="2"/>
              <a:buChar char="§"/>
            </a:pPr>
            <a:r>
              <a:rPr lang="nl-BE" sz="3600" dirty="0" smtClean="0"/>
              <a:t>RX</a:t>
            </a:r>
          </a:p>
          <a:p>
            <a:pPr lvl="1">
              <a:buFont typeface="Wingdings" pitchFamily="2" charset="2"/>
              <a:buChar char="§"/>
            </a:pPr>
            <a:r>
              <a:rPr lang="nl-BE" sz="3400" dirty="0" smtClean="0"/>
              <a:t>onderscheid </a:t>
            </a:r>
          </a:p>
          <a:p>
            <a:pPr lvl="2">
              <a:buFont typeface="Wingdings" pitchFamily="2" charset="2"/>
              <a:buChar char="§"/>
            </a:pPr>
            <a:r>
              <a:rPr lang="nl-BE" sz="3100" dirty="0" smtClean="0"/>
              <a:t>peesruptuur of kleine avulsiefractuur</a:t>
            </a:r>
          </a:p>
          <a:p>
            <a:pPr lvl="2">
              <a:buFont typeface="Wingdings" pitchFamily="2" charset="2"/>
              <a:buChar char="§"/>
            </a:pPr>
            <a:r>
              <a:rPr lang="nl-BE" sz="3100" dirty="0" smtClean="0"/>
              <a:t>grotere avulsiefractuur (&gt; 30% van het gewrichtsoppervlak van het DIP-gewricht) </a:t>
            </a:r>
          </a:p>
          <a:p>
            <a:pPr>
              <a:buFont typeface="Wingdings" pitchFamily="2" charset="2"/>
              <a:buChar char="§"/>
            </a:pPr>
            <a:r>
              <a:rPr lang="nl-BE" sz="3600" dirty="0" smtClean="0"/>
              <a:t>peesruptuur of kleine avulsiefractuur</a:t>
            </a:r>
          </a:p>
          <a:p>
            <a:pPr lvl="1">
              <a:buFont typeface="Wingdings" pitchFamily="2" charset="2"/>
              <a:buChar char="§"/>
            </a:pPr>
            <a:r>
              <a:rPr lang="nl-BE" sz="3400" dirty="0" smtClean="0"/>
              <a:t>6 weken </a:t>
            </a:r>
            <a:r>
              <a:rPr lang="nl-BE" sz="3400" dirty="0" err="1" smtClean="0"/>
              <a:t>malletspalk</a:t>
            </a:r>
            <a:endParaRPr lang="nl-BE" sz="3400" dirty="0" smtClean="0"/>
          </a:p>
          <a:p>
            <a:pPr>
              <a:buFont typeface="Wingdings" pitchFamily="2" charset="2"/>
              <a:buChar char="§"/>
            </a:pPr>
            <a:r>
              <a:rPr lang="nl-BE" sz="3600" dirty="0" smtClean="0"/>
              <a:t>chirurg</a:t>
            </a:r>
          </a:p>
          <a:p>
            <a:pPr lvl="1">
              <a:buFont typeface="Wingdings" pitchFamily="2" charset="2"/>
              <a:buChar char="§"/>
            </a:pPr>
            <a:r>
              <a:rPr lang="nl-BE" sz="3400" dirty="0" smtClean="0"/>
              <a:t>avulsiefractuur &gt; 30% v.h. gewrichtsoppervlak</a:t>
            </a:r>
          </a:p>
          <a:p>
            <a:pPr lvl="1">
              <a:buFont typeface="Wingdings" pitchFamily="2" charset="2"/>
              <a:buChar char="§"/>
            </a:pPr>
            <a:r>
              <a:rPr lang="nl-BE" sz="3400" dirty="0" smtClean="0"/>
              <a:t>onvoldoende resultaat na 6 weken spalk</a:t>
            </a:r>
          </a:p>
          <a:p>
            <a:pPr>
              <a:buFont typeface="Wingdings" pitchFamily="2" charset="2"/>
              <a:buChar char="§"/>
            </a:pPr>
            <a:endParaRPr lang="nl-NL" sz="3400" i="1" dirty="0"/>
          </a:p>
        </p:txBody>
      </p:sp>
      <p:pic>
        <p:nvPicPr>
          <p:cNvPr id="6" name="Picture 2"/>
          <p:cNvPicPr>
            <a:picLocks noChangeAspect="1" noChangeArrowheads="1"/>
          </p:cNvPicPr>
          <p:nvPr/>
        </p:nvPicPr>
        <p:blipFill>
          <a:blip r:embed="rId3"/>
          <a:srcRect/>
          <a:stretch>
            <a:fillRect/>
          </a:stretch>
        </p:blipFill>
        <p:spPr bwMode="auto">
          <a:xfrm>
            <a:off x="6572264" y="1857364"/>
            <a:ext cx="21336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14422"/>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contractuur van Dupuytren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pic>
        <p:nvPicPr>
          <p:cNvPr id="5122" name="Picture 2"/>
          <p:cNvPicPr>
            <a:picLocks noGrp="1" noChangeAspect="1" noChangeArrowheads="1"/>
          </p:cNvPicPr>
          <p:nvPr>
            <p:ph idx="1"/>
          </p:nvPr>
        </p:nvPicPr>
        <p:blipFill>
          <a:blip r:embed="rId3"/>
          <a:srcRect/>
          <a:stretch>
            <a:fillRect/>
          </a:stretch>
        </p:blipFill>
        <p:spPr bwMode="auto">
          <a:xfrm>
            <a:off x="1000100" y="1857364"/>
            <a:ext cx="3090876" cy="2315174"/>
          </a:xfrm>
          <a:prstGeom prst="rect">
            <a:avLst/>
          </a:prstGeom>
          <a:noFill/>
          <a:ln w="9525">
            <a:noFill/>
            <a:miter lim="800000"/>
            <a:headEnd/>
            <a:tailEnd/>
          </a:ln>
          <a:effectLst/>
        </p:spPr>
      </p:pic>
      <p:sp>
        <p:nvSpPr>
          <p:cNvPr id="5124" name="AutoShape 4" descr="data:image/jpeg;base64,/9j/4AAQSkZJRgABAQAAAQABAAD/2wCEAAkGBxMTEhUUEhMUFRQXFRUZFxQUFBQVFBUUFRUXFxYYFBQYHCggGBolHBUVITEhJSkrLi4uFx8zODMsNygtLi0BCgoKDg0OGxAQGiwkICUsNCwsLCwsLCwsLCwsNCwsLCwsLCw0LCwsLCwsLCwsLCwsLCwsLCwsLCwsLCwsLCwsLP/AABEIAK8BIAMBIgACEQEDEQH/xAAbAAACAwEBAQAAAAAAAAAAAAAEBQADBgIHAf/EAEsQAAEDAgEFCgsECQQBBQAAAAEAAgMEESEFEjFBUQYTIlNhcYGRodEVFjJSc5OisbLB0jNCYrMUIyRygpLC4fA0Q2Px4gclNUSj/8QAGQEAAgMBAAAAAAAAAAAAAAAAAAQBAgMF/8QAKREAAgIBAwMCBwEBAAAAAAAAAAECEQMEEiEiMTJBcRMjUWGBobHBM//aAAwDAQACEQMRAD8A9ZyRkmAwRXgi+yj/ANtnmDkRfgin4iH1bO5fcj/YQ+ij+AIxAAXgin4iH1bO5TwRT8RD6tnciaiUMaXO0AEnmCRt3QOBu6MBm0ElwG21sVWU1HuXjjlLsMnZKpwLmCGw/wCNnclAq6K/+nZm+fvMebz7bdCaZam/ZpHA3BZgRrDrDDrWZdGMwLLLkcXwbYMKmm2akZJpz/sQ+rZ3L74Ip+Ih9WzuS7JeVGx0rC+5Ic5gA0mxNh1BG5PyuyV2bYtda+a62I5CNK0U06MpYpK+OEWeCKfiIfVs7lPBFPxEPq2dyNUVzMC8EU/EQ+rZ3KeCKfiIfVs7kaogALwRT8RD6tncp4Ip+Ih9WzuRqiAAvBFPxEPq2dyngin4iH1bO5TKGU2RWBBLjoa217DWb6Au6GvbKDm3BGlp0jYq7ldFtkq3VwUy5Npmi7oYANpjjA9ykeTaZwu2GAjaI4yPck+WZi+ct+6wAAcpFye0DoV+591pXN1Ft7coIHzWay9e02eD5e6xp4Ip+Ih9WzuU8EU/EQ+rZ3I1RbC4F4Ip+Ih9WzuU8EU/EQ+rZ3I1RAAXgin4iH1bO5TwRT8RD6tncjVEABeCKfiIfVs7lPBFPxEPq2dyNUQAF4Ip+Ih9WzuU8EU/EQ+rZ3I0oAZXiz82+JNgbcEnYCocku5Ki32R14Ip+Ih9WzuU8EU/EQ+rZ3IwlZF1a+UukznAfdAJAA1aNapPIoGmLE5mi8EU/EQ+rZ3KeCKfiIfVs7lxkOsMsIc7ygS0naWm1+kWTBXTtWZyVOmBeCKfiIfVs7lPBFPxEPq2dyNUUkAXgin4iH1bO5cZKgax07WNa1u+jBoAGMEOoJggqDy5/Sj8iFAH3I/2EPoo/gCMQeR/sIfRR/AEYgBZujfaB3K5g9oH3ApLOBmW5Ey3WvtEzllb8Lz8lnKqtIboSmbyHtOuj8jJk98nY/ddmdAlGb2WQckwDMTqVtP/APGk6zKcNh37uAXDmgR4jGyrk9PY1xVz7skLf1NN+J8zvaw7F1WSb3Ix4wzXtPRfHsJXLLimp3bJZR0Fzu5VZaddhKiTr9ExV/v+m6C+rmM3APIFzJM1ts5wF9FyBfmunjl0WKKKIAiii5kcACToGJ5ggDMVpz6iQ6m2aOgY9pK7yHL+0OGreyT0Ob3oCmqcHPOlxLusk/NVZLlv+ky6mxZgP4pD/YdaSi7nZ0pRqG38BDJM9z5POcSOa+HZZG7mzeZ52M97h9JSwtcI8LaE23GxWZI44kvt0NAt2uKMSuYZ3WNmiUUUTpzSKJfWZVZGbYuI0htsOck2RVJUtkaHsNwfeMCCNRuqqSbos4SStouUUUVipFFFEAA5XqM2M20u4I6dJ6rrJZXs1mzBO8sz3ktqYPaOPuss5V3mkbGPvuDeg6eoXPQk8r3So6GCO2F/k1uU6otpS7Q5zGj+J9h2XJ6EheQyO3ImG6eW7oohqu89HBb73dSQ173OcGjG5AHSbIzO5URp41C/qarco21O0+c559oj5JwqKGnEcbWD7rQL7baSr01FUkhKbuTZFFFFYqRBUHlz+lH5EKNQVB5c/pR+RCgD7kf7CH0UfwBGIPI/2EPoo/gCMQAk3Wj9U3klb8Lh80lljAaE33ZOtCz0rfhelM54HQlM3kdDT+C9wffbUub51UQOYMDvepUTYEAE2GpLTLwms1b45/SWNb/SmktOCL3IJvoNlnJ2bRVFn/1qdu2SU9ru9U5WYMwjZyqky4Qtv5Lpj2x2+asrX3a5EmEF/X/Tb0TiY2E6SxpPOWhZfKP6yeUnENs0dAF+261FELRsB1Mb2NCyLZRmud57nu6C4ke9b5n0pCenXU2PNzNUXRuacSx1gfwkXHzHQnKzu443Ep/G0dTb/NaJa4/FGWZJZHREq3T1OZTP2uswfxmx7LnoTVZXd3LwYm7Xk/yi39SMjqLIwq5pAVLGDHiAcNYQkEtmPYP9yVgtyRgud2uZ1otr7Q9CSUs5MrAdGJHO44/COpJLg6dWPax1mrQbmYs2nZylx63H5WWXyxewttC12QRanj/d9+K1weQvqfBe4eluVa8s4DPLPsjbz7F1lTKAjwGLzoGwbTye9ZerymIyS65cfvHWedaZclcIxwYd3U+wRVkMZynrvtRu4itEkUjQPIlcL+cCAb9dx0LHV+VM85oOLtHINZ/zWtduFhAikI0F4A/haPmT1LPD5G+oXy+TTKKKJs55FxNIGtLjoAJPMF2lu6N9qd/LmjoLgCok6Vloq2kIXOzmlx0uJJ6cVxufpB+kNcPuh5J5LFv9S4q35sVxsVdHV5lNUOvjvbWgja9xbh/MEjDytnSmuhpe3+He/wC/Svl1E2b+43BvXp6VMnx587APOHs8I+5cQMzYhbDBWbimkzEk3s1+rWXAd6mPVIifTB19DbKKKJ45hFFEJXZQZFpuSdDW4nn5AobS5ZKTbpBaCoPLn9KPyIV1k7KDZQc24LTYtOkbNC5oPLn9KPyIUJpq0DTTpkyS61PETo3qP4Au25RiJtvjP5ghqWmElLE08VH1hoskc0ZidmvGF/8AP7HuxzyTcfQ2xY4zXL5Gu6uPOpiR91zHe0AewlJ47FnQrZgRG9rDwHtcC06MRa42HWk9FORwHaQl8ktzsbxQ2xoHypg9juUdoKZfpAsENXQZzbY8/aChaWW4xac4YEHbyLM2LGH9c3HAg26xf5I2taM12GgfJBvgcS1wboOIGw6bdiunec12GBB06RzoA2NZVFtKX696v/E5oA7SsvUxDe231BO91b82mDR950berH+lZvKkpDQORbZnzQtpl039zS7jWgQGw0yO9wHyT5KdyjLUsXKC7+Yk/NNkzDxQpldzfuB19eI7YEk7NA5zqWU3VTumawhhBYXXxBuDbRy4LWV9IJG/iGg+8HkKz0osc1wxGHWNB5R7rLDM5L2GNOo9/UUUczZI806dBBS+oGbJH0j3IzK8BjO+M6eUIDKkt2skbjYgkch0pccQ+yg27B0LQZGqQyjD3aGNeTzNLu5Zemqw+PDTZWuykBRvhOD98Dbfgcc8kcnBcFpjltb9jHNDdFL7nf6UbGR54buEeTYByDQlsuUG5pccQjAA9gCW5RgYIxYXLprD92NgLusyN/lVO5twiumpc4GR4sXmzRsaFu9yTAKZoHnSfG5Yesq3NDRmGw2XXoWQYcyniGvMBNtruEe0lbYPIW1T6UvuHqKKqpYS0hpsSNP+aE0xBHQkF7XF9lxfqS7dL/ppOQNPU4JLLS5rrOFscHaCDqv3hfMpVUu8SRu4Yc0hrjpB1XOsJf4tppoaWCmnF2DPOdFbkSWslIiDPOfGD/Cc75dqKyVXXGadIwIKqyzFZtwL5r2uw2A2PYUuOjyPyB/mpW7j22kdytPxBL6SoDhp1aFdufnEUj3vNmtjeT0Fv/StjfUjPKuho19TWMj8twF9A1nmAxKopcqxSOzWPu7YQ5pPNnAX6FmqKYyyOkfpNsPNGJDegdpKpynUuje2RtrtNwNXMeQ6OlbfGd/YXWmVV6mkynlXNO9x2MlsdjAdbuXkWedVtBOOc7W46SUpyVX3jL3HOe8kknSSdJKY5DyWyeYlwJYxoLm/dc4ngg8lgcOZZyk5yo1jCOONsf7lYTmPlP8AuOFv3W4A9JJ6LI+g8uf0o/IhRgFtCDoPLn9KPyIU1GO1UIzlulZ9yP8AYQ+ij+AITdPDeBzhpYQ7nF8QTs19AReR/sIfRR/AFbXQ58b26c5rh1hElaoIOpJmUo5MMUlyoc2QOHMmGTXHNFxbDRe/PzcyD3Qjg32WPakDrIvifcXVc7bOug6Oo0Ih773apI9RlC8EHkQ0+JI2oSKcgkHZ1oiubYNdyC/SoJDMr17nxwscDdr8XaiA0gHnxPUl2VDcaUwgeCMcQgMtU/Bu1Tut8lYxUeEbXc3/AKWD0bPcmSWbmRakgxv+qZ7kzT8eyOXPyZFlN0RzJxsc0HQTiOCdGjQFq1ld1jrTRacWu1/iCzzLpNtM/mAdcM6I9iz2RNBa7USFopTwDzLMQOzJXbDY/L5JNHQQ0gg3p9rcA9itrqZrsSOY6wrYnh7ba18vhY6QgCunObE6+on5H5oJnCdC0/dD3O53uHyY3rTF8X6knbnH5fJSjYHNabaAEdiFyTKQGa47Gm3UtzRszWMA1NaOoBed5VDhgPJOkcmuy9JamNP6iur7JH1RRRMiQBlqG8TiNLRnX5G4kdICQwSZ7SCtJlK29SX0Zj/hKyWSWuAu6+IwuLE9Hels65Q5pvFiHKlPvcgeNZseXYfkmQO+M5bda+boIuA4/hPWELkmQ5oJCwGjuhkzXZrug7f7ousgDrjUSHDnGNjtCEqwHYjDYeVXwz3aAdIUFi3JjyHuB02B7LfJfMqBzgdn7vzuqZX2njt95uPRb+6ZZQJzcBhZBUxtC0FrtWY59uglep5AyeIIWtvdxs57vOeQL9GgAbAF5TRAmV8Q0vkzRzvI717O0WTGBcti2qlwkfUFQeXP6UfkQo1BUHlz+lH5EKZEj7kf7CH0UfwBFPOBQuR/sIfRR/AEW4IAweTBh0LjK8Jcxw5D7lZk0WcWnUSOo2+SOkgOK51HXtWZOB5LWlzbA6CDex2X1FWb7wgCcdF9v90b4Mc3fATdjySB5pOxJ6hjm8F2rQebQedWJuxjNiRfSiKyS8XKBbqCBM2ewOHlDSNu0K97g5oUAEZKqLix0jUicoEZhVDKZrrXCpyvFmM4OCgDZbkD+yR/xjoD3AJyk+5D/Rw8rSetxKcJ+HijlZPN+5Fld2Tf1kB/fHVmnvWqWU3anhwbP1nXwFTN4Mvp/wDogcNu3oWdfC7fdQwsL680/wB1paQ4BCZTyYH9d+kJM6KYpMhY7ZtHKjo5Q8cq+VdKXN/EBax0OA+aV07yHW18vuKCRx+kWhIOltwqMnVQawBwI6F9ZIHBwOkj3JlQNAACA7CrKc4I6CvR2nBYLdFSgsuFsMgzl9PC46TGy/OBY9oKYwd2KarlJh6iiiZEgfKLrRSHYx/wlZPJ7iWNvsWoyybU8x/4pPgKyuTXYBLZ+6HdMulnOWI7xuG0EJPkoZrQbksdgb/dcFp5Y7j3c6XUdA1jHM1ON/4tZWAxfAoqjmvsdB0Hl/z3LtktxyhWZVpjax0jQdqBifccqC6Gda3NniOonN62/wBgnL4wWgkEk6852F+QLN19STEwjymub1tOCJZuohDA1wfnD7obp2C91JShfuYi/wDcGk8aevenL1dea7i4CatrnCxO+yEbLiwHtdi9KTOHsJ6rzXsRBUHlz+lH5EKNQVB5c/pR+RCthY+5H+wh9FH8ARiDyP8AYQ+ij+AIxAGJy1HvVU7zX8JvOfKHX70ZDUXCYbqsn77DnNHDj4TeUfeHVjzgLL0NTcacUnkW2R0cTWSHsOpDdI8q0l8QmbZFzLiFnZoo0Yw3jdyHsKM4WDm9I7lfX04xXFDs2KTQaUEmdZVboncBX0bLYpfuil4NlCK+putybbUcHomnrF/mmyGybDmRRs81jG9TQESn12OVJ3Jsizu7aC8LX+ZID0Ou33lq0SHyhTCWN8Z0OaRfZfQeg49CiStNE45bZJmMyfPcBNWEFZqFzonlr8CDZw2EJxFMkOx1GrCJoAkeVaP7w0jZrCfxyXQ9VHcIITEVMc4Y6UdE9zeZBxRWcbaj2aU3hAIQWYPXzh0ZWi3HvvSR8heOp7lksostey024Y/so9JJ8S2weQvqV8v8mhUUUTZzymshz2PYfvNc3+YEfNYKjnI4LsHNwI2EYFehrGbrcnGOTfm+S4gP5H6jzH386wzxtWNaadPa/UIhnury0FJKWfBMYp0tY24/QsqKcOFisvlOkMT76itVnoDKUQc0gqbBWhAG5zekFHspG2uWjnQNE2zi0p3KzgKpcm5U/tp5IX/ExbpYDcGD+lzfhj+J4+lb9OYfE5+p8yIKg8uf0o/IhRqCoPLn9KPyIVqLn3I/2EPoo/gCMQeR/sIfRR/AEYgCFefbo6L9Hnu3yH3Ldgx4Tei/UV6Cs/u3gzqYu1sewjpOaexyzyxuJvp57ZpfUzkFSr9/SSlkRuJSVHSOax10PRjFEiHaoGgFSAZG6wS+KHf6mJmovF/3W8J3Y0r7VVOFgnG4SiLnyTEYN4Dec2Lj1Zo6SrwVujLI9sXI2yiiidOWRRRRAGX3YZJzm7+wcJo4Y2sGvnHu5lm6GswsvSyF5PV0hZK9oNs17hbmcQErmgrsf0s21tfoaOnlV8rsFnqOpe3SE2ZNcJcZooe3G/J7lbFLZR50oConsgkpytULYbhGWpGna+Q+2R8lgZrvIAFySABtJNgOteqZKpN5hjj81oHOdZ67pjAubFdU6ikFqKKJoQIqaqnbIxzHC7XAg9KuUQB5k0mN7onaWOLee2g9IselMaeVV7uosyqa4ffYL/vNJF+q3UhaaXBISVOjqwe6KkOmPXE5wVcEt1zO9ULC3M4YKZyO4CDbFiqMq1WZGcdSlA1Y2/8ATyK7qmTa5jP5QXH4wtqku5DJ5hpWNcLPdd776Q5+NjzCw6E6T0FUUjmZZbptkQVB5c/pR+RCjUoblFkUsgfcZ87QDmnNzjDAAC7QCSRYE46lczC8j/YQ+ij+AIxB5H+wh9FH8ARiAIku6937K8bSwe2D8k6Wa3cTWiY3zn36GtPzIVMnizTCryIyVPCjWhU0oR0caROo2BzPsgXPxVtUbuIG2ygh4QCkLBXgnRpOgcupeoZIoRDCyMahidrji49d1h8i0wdUxt1B2cf4AXe8BeiJnAu7E9XLtEiiii3EyKKKIA+Fed5SGdNIf+R/xFeg1Ema1zjoAJ6hdeeMxS+d9kOaRd2dwxooMspDGu5UqOgUjsbJfVi+CLY/yjsSuaQ3trJVqA0e4vJwdKZCLiMYfvu0dQv1hbpJtylJmU7b6X3eenyewBOU5jjUTmZ57psiiii0MSKKKIAwe7w3qGDZEO17u5KqZlkx3Vuzqtw81rB7Od/UqYIkjkfUzq4uII7jdZWOcvjmWQNTUWICzNAiWpsFTkCjNXVAOH6qKz37CQeA3pIvzNO1LK2pwHKtzuApA2mz7YyPcb8jeCPcT0rXFG5GOee2HBpQvqiidOYRZDK8bDVNc7MzmzktLvKI3mnJDMNJzdo1DWtekM7JHSyBl8wzDfLOAs3eYDexIztFrcpOrNcAMsj/AGEPoo/gCMQeR/sIfRR/AEYgCLF7t5byxt81hP8AMf8AxW0WQy1ROkne62GAHMB33WeXxo309KdsV0ceCPc2zSeREU+TyFbVUZzbWSqix15EzMQMu+6uibi4pjFk4i+C+GgIboRtYb0W7jY7zvd5rLfzO/8AErZrO7kqUs3wnWWjquf6lok1iVREc7ubIoootDEiiiiAFe6SfNp3bXWb1nHsusjTMWm3SRl+Y0aruPPoHzS2ChISuW3Ie07UYFTQh6p9muPImRpil+Uqc5nOVjtYxuQpaOCBtOKCood9nzRrcGj+I2Tj9GIGjQ0qzcbQHf2k6s53ULDtcrpW6Ic0otm+jaAABoAAHMF0oonTlEUUUQBF8K+queTNaXbAT1C6APPq859RK7/kcP5eD/SioGKmlpTpOk4nnOlMGwnYkGm+Tq2kkgSrdYLP5SfeTNGmwCf10RJASGnpy6oe46AT2KEi1oCkF5HbGBesZAgzKaFuyNt+ci57SvMYqNxEh1uNh0my9bibYADUAOpMYFyxXVvhI7UUUTAkRZXKgb+kC+JNQGgEua0gwwA4tI4VibA4HFapZ6eFj53h5eDvoLc1jXNvvVPbEtJa7lFsLoAa5H+wh9FH8ARizeSt1FIIYgZcRGwHgSeaPworxrpOO9iT6UAOlWYRsSnxrpOO9iT6VPGuk472JPpQA33oKGIbFmsr7ooHsAinsc4Egidmc2x4Oexuc3EtOGnNtrS+XL7/ALtVHaxvwZAbmTANJgNgIwBc3N3O5Coom2bP9HbsXJpm7FkabLY3lzJKsF948xzWTAgNIJzn5lzcCxvpx24O/Guk47/85PpRSC2NoYQ3RtViS+NdJx3sSfSp410nHexJ9KkgdKJL410nHexJ9KnjXScd7En0oAdKJL410nHexJ9KnjXScd7En0oAbPhBNyud4GxK/Guk472JPpUO6qk472JPpUUibYzNMFTNk9rllBlwhzy2qYGnOzb7+5xcXPtcOjLWNDXMsGjS3EkL5Dl52e1zquO2dHngRykFjS8vDG70M0nOAvck2vcWzUbUTvZp35LaQRtVmT8niMkjZbt/6SbJu6OBplMkw4UriwDf3gR4BvlsGaTa5aMATYaLk3xrpOO9iT6VG1A5tqh0okvjXScd7En0qeNdJx3sSfSrFR0okvjXScd7En0qeNdJx3sSfSgB0q5485pbtSnxrpOO9iT6VPGuk472JPpQAYzJzQu/0FqA8a6TjvYk+lD1+6amdG5rJ7OIwObK3nGcGEtuLjOAuL3VdqLb5DGTJbShYchNbflSEZeeG2bVRA3dYFs7w1ubZgJdGXOOcSSSdQtrCsosuhu+CSpa9pD8xtpg4Oc4nhSCMEWucQALWAAtibET8SQ6ZkJot+8D1G6drPUG6ambFG18+c8MaHOzZTdwaATcsBNzrV/jXScd7En0qUkuxEpOXcdKJL410nHexJ9KnjXScd7En0qSo6WVynETO4hriGzAki5AG902kDF2NsBbRckC6YeNdJx3sSfSh6R7qh75KeW0e/Y+W29o6fG1scGuFjhwk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5126" name="AutoShape 6" descr="data:image/jpeg;base64,/9j/4AAQSkZJRgABAQAAAQABAAD/2wCEAAkGBxMTEhUUEhMUFRQXFRUZFxQUFBQVFBUUFRUXFxYYFBQYHCggGBolHBUVITEhJSkrLi4uFx8zODMsNygtLi0BCgoKDg0OGxAQGiwkICUsNCwsLCwsLCwsLCwsNCwsLCwsLCw0LCwsLCwsLCwsLCwsLCwsLCwsLCwsLCwsLCwsLP/AABEIAK8BIAMBIgACEQEDEQH/xAAbAAACAwEBAQAAAAAAAAAAAAAEBQADBgIHAf/EAEsQAAEDAgEFCgsECQQBBQAAAAEAAgMEESEFEjFBUQYTIlNhcYGRodEVFjJSc5OisbLB0jNCYrMUIyRygpLC4fA0Q2Px4gclNUSj/8QAGQEAAgMBAAAAAAAAAAAAAAAAAAQBAgMF/8QAKREAAgIBAwMCBwEBAAAAAAAAAAECEQMEEiEiMTJBcRMjUWGBobHBM//aAAwDAQACEQMRAD8A9ZyRkmAwRXgi+yj/ANtnmDkRfgin4iH1bO5fcj/YQ+ij+AIxAAXgin4iH1bO5TwRT8RD6tnciaiUMaXO0AEnmCRt3QOBu6MBm0ElwG21sVWU1HuXjjlLsMnZKpwLmCGw/wCNnclAq6K/+nZm+fvMebz7bdCaZam/ZpHA3BZgRrDrDDrWZdGMwLLLkcXwbYMKmm2akZJpz/sQ+rZ3L74Ip+Ih9WzuS7JeVGx0rC+5Ic5gA0mxNh1BG5PyuyV2bYtda+a62I5CNK0U06MpYpK+OEWeCKfiIfVs7lPBFPxEPq2dyNUVzMC8EU/EQ+rZ3KeCKfiIfVs7kaogALwRT8RD6tncp4Ip+Ih9WzuRqiAAvBFPxEPq2dyngin4iH1bO5TKGU2RWBBLjoa217DWb6Au6GvbKDm3BGlp0jYq7ldFtkq3VwUy5Npmi7oYANpjjA9ykeTaZwu2GAjaI4yPck+WZi+ct+6wAAcpFye0DoV+591pXN1Ft7coIHzWay9e02eD5e6xp4Ip+Ih9WzuU8EU/EQ+rZ3I1RbC4F4Ip+Ih9WzuU8EU/EQ+rZ3I1RAAXgin4iH1bO5TwRT8RD6tncjVEABeCKfiIfVs7lPBFPxEPq2dyNUQAF4Ip+Ih9WzuU8EU/EQ+rZ3I0oAZXiz82+JNgbcEnYCocku5Ki32R14Ip+Ih9WzuU8EU/EQ+rZ3IwlZF1a+UukznAfdAJAA1aNapPIoGmLE5mi8EU/EQ+rZ3KeCKfiIfVs7lxkOsMsIc7ygS0naWm1+kWTBXTtWZyVOmBeCKfiIfVs7lPBFPxEPq2dyNUUkAXgin4iH1bO5cZKgax07WNa1u+jBoAGMEOoJggqDy5/Sj8iFAH3I/2EPoo/gCMQeR/sIfRR/AEYgBZujfaB3K5g9oH3ApLOBmW5Ey3WvtEzllb8Lz8lnKqtIboSmbyHtOuj8jJk98nY/ddmdAlGb2WQckwDMTqVtP/APGk6zKcNh37uAXDmgR4jGyrk9PY1xVz7skLf1NN+J8zvaw7F1WSb3Ix4wzXtPRfHsJXLLimp3bJZR0Fzu5VZaddhKiTr9ExV/v+m6C+rmM3APIFzJM1ts5wF9FyBfmunjl0WKKKIAiii5kcACToGJ5ggDMVpz6iQ6m2aOgY9pK7yHL+0OGreyT0Ob3oCmqcHPOlxLusk/NVZLlv+ky6mxZgP4pD/YdaSi7nZ0pRqG38BDJM9z5POcSOa+HZZG7mzeZ52M97h9JSwtcI8LaE23GxWZI44kvt0NAt2uKMSuYZ3WNmiUUUTpzSKJfWZVZGbYuI0htsOck2RVJUtkaHsNwfeMCCNRuqqSbos4SStouUUUVipFFFEAA5XqM2M20u4I6dJ6rrJZXs1mzBO8sz3ktqYPaOPuss5V3mkbGPvuDeg6eoXPQk8r3So6GCO2F/k1uU6otpS7Q5zGj+J9h2XJ6EheQyO3ImG6eW7oohqu89HBb73dSQ173OcGjG5AHSbIzO5URp41C/qarco21O0+c559oj5JwqKGnEcbWD7rQL7baSr01FUkhKbuTZFFFFYqRBUHlz+lH5EKNQVB5c/pR+RCgD7kf7CH0UfwBGIPI/2EPoo/gCMQAk3Wj9U3klb8Lh80lljAaE33ZOtCz0rfhelM54HQlM3kdDT+C9wffbUub51UQOYMDvepUTYEAE2GpLTLwms1b45/SWNb/SmktOCL3IJvoNlnJ2bRVFn/1qdu2SU9ru9U5WYMwjZyqky4Qtv5Lpj2x2+asrX3a5EmEF/X/Tb0TiY2E6SxpPOWhZfKP6yeUnENs0dAF+261FELRsB1Mb2NCyLZRmud57nu6C4ke9b5n0pCenXU2PNzNUXRuacSx1gfwkXHzHQnKzu443Ep/G0dTb/NaJa4/FGWZJZHREq3T1OZTP2uswfxmx7LnoTVZXd3LwYm7Xk/yi39SMjqLIwq5pAVLGDHiAcNYQkEtmPYP9yVgtyRgud2uZ1otr7Q9CSUs5MrAdGJHO44/COpJLg6dWPax1mrQbmYs2nZylx63H5WWXyxewttC12QRanj/d9+K1weQvqfBe4eluVa8s4DPLPsjbz7F1lTKAjwGLzoGwbTye9ZerymIyS65cfvHWedaZclcIxwYd3U+wRVkMZynrvtRu4itEkUjQPIlcL+cCAb9dx0LHV+VM85oOLtHINZ/zWtduFhAikI0F4A/haPmT1LPD5G+oXy+TTKKKJs55FxNIGtLjoAJPMF2lu6N9qd/LmjoLgCok6Vloq2kIXOzmlx0uJJ6cVxufpB+kNcPuh5J5LFv9S4q35sVxsVdHV5lNUOvjvbWgja9xbh/MEjDytnSmuhpe3+He/wC/Svl1E2b+43BvXp6VMnx587APOHs8I+5cQMzYhbDBWbimkzEk3s1+rWXAd6mPVIifTB19DbKKKJ45hFFEJXZQZFpuSdDW4nn5AobS5ZKTbpBaCoPLn9KPyIV1k7KDZQc24LTYtOkbNC5oPLn9KPyIUJpq0DTTpkyS61PETo3qP4Au25RiJtvjP5ghqWmElLE08VH1hoskc0ZidmvGF/8AP7HuxzyTcfQ2xY4zXL5Gu6uPOpiR91zHe0AewlJ47FnQrZgRG9rDwHtcC06MRa42HWk9FORwHaQl8ktzsbxQ2xoHypg9juUdoKZfpAsENXQZzbY8/aChaWW4xac4YEHbyLM2LGH9c3HAg26xf5I2taM12GgfJBvgcS1wboOIGw6bdiunec12GBB06RzoA2NZVFtKX696v/E5oA7SsvUxDe231BO91b82mDR950berH+lZvKkpDQORbZnzQtpl039zS7jWgQGw0yO9wHyT5KdyjLUsXKC7+Yk/NNkzDxQpldzfuB19eI7YEk7NA5zqWU3VTumawhhBYXXxBuDbRy4LWV9IJG/iGg+8HkKz0osc1wxGHWNB5R7rLDM5L2GNOo9/UUUczZI806dBBS+oGbJH0j3IzK8BjO+M6eUIDKkt2skbjYgkch0pccQ+yg27B0LQZGqQyjD3aGNeTzNLu5Zemqw+PDTZWuykBRvhOD98Dbfgcc8kcnBcFpjltb9jHNDdFL7nf6UbGR54buEeTYByDQlsuUG5pccQjAA9gCW5RgYIxYXLprD92NgLusyN/lVO5twiumpc4GR4sXmzRsaFu9yTAKZoHnSfG5Yesq3NDRmGw2XXoWQYcyniGvMBNtruEe0lbYPIW1T6UvuHqKKqpYS0hpsSNP+aE0xBHQkF7XF9lxfqS7dL/ppOQNPU4JLLS5rrOFscHaCDqv3hfMpVUu8SRu4Yc0hrjpB1XOsJf4tppoaWCmnF2DPOdFbkSWslIiDPOfGD/Cc75dqKyVXXGadIwIKqyzFZtwL5r2uw2A2PYUuOjyPyB/mpW7j22kdytPxBL6SoDhp1aFdufnEUj3vNmtjeT0Fv/StjfUjPKuho19TWMj8twF9A1nmAxKopcqxSOzWPu7YQ5pPNnAX6FmqKYyyOkfpNsPNGJDegdpKpynUuje2RtrtNwNXMeQ6OlbfGd/YXWmVV6mkynlXNO9x2MlsdjAdbuXkWedVtBOOc7W46SUpyVX3jL3HOe8kknSSdJKY5DyWyeYlwJYxoLm/dc4ngg8lgcOZZyk5yo1jCOONsf7lYTmPlP8AuOFv3W4A9JJ6LI+g8uf0o/IhRgFtCDoPLn9KPyIU1GO1UIzlulZ9yP8AYQ+ij+AITdPDeBzhpYQ7nF8QTs19AReR/sIfRR/AFbXQ58b26c5rh1hElaoIOpJmUo5MMUlyoc2QOHMmGTXHNFxbDRe/PzcyD3Qjg32WPakDrIvifcXVc7bOug6Oo0Ih773apI9RlC8EHkQ0+JI2oSKcgkHZ1oiubYNdyC/SoJDMr17nxwscDdr8XaiA0gHnxPUl2VDcaUwgeCMcQgMtU/Bu1Tut8lYxUeEbXc3/AKWD0bPcmSWbmRakgxv+qZ7kzT8eyOXPyZFlN0RzJxsc0HQTiOCdGjQFq1ld1jrTRacWu1/iCzzLpNtM/mAdcM6I9iz2RNBa7USFopTwDzLMQOzJXbDY/L5JNHQQ0gg3p9rcA9itrqZrsSOY6wrYnh7ba18vhY6QgCunObE6+on5H5oJnCdC0/dD3O53uHyY3rTF8X6knbnH5fJSjYHNabaAEdiFyTKQGa47Gm3UtzRszWMA1NaOoBed5VDhgPJOkcmuy9JamNP6iur7JH1RRRMiQBlqG8TiNLRnX5G4kdICQwSZ7SCtJlK29SX0Zj/hKyWSWuAu6+IwuLE9Hels65Q5pvFiHKlPvcgeNZseXYfkmQO+M5bda+boIuA4/hPWELkmQ5oJCwGjuhkzXZrug7f7ousgDrjUSHDnGNjtCEqwHYjDYeVXwz3aAdIUFi3JjyHuB02B7LfJfMqBzgdn7vzuqZX2njt95uPRb+6ZZQJzcBhZBUxtC0FrtWY59uglep5AyeIIWtvdxs57vOeQL9GgAbAF5TRAmV8Q0vkzRzvI717O0WTGBcti2qlwkfUFQeXP6UfkQo1BUHlz+lH5EKZEj7kf7CH0UfwBFPOBQuR/sIfRR/AEW4IAweTBh0LjK8Jcxw5D7lZk0WcWnUSOo2+SOkgOK51HXtWZOB5LWlzbA6CDex2X1FWb7wgCcdF9v90b4Mc3fATdjySB5pOxJ6hjm8F2rQebQedWJuxjNiRfSiKyS8XKBbqCBM2ewOHlDSNu0K97g5oUAEZKqLix0jUicoEZhVDKZrrXCpyvFmM4OCgDZbkD+yR/xjoD3AJyk+5D/Rw8rSetxKcJ+HijlZPN+5Fld2Tf1kB/fHVmnvWqWU3anhwbP1nXwFTN4Mvp/wDogcNu3oWdfC7fdQwsL680/wB1paQ4BCZTyYH9d+kJM6KYpMhY7ZtHKjo5Q8cq+VdKXN/EBax0OA+aV07yHW18vuKCRx+kWhIOltwqMnVQawBwI6F9ZIHBwOkj3JlQNAACA7CrKc4I6CvR2nBYLdFSgsuFsMgzl9PC46TGy/OBY9oKYwd2KarlJh6iiiZEgfKLrRSHYx/wlZPJ7iWNvsWoyybU8x/4pPgKyuTXYBLZ+6HdMulnOWI7xuG0EJPkoZrQbksdgb/dcFp5Y7j3c6XUdA1jHM1ON/4tZWAxfAoqjmvsdB0Hl/z3LtktxyhWZVpjax0jQdqBifccqC6Gda3NniOonN62/wBgnL4wWgkEk6852F+QLN19STEwjymub1tOCJZuohDA1wfnD7obp2C91JShfuYi/wDcGk8aevenL1dea7i4CatrnCxO+yEbLiwHtdi9KTOHsJ6rzXsRBUHlz+lH5EKNQVB5c/pR+RCthY+5H+wh9FH8ARiDyP8AYQ+ij+AIxAGJy1HvVU7zX8JvOfKHX70ZDUXCYbqsn77DnNHDj4TeUfeHVjzgLL0NTcacUnkW2R0cTWSHsOpDdI8q0l8QmbZFzLiFnZoo0Yw3jdyHsKM4WDm9I7lfX04xXFDs2KTQaUEmdZVboncBX0bLYpfuil4NlCK+putybbUcHomnrF/mmyGybDmRRs81jG9TQESn12OVJ3Jsizu7aC8LX+ZID0Ou33lq0SHyhTCWN8Z0OaRfZfQeg49CiStNE45bZJmMyfPcBNWEFZqFzonlr8CDZw2EJxFMkOx1GrCJoAkeVaP7w0jZrCfxyXQ9VHcIITEVMc4Y6UdE9zeZBxRWcbaj2aU3hAIQWYPXzh0ZWi3HvvSR8heOp7lksostey024Y/so9JJ8S2weQvqV8v8mhUUUTZzymshz2PYfvNc3+YEfNYKjnI4LsHNwI2EYFehrGbrcnGOTfm+S4gP5H6jzH386wzxtWNaadPa/UIhnury0FJKWfBMYp0tY24/QsqKcOFisvlOkMT76itVnoDKUQc0gqbBWhAG5zekFHspG2uWjnQNE2zi0p3KzgKpcm5U/tp5IX/ExbpYDcGD+lzfhj+J4+lb9OYfE5+p8yIKg8uf0o/IhRqCoPLn9KPyIVqLn3I/2EPoo/gCMQeR/sIfRR/AEYgCFefbo6L9Hnu3yH3Ldgx4Tei/UV6Cs/u3gzqYu1sewjpOaexyzyxuJvp57ZpfUzkFSr9/SSlkRuJSVHSOax10PRjFEiHaoGgFSAZG6wS+KHf6mJmovF/3W8J3Y0r7VVOFgnG4SiLnyTEYN4Dec2Lj1Zo6SrwVujLI9sXI2yiiidOWRRRRAGX3YZJzm7+wcJo4Y2sGvnHu5lm6GswsvSyF5PV0hZK9oNs17hbmcQErmgrsf0s21tfoaOnlV8rsFnqOpe3SE2ZNcJcZooe3G/J7lbFLZR50oConsgkpytULYbhGWpGna+Q+2R8lgZrvIAFySABtJNgOteqZKpN5hjj81oHOdZ67pjAubFdU6ikFqKKJoQIqaqnbIxzHC7XAg9KuUQB5k0mN7onaWOLee2g9IselMaeVV7uosyqa4ffYL/vNJF+q3UhaaXBISVOjqwe6KkOmPXE5wVcEt1zO9ULC3M4YKZyO4CDbFiqMq1WZGcdSlA1Y2/8ATyK7qmTa5jP5QXH4wtqku5DJ5hpWNcLPdd776Q5+NjzCw6E6T0FUUjmZZbptkQVB5c/pR+RCjUoblFkUsgfcZ87QDmnNzjDAAC7QCSRYE46lczC8j/YQ+ij+AIxB5H+wh9FH8ARiAIku6937K8bSwe2D8k6Wa3cTWiY3zn36GtPzIVMnizTCryIyVPCjWhU0oR0caROo2BzPsgXPxVtUbuIG2ygh4QCkLBXgnRpOgcupeoZIoRDCyMahidrji49d1h8i0wdUxt1B2cf4AXe8BeiJnAu7E9XLtEiiii3EyKKKIA+Fed5SGdNIf+R/xFeg1Ema1zjoAJ6hdeeMxS+d9kOaRd2dwxooMspDGu5UqOgUjsbJfVi+CLY/yjsSuaQ3trJVqA0e4vJwdKZCLiMYfvu0dQv1hbpJtylJmU7b6X3eenyewBOU5jjUTmZ57psiiii0MSKKKIAwe7w3qGDZEO17u5KqZlkx3Vuzqtw81rB7Od/UqYIkjkfUzq4uII7jdZWOcvjmWQNTUWICzNAiWpsFTkCjNXVAOH6qKz37CQeA3pIvzNO1LK2pwHKtzuApA2mz7YyPcb8jeCPcT0rXFG5GOee2HBpQvqiidOYRZDK8bDVNc7MzmzktLvKI3mnJDMNJzdo1DWtekM7JHSyBl8wzDfLOAs3eYDexIztFrcpOrNcAMsj/AGEPoo/gCMQeR/sIfRR/AEYgCLF7t5byxt81hP8AMf8AxW0WQy1ROkne62GAHMB33WeXxo309KdsV0ceCPc2zSeREU+TyFbVUZzbWSqix15EzMQMu+6uibi4pjFk4i+C+GgIboRtYb0W7jY7zvd5rLfzO/8AErZrO7kqUs3wnWWjquf6lok1iVREc7ubIoootDEiiiiAFe6SfNp3bXWb1nHsusjTMWm3SRl+Y0aruPPoHzS2ChISuW3Ie07UYFTQh6p9muPImRpil+Uqc5nOVjtYxuQpaOCBtOKCood9nzRrcGj+I2Tj9GIGjQ0qzcbQHf2k6s53ULDtcrpW6Ic0otm+jaAABoAAHMF0oonTlEUUUQBF8K+queTNaXbAT1C6APPq859RK7/kcP5eD/SioGKmlpTpOk4nnOlMGwnYkGm+Tq2kkgSrdYLP5SfeTNGmwCf10RJASGnpy6oe46AT2KEi1oCkF5HbGBesZAgzKaFuyNt+ci57SvMYqNxEh1uNh0my9bibYADUAOpMYFyxXVvhI7UUUTAkRZXKgb+kC+JNQGgEua0gwwA4tI4VibA4HFapZ6eFj53h5eDvoLc1jXNvvVPbEtJa7lFsLoAa5H+wh9FH8ARizeSt1FIIYgZcRGwHgSeaPworxrpOO9iT6UAOlWYRsSnxrpOO9iT6VPGuk472JPpQA33oKGIbFmsr7ooHsAinsc4Egidmc2x4Oexuc3EtOGnNtrS+XL7/ALtVHaxvwZAbmTANJgNgIwBc3N3O5Coom2bP9HbsXJpm7FkabLY3lzJKsF948xzWTAgNIJzn5lzcCxvpx24O/Guk47/85PpRSC2NoYQ3RtViS+NdJx3sSfSp410nHexJ9KkgdKJL410nHexJ9KnjXScd7En0oAdKJL410nHexJ9KnjXScd7En0oAbPhBNyud4GxK/Guk472JPpUO6qk472JPpUUibYzNMFTNk9rllBlwhzy2qYGnOzb7+5xcXPtcOjLWNDXMsGjS3EkL5Dl52e1zquO2dHngRykFjS8vDG70M0nOAvck2vcWzUbUTvZp35LaQRtVmT8niMkjZbt/6SbJu6OBplMkw4UriwDf3gR4BvlsGaTa5aMATYaLk3xrpOO9iT6VG1A5tqh0okvjXScd7En0qeNdJx3sSfSrFR0okvjXScd7En0qeNdJx3sSfSgB0q5485pbtSnxrpOO9iT6VPGuk472JPpQAYzJzQu/0FqA8a6TjvYk+lD1+6amdG5rJ7OIwObK3nGcGEtuLjOAuL3VdqLb5DGTJbShYchNbflSEZeeG2bVRA3dYFs7w1ubZgJdGXOOcSSSdQtrCsosuhu+CSpa9pD8xtpg4Oc4nhSCMEWucQALWAAtibET8SQ6ZkJot+8D1G6drPUG6ambFG18+c8MaHOzZTdwaATcsBNzrV/jXScd7En0qUkuxEpOXcdKJL410nHexJ9KnjXScd7En0qSo6WVynETO4hriGzAki5AG902kDF2NsBbRckC6YeNdJx3sSfSh6R7qh75KeW0e/Y+W29o6fG1scGuFjhwk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5127" name="Picture 7"/>
          <p:cNvPicPr>
            <a:picLocks noChangeAspect="1" noChangeArrowheads="1"/>
          </p:cNvPicPr>
          <p:nvPr/>
        </p:nvPicPr>
        <p:blipFill>
          <a:blip r:embed="rId4"/>
          <a:srcRect/>
          <a:stretch>
            <a:fillRect/>
          </a:stretch>
        </p:blipFill>
        <p:spPr bwMode="auto">
          <a:xfrm>
            <a:off x="4286248" y="3857628"/>
            <a:ext cx="4114800" cy="250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14422"/>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contractuur van Dupuytren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457200" y="1571612"/>
            <a:ext cx="8229600" cy="5214974"/>
          </a:xfrm>
          <a:noFill/>
        </p:spPr>
        <p:txBody>
          <a:bodyPr>
            <a:normAutofit fontScale="70000" lnSpcReduction="20000"/>
          </a:bodyPr>
          <a:lstStyle/>
          <a:p>
            <a:pPr>
              <a:buFont typeface="Wingdings" pitchFamily="2" charset="2"/>
              <a:buChar char="§"/>
            </a:pPr>
            <a:r>
              <a:rPr lang="nl-BE" sz="3700" dirty="0" smtClean="0"/>
              <a:t>vergroeiing bindweefsel in de handpalm</a:t>
            </a:r>
          </a:p>
          <a:p>
            <a:pPr>
              <a:buFont typeface="Wingdings" pitchFamily="2" charset="2"/>
              <a:buChar char="§"/>
            </a:pPr>
            <a:r>
              <a:rPr lang="nl-BE" sz="3600" dirty="0" smtClean="0"/>
              <a:t>symptomen</a:t>
            </a:r>
          </a:p>
          <a:p>
            <a:pPr lvl="1">
              <a:buFont typeface="Wingdings" pitchFamily="2" charset="2"/>
              <a:buChar char="§"/>
            </a:pPr>
            <a:r>
              <a:rPr lang="nl-BE" sz="3400" dirty="0" err="1" smtClean="0"/>
              <a:t>vast-elastische</a:t>
            </a:r>
            <a:r>
              <a:rPr lang="nl-BE" sz="3400" dirty="0" smtClean="0"/>
              <a:t>, soms pijnlijke verdikkingen/strengen in de handpalm</a:t>
            </a:r>
          </a:p>
          <a:p>
            <a:pPr lvl="1">
              <a:buFont typeface="Wingdings" pitchFamily="2" charset="2"/>
              <a:buChar char="§"/>
            </a:pPr>
            <a:r>
              <a:rPr lang="nl-BE" sz="3400" dirty="0" smtClean="0"/>
              <a:t>geleidelijk progressieve flexiecontractuur </a:t>
            </a:r>
          </a:p>
          <a:p>
            <a:pPr lvl="2">
              <a:buFont typeface="Wingdings" pitchFamily="2" charset="2"/>
              <a:buChar char="§"/>
            </a:pPr>
            <a:r>
              <a:rPr lang="nl-BE" sz="3100" dirty="0" smtClean="0"/>
              <a:t>name </a:t>
            </a:r>
            <a:r>
              <a:rPr lang="nl-BE" sz="3100" dirty="0" err="1" smtClean="0"/>
              <a:t>dig</a:t>
            </a:r>
            <a:r>
              <a:rPr lang="nl-BE" sz="3100" dirty="0" smtClean="0"/>
              <a:t> 4 en/of 5</a:t>
            </a:r>
          </a:p>
          <a:p>
            <a:pPr>
              <a:buFont typeface="Wingdings" pitchFamily="2" charset="2"/>
              <a:buChar char="§"/>
            </a:pPr>
            <a:r>
              <a:rPr lang="nl-BE" sz="3600" dirty="0" smtClean="0"/>
              <a:t>inspecteer en palpeer palmaire zijde vingers + handpalm</a:t>
            </a:r>
          </a:p>
          <a:p>
            <a:pPr lvl="1">
              <a:buFont typeface="Wingdings" pitchFamily="2" charset="2"/>
              <a:buChar char="§"/>
            </a:pPr>
            <a:r>
              <a:rPr lang="nl-BE" sz="3400" dirty="0" smtClean="0"/>
              <a:t>kenmerkende noduli </a:t>
            </a:r>
          </a:p>
          <a:p>
            <a:pPr lvl="1">
              <a:buFont typeface="Wingdings" pitchFamily="2" charset="2"/>
              <a:buChar char="§"/>
            </a:pPr>
            <a:r>
              <a:rPr lang="nl-BE" sz="3400" dirty="0" smtClean="0"/>
              <a:t>bepaal de mate van </a:t>
            </a:r>
            <a:r>
              <a:rPr lang="nl-BE" sz="3400" dirty="0" err="1" smtClean="0"/>
              <a:t>flexiecontractuurvorming</a:t>
            </a:r>
            <a:r>
              <a:rPr lang="nl-BE" sz="3400" dirty="0" smtClean="0"/>
              <a:t>.</a:t>
            </a:r>
          </a:p>
          <a:p>
            <a:pPr>
              <a:buFont typeface="Wingdings" pitchFamily="2" charset="2"/>
              <a:buChar char="§"/>
            </a:pPr>
            <a:r>
              <a:rPr lang="nl-BE" sz="3600" dirty="0" smtClean="0"/>
              <a:t>verwijs desgewenst voor operatieve behandeling</a:t>
            </a:r>
          </a:p>
          <a:p>
            <a:pPr lvl="1">
              <a:buFont typeface="Wingdings" pitchFamily="2" charset="2"/>
              <a:buChar char="§"/>
            </a:pPr>
            <a:r>
              <a:rPr lang="nl-NL" sz="3400" dirty="0" smtClean="0"/>
              <a:t>60% recidief</a:t>
            </a:r>
            <a:endParaRPr lang="nl-BE" sz="3400" dirty="0" smtClean="0"/>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857356" y="647688"/>
            <a:ext cx="6818332" cy="1066800"/>
          </a:xfrm>
          <a:noFill/>
        </p:spPr>
        <p:txBody>
          <a:bodyPr>
            <a:normAutofit fontScale="90000"/>
          </a:bodyPr>
          <a:lstStyle/>
          <a:p>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De Quervain</a:t>
            </a:r>
            <a:b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risicofactoren &amp; beleid							  </a:t>
            </a:r>
            <a:endParaRPr lang="nl-NL" sz="2500" dirty="0"/>
          </a:p>
        </p:txBody>
      </p:sp>
      <p:sp>
        <p:nvSpPr>
          <p:cNvPr id="90115" name="Rectangle 3"/>
          <p:cNvSpPr>
            <a:spLocks noGrp="1" noChangeArrowheads="1"/>
          </p:cNvSpPr>
          <p:nvPr>
            <p:ph idx="1"/>
          </p:nvPr>
        </p:nvSpPr>
        <p:spPr>
          <a:xfrm>
            <a:off x="457200" y="1676422"/>
            <a:ext cx="8229600" cy="4824412"/>
          </a:xfrm>
          <a:noFill/>
        </p:spPr>
        <p:txBody>
          <a:bodyPr/>
          <a:lstStyle/>
          <a:p>
            <a:pPr>
              <a:lnSpc>
                <a:spcPct val="80000"/>
              </a:lnSpc>
              <a:buFont typeface="Wingdings" pitchFamily="2" charset="2"/>
              <a:buNone/>
            </a:pPr>
            <a:r>
              <a:rPr lang="nl-NL" sz="2800" dirty="0"/>
              <a:t>	 risicofactoren</a:t>
            </a:r>
          </a:p>
          <a:p>
            <a:pPr marL="762000" lvl="1" indent="-304800">
              <a:lnSpc>
                <a:spcPct val="80000"/>
              </a:lnSpc>
              <a:buFont typeface="Wingdings" pitchFamily="2" charset="2"/>
              <a:buChar char="§"/>
            </a:pPr>
            <a:r>
              <a:rPr lang="nl-NL" sz="2400" dirty="0"/>
              <a:t>vrouwen 2,6 x</a:t>
            </a:r>
          </a:p>
          <a:p>
            <a:pPr marL="762000" lvl="1" indent="-304800">
              <a:lnSpc>
                <a:spcPct val="80000"/>
              </a:lnSpc>
              <a:buFont typeface="Wingdings" pitchFamily="2" charset="2"/>
              <a:buChar char="§"/>
            </a:pPr>
            <a:r>
              <a:rPr lang="nl-NL" sz="2400" dirty="0"/>
              <a:t>35 - 55 jaar</a:t>
            </a:r>
          </a:p>
          <a:p>
            <a:pPr marL="762000" lvl="1" indent="-304800">
              <a:lnSpc>
                <a:spcPct val="80000"/>
              </a:lnSpc>
              <a:buFont typeface="Wingdings" pitchFamily="2" charset="2"/>
              <a:buChar char="§"/>
            </a:pPr>
            <a:r>
              <a:rPr lang="nl-NL" sz="2400" dirty="0"/>
              <a:t>zwangerschap &amp; borstvoeding</a:t>
            </a:r>
          </a:p>
          <a:p>
            <a:pPr marL="762000" lvl="1" indent="-304800">
              <a:lnSpc>
                <a:spcPct val="80000"/>
              </a:lnSpc>
              <a:buFont typeface="Wingdings" pitchFamily="2" charset="2"/>
              <a:buChar char="§"/>
            </a:pPr>
            <a:r>
              <a:rPr lang="nl-NL" sz="2400" dirty="0"/>
              <a:t>artrose CMC-I (tevens DD)</a:t>
            </a:r>
          </a:p>
          <a:p>
            <a:pPr marL="762000" lvl="1" indent="-304800">
              <a:lnSpc>
                <a:spcPct val="80000"/>
              </a:lnSpc>
              <a:buFont typeface="Wingdings" pitchFamily="2" charset="2"/>
              <a:buNone/>
            </a:pPr>
            <a:endParaRPr lang="nl-NL" sz="1200" dirty="0"/>
          </a:p>
          <a:p>
            <a:pPr marL="762000" lvl="1" indent="-304800">
              <a:lnSpc>
                <a:spcPct val="80000"/>
              </a:lnSpc>
              <a:buFont typeface="Wingdings" pitchFamily="2" charset="2"/>
              <a:buNone/>
            </a:pPr>
            <a:r>
              <a:rPr lang="nl-NL" dirty="0"/>
              <a:t>beleid</a:t>
            </a:r>
          </a:p>
          <a:p>
            <a:pPr marL="762000" lvl="1" indent="-304800">
              <a:lnSpc>
                <a:spcPct val="80000"/>
              </a:lnSpc>
              <a:buFont typeface="Wingdings" pitchFamily="2" charset="2"/>
              <a:buChar char="§"/>
            </a:pPr>
            <a:r>
              <a:rPr lang="nl-NL" sz="2400" dirty="0"/>
              <a:t>uitleg </a:t>
            </a:r>
          </a:p>
          <a:p>
            <a:pPr marL="762000" lvl="1" indent="-304800">
              <a:lnSpc>
                <a:spcPct val="80000"/>
              </a:lnSpc>
              <a:buFont typeface="Wingdings" pitchFamily="2" charset="2"/>
              <a:buChar char="§"/>
            </a:pPr>
            <a:r>
              <a:rPr lang="nl-NL" sz="2400" dirty="0"/>
              <a:t>NSAID uitwendig, paracetamol, NSAID oraal</a:t>
            </a:r>
          </a:p>
          <a:p>
            <a:pPr marL="762000" lvl="1" indent="-304800">
              <a:lnSpc>
                <a:spcPct val="80000"/>
              </a:lnSpc>
              <a:buFont typeface="Wingdings" pitchFamily="2" charset="2"/>
              <a:buChar char="§"/>
            </a:pPr>
            <a:r>
              <a:rPr lang="nl-NL" sz="2400" dirty="0"/>
              <a:t>corticosteroïdinjectie - 80% herstel</a:t>
            </a:r>
          </a:p>
          <a:p>
            <a:pPr marL="762000" lvl="1" indent="-304800">
              <a:lnSpc>
                <a:spcPct val="80000"/>
              </a:lnSpc>
              <a:buFont typeface="Wingdings" pitchFamily="2" charset="2"/>
              <a:buNone/>
            </a:pPr>
            <a:r>
              <a:rPr lang="nl-NL" sz="2400" dirty="0"/>
              <a:t>	evt. na 2-3 weken 2</a:t>
            </a:r>
            <a:r>
              <a:rPr lang="nl-NL" sz="2400" baseline="30000" dirty="0"/>
              <a:t>de</a:t>
            </a:r>
            <a:r>
              <a:rPr lang="nl-NL" sz="2400" dirty="0"/>
              <a:t> injectie</a:t>
            </a:r>
          </a:p>
          <a:p>
            <a:pPr marL="762000" lvl="1" indent="-304800">
              <a:lnSpc>
                <a:spcPct val="80000"/>
              </a:lnSpc>
              <a:buFont typeface="Wingdings" pitchFamily="2" charset="2"/>
              <a:buChar char="§"/>
            </a:pPr>
            <a:r>
              <a:rPr lang="nl-NL" sz="2400" dirty="0"/>
              <a:t>spalk - herstel 20%</a:t>
            </a:r>
          </a:p>
          <a:p>
            <a:pPr marL="762000" lvl="1" indent="-304800">
              <a:lnSpc>
                <a:spcPct val="80000"/>
              </a:lnSpc>
              <a:buFont typeface="Wingdings" pitchFamily="2" charset="2"/>
              <a:buChar char="§"/>
            </a:pPr>
            <a:r>
              <a:rPr lang="nl-NL" sz="2400" dirty="0"/>
              <a:t>chirurgie onder locale verdoving - herstel 91%</a:t>
            </a:r>
          </a:p>
          <a:p>
            <a:pPr>
              <a:lnSpc>
                <a:spcPct val="80000"/>
              </a:lnSpc>
              <a:buFont typeface="Wingdings" pitchFamily="2" charset="2"/>
              <a:buChar char="§"/>
            </a:pPr>
            <a:endParaRPr lang="nl-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0115">
                                            <p:txEl>
                                              <p:pRg st="0" end="0"/>
                                            </p:txEl>
                                          </p:spTgt>
                                        </p:tgtEl>
                                        <p:attrNameLst>
                                          <p:attrName>style.visibility</p:attrName>
                                        </p:attrNameLst>
                                      </p:cBhvr>
                                      <p:to>
                                        <p:strVal val="visible"/>
                                      </p:to>
                                    </p:set>
                                    <p:anim calcmode="lin" valueType="num">
                                      <p:cBhvr additive="base">
                                        <p:cTn id="11"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01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 calcmode="lin" valueType="num">
                                      <p:cBhvr additive="base">
                                        <p:cTn id="15"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01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 calcmode="lin" valueType="num">
                                      <p:cBhvr additive="base">
                                        <p:cTn id="19"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01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anim calcmode="lin" valueType="num">
                                      <p:cBhvr additive="base">
                                        <p:cTn id="23"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011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0115">
                                            <p:txEl>
                                              <p:pRg st="6" end="6"/>
                                            </p:txEl>
                                          </p:spTgt>
                                        </p:tgtEl>
                                        <p:attrNameLst>
                                          <p:attrName>style.visibility</p:attrName>
                                        </p:attrNameLst>
                                      </p:cBhvr>
                                      <p:to>
                                        <p:strVal val="visible"/>
                                      </p:to>
                                    </p:set>
                                    <p:anim calcmode="lin" valueType="num">
                                      <p:cBhvr additive="base">
                                        <p:cTn id="27"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011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0115">
                                            <p:txEl>
                                              <p:pRg st="7" end="7"/>
                                            </p:txEl>
                                          </p:spTgt>
                                        </p:tgtEl>
                                        <p:attrNameLst>
                                          <p:attrName>style.visibility</p:attrName>
                                        </p:attrNameLst>
                                      </p:cBhvr>
                                      <p:to>
                                        <p:strVal val="visible"/>
                                      </p:to>
                                    </p:set>
                                    <p:anim calcmode="lin" valueType="num">
                                      <p:cBhvr additive="base">
                                        <p:cTn id="31"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011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0115">
                                            <p:txEl>
                                              <p:pRg st="8" end="8"/>
                                            </p:txEl>
                                          </p:spTgt>
                                        </p:tgtEl>
                                        <p:attrNameLst>
                                          <p:attrName>style.visibility</p:attrName>
                                        </p:attrNameLst>
                                      </p:cBhvr>
                                      <p:to>
                                        <p:strVal val="visible"/>
                                      </p:to>
                                    </p:set>
                                    <p:anim calcmode="lin" valueType="num">
                                      <p:cBhvr additive="base">
                                        <p:cTn id="35"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011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90115">
                                            <p:txEl>
                                              <p:pRg st="9" end="9"/>
                                            </p:txEl>
                                          </p:spTgt>
                                        </p:tgtEl>
                                        <p:attrNameLst>
                                          <p:attrName>style.visibility</p:attrName>
                                        </p:attrNameLst>
                                      </p:cBhvr>
                                      <p:to>
                                        <p:strVal val="visible"/>
                                      </p:to>
                                    </p:set>
                                    <p:anim calcmode="lin" valueType="num">
                                      <p:cBhvr additive="base">
                                        <p:cTn id="39"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011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90115">
                                            <p:txEl>
                                              <p:pRg st="10" end="10"/>
                                            </p:txEl>
                                          </p:spTgt>
                                        </p:tgtEl>
                                        <p:attrNameLst>
                                          <p:attrName>style.visibility</p:attrName>
                                        </p:attrNameLst>
                                      </p:cBhvr>
                                      <p:to>
                                        <p:strVal val="visible"/>
                                      </p:to>
                                    </p:set>
                                    <p:anim calcmode="lin" valueType="num">
                                      <p:cBhvr additive="base">
                                        <p:cTn id="43"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011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0115">
                                            <p:txEl>
                                              <p:pRg st="11" end="11"/>
                                            </p:txEl>
                                          </p:spTgt>
                                        </p:tgtEl>
                                        <p:attrNameLst>
                                          <p:attrName>style.visibility</p:attrName>
                                        </p:attrNameLst>
                                      </p:cBhvr>
                                      <p:to>
                                        <p:strVal val="visible"/>
                                      </p:to>
                                    </p:set>
                                    <p:anim calcmode="lin" valueType="num">
                                      <p:cBhvr additive="base">
                                        <p:cTn id="47"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011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90115">
                                            <p:txEl>
                                              <p:pRg st="12" end="12"/>
                                            </p:txEl>
                                          </p:spTgt>
                                        </p:tgtEl>
                                        <p:attrNameLst>
                                          <p:attrName>style.visibility</p:attrName>
                                        </p:attrNameLst>
                                      </p:cBhvr>
                                      <p:to>
                                        <p:strVal val="visible"/>
                                      </p:to>
                                    </p:set>
                                    <p:anim calcmode="lin" valueType="num">
                                      <p:cBhvr additive="base">
                                        <p:cTn id="51"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011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90115">
                                            <p:txEl>
                                              <p:pRg st="1" end="1"/>
                                            </p:txEl>
                                          </p:spTgt>
                                        </p:tgtEl>
                                        <p:attrNameLst>
                                          <p:attrName>style.visibility</p:attrName>
                                        </p:attrNameLst>
                                      </p:cBhvr>
                                      <p:to>
                                        <p:strVal val="visible"/>
                                      </p:to>
                                    </p:set>
                                    <p:anim calcmode="lin" valueType="num">
                                      <p:cBhvr additive="base">
                                        <p:cTn id="57"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90115">
                                            <p:txEl>
                                              <p:pRg st="0" end="0"/>
                                            </p:txEl>
                                          </p:spTgt>
                                        </p:tgtEl>
                                        <p:attrNameLst>
                                          <p:attrName>style.visibility</p:attrName>
                                        </p:attrNameLst>
                                      </p:cBhvr>
                                      <p:to>
                                        <p:strVal val="visible"/>
                                      </p:to>
                                    </p:set>
                                    <p:anim calcmode="lin" valueType="num">
                                      <p:cBhvr additive="base">
                                        <p:cTn id="63"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90115">
                                            <p:txEl>
                                              <p:pRg st="2" end="2"/>
                                            </p:txEl>
                                          </p:spTgt>
                                        </p:tgtEl>
                                        <p:attrNameLst>
                                          <p:attrName>style.visibility</p:attrName>
                                        </p:attrNameLst>
                                      </p:cBhvr>
                                      <p:to>
                                        <p:strVal val="visible"/>
                                      </p:to>
                                    </p:set>
                                    <p:anim calcmode="lin" valueType="num">
                                      <p:cBhvr additive="base">
                                        <p:cTn id="69"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90115">
                                            <p:txEl>
                                              <p:pRg st="3" end="3"/>
                                            </p:txEl>
                                          </p:spTgt>
                                        </p:tgtEl>
                                        <p:attrNameLst>
                                          <p:attrName>style.visibility</p:attrName>
                                        </p:attrNameLst>
                                      </p:cBhvr>
                                      <p:to>
                                        <p:strVal val="visible"/>
                                      </p:to>
                                    </p:set>
                                    <p:anim calcmode="lin" valueType="num">
                                      <p:cBhvr additive="base">
                                        <p:cTn id="75"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90115">
                                            <p:txEl>
                                              <p:pRg st="4" end="4"/>
                                            </p:txEl>
                                          </p:spTgt>
                                        </p:tgtEl>
                                        <p:attrNameLst>
                                          <p:attrName>style.visibility</p:attrName>
                                        </p:attrNameLst>
                                      </p:cBhvr>
                                      <p:to>
                                        <p:strVal val="visible"/>
                                      </p:to>
                                    </p:set>
                                    <p:anim calcmode="lin" valueType="num">
                                      <p:cBhvr additive="base">
                                        <p:cTn id="81"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90115">
                                            <p:txEl>
                                              <p:pRg st="6" end="6"/>
                                            </p:txEl>
                                          </p:spTgt>
                                        </p:tgtEl>
                                        <p:attrNameLst>
                                          <p:attrName>style.visibility</p:attrName>
                                        </p:attrNameLst>
                                      </p:cBhvr>
                                      <p:to>
                                        <p:strVal val="visible"/>
                                      </p:to>
                                    </p:set>
                                    <p:anim calcmode="lin" valueType="num">
                                      <p:cBhvr additive="base">
                                        <p:cTn id="87"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90115">
                                            <p:txEl>
                                              <p:pRg st="7" end="7"/>
                                            </p:txEl>
                                          </p:spTgt>
                                        </p:tgtEl>
                                        <p:attrNameLst>
                                          <p:attrName>style.visibility</p:attrName>
                                        </p:attrNameLst>
                                      </p:cBhvr>
                                      <p:to>
                                        <p:strVal val="visible"/>
                                      </p:to>
                                    </p:set>
                                    <p:anim calcmode="lin" valueType="num">
                                      <p:cBhvr additive="base">
                                        <p:cTn id="93"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901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90115">
                                            <p:txEl>
                                              <p:pRg st="8" end="8"/>
                                            </p:txEl>
                                          </p:spTgt>
                                        </p:tgtEl>
                                        <p:attrNameLst>
                                          <p:attrName>style.visibility</p:attrName>
                                        </p:attrNameLst>
                                      </p:cBhvr>
                                      <p:to>
                                        <p:strVal val="visible"/>
                                      </p:to>
                                    </p:set>
                                    <p:anim calcmode="lin" valueType="num">
                                      <p:cBhvr additive="base">
                                        <p:cTn id="99"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901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90115">
                                            <p:txEl>
                                              <p:pRg st="9" end="9"/>
                                            </p:txEl>
                                          </p:spTgt>
                                        </p:tgtEl>
                                        <p:attrNameLst>
                                          <p:attrName>style.visibility</p:attrName>
                                        </p:attrNameLst>
                                      </p:cBhvr>
                                      <p:to>
                                        <p:strVal val="visible"/>
                                      </p:to>
                                    </p:set>
                                    <p:anim calcmode="lin" valueType="num">
                                      <p:cBhvr additive="base">
                                        <p:cTn id="105"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901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nodeType="clickEffect">
                                  <p:stCondLst>
                                    <p:cond delay="0"/>
                                  </p:stCondLst>
                                  <p:childTnLst>
                                    <p:set>
                                      <p:cBhvr>
                                        <p:cTn id="110" dur="1" fill="hold">
                                          <p:stCondLst>
                                            <p:cond delay="0"/>
                                          </p:stCondLst>
                                        </p:cTn>
                                        <p:tgtEl>
                                          <p:spTgt spid="90115">
                                            <p:txEl>
                                              <p:pRg st="10" end="10"/>
                                            </p:txEl>
                                          </p:spTgt>
                                        </p:tgtEl>
                                        <p:attrNameLst>
                                          <p:attrName>style.visibility</p:attrName>
                                        </p:attrNameLst>
                                      </p:cBhvr>
                                      <p:to>
                                        <p:strVal val="visible"/>
                                      </p:to>
                                    </p:set>
                                    <p:anim calcmode="lin" valueType="num">
                                      <p:cBhvr additive="base">
                                        <p:cTn id="111"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901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90115">
                                            <p:txEl>
                                              <p:pRg st="11" end="11"/>
                                            </p:txEl>
                                          </p:spTgt>
                                        </p:tgtEl>
                                        <p:attrNameLst>
                                          <p:attrName>style.visibility</p:attrName>
                                        </p:attrNameLst>
                                      </p:cBhvr>
                                      <p:to>
                                        <p:strVal val="visible"/>
                                      </p:to>
                                    </p:set>
                                    <p:anim calcmode="lin" valueType="num">
                                      <p:cBhvr additive="base">
                                        <p:cTn id="117"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901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nodeType="clickEffect">
                                  <p:stCondLst>
                                    <p:cond delay="0"/>
                                  </p:stCondLst>
                                  <p:childTnLst>
                                    <p:set>
                                      <p:cBhvr>
                                        <p:cTn id="122" dur="1" fill="hold">
                                          <p:stCondLst>
                                            <p:cond delay="0"/>
                                          </p:stCondLst>
                                        </p:cTn>
                                        <p:tgtEl>
                                          <p:spTgt spid="90115">
                                            <p:txEl>
                                              <p:pRg st="12" end="12"/>
                                            </p:txEl>
                                          </p:spTgt>
                                        </p:tgtEl>
                                        <p:attrNameLst>
                                          <p:attrName>style.visibility</p:attrName>
                                        </p:attrNameLst>
                                      </p:cBhvr>
                                      <p:to>
                                        <p:strVal val="visible"/>
                                      </p:to>
                                    </p:set>
                                    <p:anim calcmode="lin" valueType="num">
                                      <p:cBhvr additive="base">
                                        <p:cTn id="123"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9011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nodeType="clickEffect">
                                  <p:stCondLst>
                                    <p:cond delay="0"/>
                                  </p:stCondLst>
                                  <p:childTnLst>
                                    <p:set>
                                      <p:cBhvr>
                                        <p:cTn id="128" dur="1" fill="hold">
                                          <p:stCondLst>
                                            <p:cond delay="0"/>
                                          </p:stCondLst>
                                        </p:cTn>
                                        <p:tgtEl>
                                          <p:spTgt spid="90115">
                                            <p:txEl>
                                              <p:pRg st="1" end="1"/>
                                            </p:txEl>
                                          </p:spTgt>
                                        </p:tgtEl>
                                        <p:attrNameLst>
                                          <p:attrName>style.visibility</p:attrName>
                                        </p:attrNameLst>
                                      </p:cBhvr>
                                      <p:to>
                                        <p:strVal val="visible"/>
                                      </p:to>
                                    </p:set>
                                    <p:anim calcmode="lin" valueType="num">
                                      <p:cBhvr additive="base">
                                        <p:cTn id="129"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nodeType="clickEffect">
                                  <p:stCondLst>
                                    <p:cond delay="0"/>
                                  </p:stCondLst>
                                  <p:childTnLst>
                                    <p:set>
                                      <p:cBhvr>
                                        <p:cTn id="134" dur="1" fill="hold">
                                          <p:stCondLst>
                                            <p:cond delay="0"/>
                                          </p:stCondLst>
                                        </p:cTn>
                                        <p:tgtEl>
                                          <p:spTgt spid="90115">
                                            <p:txEl>
                                              <p:pRg st="0" end="0"/>
                                            </p:txEl>
                                          </p:spTgt>
                                        </p:tgtEl>
                                        <p:attrNameLst>
                                          <p:attrName>style.visibility</p:attrName>
                                        </p:attrNameLst>
                                      </p:cBhvr>
                                      <p:to>
                                        <p:strVal val="visible"/>
                                      </p:to>
                                    </p:set>
                                    <p:anim calcmode="lin" valueType="num">
                                      <p:cBhvr additive="base">
                                        <p:cTn id="135"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nodeType="clickEffect">
                                  <p:stCondLst>
                                    <p:cond delay="0"/>
                                  </p:stCondLst>
                                  <p:childTnLst>
                                    <p:set>
                                      <p:cBhvr>
                                        <p:cTn id="140" dur="1" fill="hold">
                                          <p:stCondLst>
                                            <p:cond delay="0"/>
                                          </p:stCondLst>
                                        </p:cTn>
                                        <p:tgtEl>
                                          <p:spTgt spid="90115">
                                            <p:txEl>
                                              <p:pRg st="2" end="2"/>
                                            </p:txEl>
                                          </p:spTgt>
                                        </p:tgtEl>
                                        <p:attrNameLst>
                                          <p:attrName>style.visibility</p:attrName>
                                        </p:attrNameLst>
                                      </p:cBhvr>
                                      <p:to>
                                        <p:strVal val="visible"/>
                                      </p:to>
                                    </p:set>
                                    <p:anim calcmode="lin" valueType="num">
                                      <p:cBhvr additive="base">
                                        <p:cTn id="141"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142"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2" fill="hold" nodeType="clickEffect">
                                  <p:stCondLst>
                                    <p:cond delay="0"/>
                                  </p:stCondLst>
                                  <p:childTnLst>
                                    <p:set>
                                      <p:cBhvr>
                                        <p:cTn id="146" dur="1" fill="hold">
                                          <p:stCondLst>
                                            <p:cond delay="0"/>
                                          </p:stCondLst>
                                        </p:cTn>
                                        <p:tgtEl>
                                          <p:spTgt spid="90115">
                                            <p:txEl>
                                              <p:pRg st="3" end="3"/>
                                            </p:txEl>
                                          </p:spTgt>
                                        </p:tgtEl>
                                        <p:attrNameLst>
                                          <p:attrName>style.visibility</p:attrName>
                                        </p:attrNameLst>
                                      </p:cBhvr>
                                      <p:to>
                                        <p:strVal val="visible"/>
                                      </p:to>
                                    </p:set>
                                    <p:anim calcmode="lin" valueType="num">
                                      <p:cBhvr additive="base">
                                        <p:cTn id="147"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2" fill="hold" nodeType="clickEffect">
                                  <p:stCondLst>
                                    <p:cond delay="0"/>
                                  </p:stCondLst>
                                  <p:childTnLst>
                                    <p:set>
                                      <p:cBhvr>
                                        <p:cTn id="152" dur="1" fill="hold">
                                          <p:stCondLst>
                                            <p:cond delay="0"/>
                                          </p:stCondLst>
                                        </p:cTn>
                                        <p:tgtEl>
                                          <p:spTgt spid="90115">
                                            <p:txEl>
                                              <p:pRg st="4" end="4"/>
                                            </p:txEl>
                                          </p:spTgt>
                                        </p:tgtEl>
                                        <p:attrNameLst>
                                          <p:attrName>style.visibility</p:attrName>
                                        </p:attrNameLst>
                                      </p:cBhvr>
                                      <p:to>
                                        <p:strVal val="visible"/>
                                      </p:to>
                                    </p:set>
                                    <p:anim calcmode="lin" valueType="num">
                                      <p:cBhvr additive="base">
                                        <p:cTn id="153"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2" fill="hold" nodeType="clickEffect">
                                  <p:stCondLst>
                                    <p:cond delay="0"/>
                                  </p:stCondLst>
                                  <p:childTnLst>
                                    <p:set>
                                      <p:cBhvr>
                                        <p:cTn id="158" dur="1" fill="hold">
                                          <p:stCondLst>
                                            <p:cond delay="0"/>
                                          </p:stCondLst>
                                        </p:cTn>
                                        <p:tgtEl>
                                          <p:spTgt spid="90115">
                                            <p:txEl>
                                              <p:pRg st="6" end="6"/>
                                            </p:txEl>
                                          </p:spTgt>
                                        </p:tgtEl>
                                        <p:attrNameLst>
                                          <p:attrName>style.visibility</p:attrName>
                                        </p:attrNameLst>
                                      </p:cBhvr>
                                      <p:to>
                                        <p:strVal val="visible"/>
                                      </p:to>
                                    </p:set>
                                    <p:anim calcmode="lin" valueType="num">
                                      <p:cBhvr additive="base">
                                        <p:cTn id="159"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160"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2" fill="hold" nodeType="clickEffect">
                                  <p:stCondLst>
                                    <p:cond delay="0"/>
                                  </p:stCondLst>
                                  <p:childTnLst>
                                    <p:set>
                                      <p:cBhvr>
                                        <p:cTn id="164" dur="1" fill="hold">
                                          <p:stCondLst>
                                            <p:cond delay="0"/>
                                          </p:stCondLst>
                                        </p:cTn>
                                        <p:tgtEl>
                                          <p:spTgt spid="90115">
                                            <p:txEl>
                                              <p:pRg st="7" end="7"/>
                                            </p:txEl>
                                          </p:spTgt>
                                        </p:tgtEl>
                                        <p:attrNameLst>
                                          <p:attrName>style.visibility</p:attrName>
                                        </p:attrNameLst>
                                      </p:cBhvr>
                                      <p:to>
                                        <p:strVal val="visible"/>
                                      </p:to>
                                    </p:set>
                                    <p:anim calcmode="lin" valueType="num">
                                      <p:cBhvr additive="base">
                                        <p:cTn id="165"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901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2" fill="hold" nodeType="clickEffect">
                                  <p:stCondLst>
                                    <p:cond delay="0"/>
                                  </p:stCondLst>
                                  <p:childTnLst>
                                    <p:set>
                                      <p:cBhvr>
                                        <p:cTn id="170" dur="1" fill="hold">
                                          <p:stCondLst>
                                            <p:cond delay="0"/>
                                          </p:stCondLst>
                                        </p:cTn>
                                        <p:tgtEl>
                                          <p:spTgt spid="90115">
                                            <p:txEl>
                                              <p:pRg st="8" end="8"/>
                                            </p:txEl>
                                          </p:spTgt>
                                        </p:tgtEl>
                                        <p:attrNameLst>
                                          <p:attrName>style.visibility</p:attrName>
                                        </p:attrNameLst>
                                      </p:cBhvr>
                                      <p:to>
                                        <p:strVal val="visible"/>
                                      </p:to>
                                    </p:set>
                                    <p:anim calcmode="lin" valueType="num">
                                      <p:cBhvr additive="base">
                                        <p:cTn id="171"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901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2" fill="hold" nodeType="clickEffect">
                                  <p:stCondLst>
                                    <p:cond delay="0"/>
                                  </p:stCondLst>
                                  <p:childTnLst>
                                    <p:set>
                                      <p:cBhvr>
                                        <p:cTn id="176" dur="1" fill="hold">
                                          <p:stCondLst>
                                            <p:cond delay="0"/>
                                          </p:stCondLst>
                                        </p:cTn>
                                        <p:tgtEl>
                                          <p:spTgt spid="90115">
                                            <p:txEl>
                                              <p:pRg st="9" end="9"/>
                                            </p:txEl>
                                          </p:spTgt>
                                        </p:tgtEl>
                                        <p:attrNameLst>
                                          <p:attrName>style.visibility</p:attrName>
                                        </p:attrNameLst>
                                      </p:cBhvr>
                                      <p:to>
                                        <p:strVal val="visible"/>
                                      </p:to>
                                    </p:set>
                                    <p:anim calcmode="lin" valueType="num">
                                      <p:cBhvr additive="base">
                                        <p:cTn id="177"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178" dur="500" fill="hold"/>
                                        <p:tgtEl>
                                          <p:spTgt spid="901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2" fill="hold" nodeType="clickEffect">
                                  <p:stCondLst>
                                    <p:cond delay="0"/>
                                  </p:stCondLst>
                                  <p:childTnLst>
                                    <p:set>
                                      <p:cBhvr>
                                        <p:cTn id="182" dur="1" fill="hold">
                                          <p:stCondLst>
                                            <p:cond delay="0"/>
                                          </p:stCondLst>
                                        </p:cTn>
                                        <p:tgtEl>
                                          <p:spTgt spid="90115">
                                            <p:txEl>
                                              <p:pRg st="10" end="10"/>
                                            </p:txEl>
                                          </p:spTgt>
                                        </p:tgtEl>
                                        <p:attrNameLst>
                                          <p:attrName>style.visibility</p:attrName>
                                        </p:attrNameLst>
                                      </p:cBhvr>
                                      <p:to>
                                        <p:strVal val="visible"/>
                                      </p:to>
                                    </p:set>
                                    <p:anim calcmode="lin" valueType="num">
                                      <p:cBhvr additive="base">
                                        <p:cTn id="183"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901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2" fill="hold" nodeType="clickEffect">
                                  <p:stCondLst>
                                    <p:cond delay="0"/>
                                  </p:stCondLst>
                                  <p:childTnLst>
                                    <p:set>
                                      <p:cBhvr>
                                        <p:cTn id="188" dur="1" fill="hold">
                                          <p:stCondLst>
                                            <p:cond delay="0"/>
                                          </p:stCondLst>
                                        </p:cTn>
                                        <p:tgtEl>
                                          <p:spTgt spid="90115">
                                            <p:txEl>
                                              <p:pRg st="11" end="11"/>
                                            </p:txEl>
                                          </p:spTgt>
                                        </p:tgtEl>
                                        <p:attrNameLst>
                                          <p:attrName>style.visibility</p:attrName>
                                        </p:attrNameLst>
                                      </p:cBhvr>
                                      <p:to>
                                        <p:strVal val="visible"/>
                                      </p:to>
                                    </p:set>
                                    <p:anim calcmode="lin" valueType="num">
                                      <p:cBhvr additive="base">
                                        <p:cTn id="189"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901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2" fill="hold" nodeType="clickEffect">
                                  <p:stCondLst>
                                    <p:cond delay="0"/>
                                  </p:stCondLst>
                                  <p:childTnLst>
                                    <p:set>
                                      <p:cBhvr>
                                        <p:cTn id="194" dur="1" fill="hold">
                                          <p:stCondLst>
                                            <p:cond delay="0"/>
                                          </p:stCondLst>
                                        </p:cTn>
                                        <p:tgtEl>
                                          <p:spTgt spid="90115">
                                            <p:txEl>
                                              <p:pRg st="12" end="12"/>
                                            </p:txEl>
                                          </p:spTgt>
                                        </p:tgtEl>
                                        <p:attrNameLst>
                                          <p:attrName>style.visibility</p:attrName>
                                        </p:attrNameLst>
                                      </p:cBhvr>
                                      <p:to>
                                        <p:strVal val="visible"/>
                                      </p:to>
                                    </p:set>
                                    <p:anim calcmode="lin" valueType="num">
                                      <p:cBhvr additive="base">
                                        <p:cTn id="195"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196" dur="500" fill="hold"/>
                                        <p:tgtEl>
                                          <p:spTgt spid="9011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2" fill="hold" nodeType="clickEffect">
                                  <p:stCondLst>
                                    <p:cond delay="0"/>
                                  </p:stCondLst>
                                  <p:childTnLst>
                                    <p:set>
                                      <p:cBhvr>
                                        <p:cTn id="200" dur="1" fill="hold">
                                          <p:stCondLst>
                                            <p:cond delay="0"/>
                                          </p:stCondLst>
                                        </p:cTn>
                                        <p:tgtEl>
                                          <p:spTgt spid="90115">
                                            <p:txEl>
                                              <p:pRg st="1" end="1"/>
                                            </p:txEl>
                                          </p:spTgt>
                                        </p:tgtEl>
                                        <p:attrNameLst>
                                          <p:attrName>style.visibility</p:attrName>
                                        </p:attrNameLst>
                                      </p:cBhvr>
                                      <p:to>
                                        <p:strVal val="visible"/>
                                      </p:to>
                                    </p:set>
                                    <p:anim calcmode="lin" valueType="num">
                                      <p:cBhvr additive="base">
                                        <p:cTn id="201"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202"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2" fill="hold" nodeType="clickEffect">
                                  <p:stCondLst>
                                    <p:cond delay="0"/>
                                  </p:stCondLst>
                                  <p:childTnLst>
                                    <p:set>
                                      <p:cBhvr>
                                        <p:cTn id="206" dur="1" fill="hold">
                                          <p:stCondLst>
                                            <p:cond delay="0"/>
                                          </p:stCondLst>
                                        </p:cTn>
                                        <p:tgtEl>
                                          <p:spTgt spid="90115">
                                            <p:txEl>
                                              <p:pRg st="0" end="0"/>
                                            </p:txEl>
                                          </p:spTgt>
                                        </p:tgtEl>
                                        <p:attrNameLst>
                                          <p:attrName>style.visibility</p:attrName>
                                        </p:attrNameLst>
                                      </p:cBhvr>
                                      <p:to>
                                        <p:strVal val="visible"/>
                                      </p:to>
                                    </p:set>
                                    <p:anim calcmode="lin" valueType="num">
                                      <p:cBhvr additive="base">
                                        <p:cTn id="207"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20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2" fill="hold" nodeType="clickEffect">
                                  <p:stCondLst>
                                    <p:cond delay="0"/>
                                  </p:stCondLst>
                                  <p:childTnLst>
                                    <p:set>
                                      <p:cBhvr>
                                        <p:cTn id="212" dur="1" fill="hold">
                                          <p:stCondLst>
                                            <p:cond delay="0"/>
                                          </p:stCondLst>
                                        </p:cTn>
                                        <p:tgtEl>
                                          <p:spTgt spid="90115">
                                            <p:txEl>
                                              <p:pRg st="2" end="2"/>
                                            </p:txEl>
                                          </p:spTgt>
                                        </p:tgtEl>
                                        <p:attrNameLst>
                                          <p:attrName>style.visibility</p:attrName>
                                        </p:attrNameLst>
                                      </p:cBhvr>
                                      <p:to>
                                        <p:strVal val="visible"/>
                                      </p:to>
                                    </p:set>
                                    <p:anim calcmode="lin" valueType="num">
                                      <p:cBhvr additive="base">
                                        <p:cTn id="213"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214"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2" fill="hold" nodeType="clickEffect">
                                  <p:stCondLst>
                                    <p:cond delay="0"/>
                                  </p:stCondLst>
                                  <p:childTnLst>
                                    <p:set>
                                      <p:cBhvr>
                                        <p:cTn id="218" dur="1" fill="hold">
                                          <p:stCondLst>
                                            <p:cond delay="0"/>
                                          </p:stCondLst>
                                        </p:cTn>
                                        <p:tgtEl>
                                          <p:spTgt spid="90115">
                                            <p:txEl>
                                              <p:pRg st="3" end="3"/>
                                            </p:txEl>
                                          </p:spTgt>
                                        </p:tgtEl>
                                        <p:attrNameLst>
                                          <p:attrName>style.visibility</p:attrName>
                                        </p:attrNameLst>
                                      </p:cBhvr>
                                      <p:to>
                                        <p:strVal val="visible"/>
                                      </p:to>
                                    </p:set>
                                    <p:anim calcmode="lin" valueType="num">
                                      <p:cBhvr additive="base">
                                        <p:cTn id="219"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220"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2" fill="hold" nodeType="clickEffect">
                                  <p:stCondLst>
                                    <p:cond delay="0"/>
                                  </p:stCondLst>
                                  <p:childTnLst>
                                    <p:set>
                                      <p:cBhvr>
                                        <p:cTn id="224" dur="1" fill="hold">
                                          <p:stCondLst>
                                            <p:cond delay="0"/>
                                          </p:stCondLst>
                                        </p:cTn>
                                        <p:tgtEl>
                                          <p:spTgt spid="90115">
                                            <p:txEl>
                                              <p:pRg st="4" end="4"/>
                                            </p:txEl>
                                          </p:spTgt>
                                        </p:tgtEl>
                                        <p:attrNameLst>
                                          <p:attrName>style.visibility</p:attrName>
                                        </p:attrNameLst>
                                      </p:cBhvr>
                                      <p:to>
                                        <p:strVal val="visible"/>
                                      </p:to>
                                    </p:set>
                                    <p:anim calcmode="lin" valueType="num">
                                      <p:cBhvr additive="base">
                                        <p:cTn id="225"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226"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2" fill="hold" nodeType="clickEffect">
                                  <p:stCondLst>
                                    <p:cond delay="0"/>
                                  </p:stCondLst>
                                  <p:childTnLst>
                                    <p:set>
                                      <p:cBhvr>
                                        <p:cTn id="230" dur="1" fill="hold">
                                          <p:stCondLst>
                                            <p:cond delay="0"/>
                                          </p:stCondLst>
                                        </p:cTn>
                                        <p:tgtEl>
                                          <p:spTgt spid="90115">
                                            <p:txEl>
                                              <p:pRg st="6" end="6"/>
                                            </p:txEl>
                                          </p:spTgt>
                                        </p:tgtEl>
                                        <p:attrNameLst>
                                          <p:attrName>style.visibility</p:attrName>
                                        </p:attrNameLst>
                                      </p:cBhvr>
                                      <p:to>
                                        <p:strVal val="visible"/>
                                      </p:to>
                                    </p:set>
                                    <p:anim calcmode="lin" valueType="num">
                                      <p:cBhvr additive="base">
                                        <p:cTn id="231"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232" dur="500" fill="hold"/>
                                        <p:tgtEl>
                                          <p:spTgt spid="90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2" fill="hold" nodeType="clickEffect">
                                  <p:stCondLst>
                                    <p:cond delay="0"/>
                                  </p:stCondLst>
                                  <p:childTnLst>
                                    <p:set>
                                      <p:cBhvr>
                                        <p:cTn id="236" dur="1" fill="hold">
                                          <p:stCondLst>
                                            <p:cond delay="0"/>
                                          </p:stCondLst>
                                        </p:cTn>
                                        <p:tgtEl>
                                          <p:spTgt spid="90115">
                                            <p:txEl>
                                              <p:pRg st="7" end="7"/>
                                            </p:txEl>
                                          </p:spTgt>
                                        </p:tgtEl>
                                        <p:attrNameLst>
                                          <p:attrName>style.visibility</p:attrName>
                                        </p:attrNameLst>
                                      </p:cBhvr>
                                      <p:to>
                                        <p:strVal val="visible"/>
                                      </p:to>
                                    </p:set>
                                    <p:anim calcmode="lin" valueType="num">
                                      <p:cBhvr additive="base">
                                        <p:cTn id="237"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238" dur="500" fill="hold"/>
                                        <p:tgtEl>
                                          <p:spTgt spid="901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ntr" presetSubtype="2" fill="hold" nodeType="clickEffect">
                                  <p:stCondLst>
                                    <p:cond delay="0"/>
                                  </p:stCondLst>
                                  <p:childTnLst>
                                    <p:set>
                                      <p:cBhvr>
                                        <p:cTn id="242" dur="1" fill="hold">
                                          <p:stCondLst>
                                            <p:cond delay="0"/>
                                          </p:stCondLst>
                                        </p:cTn>
                                        <p:tgtEl>
                                          <p:spTgt spid="90115">
                                            <p:txEl>
                                              <p:pRg st="8" end="8"/>
                                            </p:txEl>
                                          </p:spTgt>
                                        </p:tgtEl>
                                        <p:attrNameLst>
                                          <p:attrName>style.visibility</p:attrName>
                                        </p:attrNameLst>
                                      </p:cBhvr>
                                      <p:to>
                                        <p:strVal val="visible"/>
                                      </p:to>
                                    </p:set>
                                    <p:anim calcmode="lin" valueType="num">
                                      <p:cBhvr additive="base">
                                        <p:cTn id="243"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244" dur="500" fill="hold"/>
                                        <p:tgtEl>
                                          <p:spTgt spid="901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2" fill="hold" nodeType="clickEffect">
                                  <p:stCondLst>
                                    <p:cond delay="0"/>
                                  </p:stCondLst>
                                  <p:childTnLst>
                                    <p:set>
                                      <p:cBhvr>
                                        <p:cTn id="248" dur="1" fill="hold">
                                          <p:stCondLst>
                                            <p:cond delay="0"/>
                                          </p:stCondLst>
                                        </p:cTn>
                                        <p:tgtEl>
                                          <p:spTgt spid="90115">
                                            <p:txEl>
                                              <p:pRg st="9" end="9"/>
                                            </p:txEl>
                                          </p:spTgt>
                                        </p:tgtEl>
                                        <p:attrNameLst>
                                          <p:attrName>style.visibility</p:attrName>
                                        </p:attrNameLst>
                                      </p:cBhvr>
                                      <p:to>
                                        <p:strVal val="visible"/>
                                      </p:to>
                                    </p:set>
                                    <p:anim calcmode="lin" valueType="num">
                                      <p:cBhvr additive="base">
                                        <p:cTn id="249"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250" dur="500" fill="hold"/>
                                        <p:tgtEl>
                                          <p:spTgt spid="901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2" fill="hold" nodeType="clickEffect">
                                  <p:stCondLst>
                                    <p:cond delay="0"/>
                                  </p:stCondLst>
                                  <p:childTnLst>
                                    <p:set>
                                      <p:cBhvr>
                                        <p:cTn id="254" dur="1" fill="hold">
                                          <p:stCondLst>
                                            <p:cond delay="0"/>
                                          </p:stCondLst>
                                        </p:cTn>
                                        <p:tgtEl>
                                          <p:spTgt spid="90115">
                                            <p:txEl>
                                              <p:pRg st="10" end="10"/>
                                            </p:txEl>
                                          </p:spTgt>
                                        </p:tgtEl>
                                        <p:attrNameLst>
                                          <p:attrName>style.visibility</p:attrName>
                                        </p:attrNameLst>
                                      </p:cBhvr>
                                      <p:to>
                                        <p:strVal val="visible"/>
                                      </p:to>
                                    </p:set>
                                    <p:anim calcmode="lin" valueType="num">
                                      <p:cBhvr additive="base">
                                        <p:cTn id="255"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256" dur="500" fill="hold"/>
                                        <p:tgtEl>
                                          <p:spTgt spid="901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2" presetClass="entr" presetSubtype="2" fill="hold" nodeType="clickEffect">
                                  <p:stCondLst>
                                    <p:cond delay="0"/>
                                  </p:stCondLst>
                                  <p:childTnLst>
                                    <p:set>
                                      <p:cBhvr>
                                        <p:cTn id="260" dur="1" fill="hold">
                                          <p:stCondLst>
                                            <p:cond delay="0"/>
                                          </p:stCondLst>
                                        </p:cTn>
                                        <p:tgtEl>
                                          <p:spTgt spid="90115">
                                            <p:txEl>
                                              <p:pRg st="11" end="11"/>
                                            </p:txEl>
                                          </p:spTgt>
                                        </p:tgtEl>
                                        <p:attrNameLst>
                                          <p:attrName>style.visibility</p:attrName>
                                        </p:attrNameLst>
                                      </p:cBhvr>
                                      <p:to>
                                        <p:strVal val="visible"/>
                                      </p:to>
                                    </p:set>
                                    <p:anim calcmode="lin" valueType="num">
                                      <p:cBhvr additive="base">
                                        <p:cTn id="261"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262" dur="500" fill="hold"/>
                                        <p:tgtEl>
                                          <p:spTgt spid="901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 presetClass="entr" presetSubtype="2" fill="hold" nodeType="clickEffect">
                                  <p:stCondLst>
                                    <p:cond delay="0"/>
                                  </p:stCondLst>
                                  <p:childTnLst>
                                    <p:set>
                                      <p:cBhvr>
                                        <p:cTn id="266" dur="1" fill="hold">
                                          <p:stCondLst>
                                            <p:cond delay="0"/>
                                          </p:stCondLst>
                                        </p:cTn>
                                        <p:tgtEl>
                                          <p:spTgt spid="90115">
                                            <p:txEl>
                                              <p:pRg st="12" end="12"/>
                                            </p:txEl>
                                          </p:spTgt>
                                        </p:tgtEl>
                                        <p:attrNameLst>
                                          <p:attrName>style.visibility</p:attrName>
                                        </p:attrNameLst>
                                      </p:cBhvr>
                                      <p:to>
                                        <p:strVal val="visible"/>
                                      </p:to>
                                    </p:set>
                                    <p:anim calcmode="lin" valueType="num">
                                      <p:cBhvr additive="base">
                                        <p:cTn id="267"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268" dur="500" fill="hold"/>
                                        <p:tgtEl>
                                          <p:spTgt spid="90115">
                                            <p:txEl>
                                              <p:pRg st="12" end="12"/>
                                            </p:txEl>
                                          </p:spTgt>
                                        </p:tgtEl>
                                        <p:attrNameLst>
                                          <p:attrName>ppt_y</p:attrName>
                                        </p:attrNameLst>
                                      </p:cBhvr>
                                      <p:tavLst>
                                        <p:tav tm="0">
                                          <p:val>
                                            <p:strVal val="#ppt_y"/>
                                          </p:val>
                                        </p:tav>
                                        <p:tav tm="100000">
                                          <p:val>
                                            <p:strVal val="#ppt_y"/>
                                          </p:val>
                                        </p:tav>
                                      </p:tavLst>
                                    </p:anim>
                                  </p:childTnLst>
                                </p:cTn>
                              </p:par>
                              <p:par>
                                <p:cTn id="269" presetID="2" presetClass="entr" presetSubtype="2" fill="hold" nodeType="withEffect">
                                  <p:stCondLst>
                                    <p:cond delay="0"/>
                                  </p:stCondLst>
                                  <p:childTnLst>
                                    <p:set>
                                      <p:cBhvr>
                                        <p:cTn id="270" dur="1" fill="hold">
                                          <p:stCondLst>
                                            <p:cond delay="0"/>
                                          </p:stCondLst>
                                        </p:cTn>
                                        <p:tgtEl>
                                          <p:spTgt spid="90115">
                                            <p:txEl>
                                              <p:pRg st="1" end="1"/>
                                            </p:txEl>
                                          </p:spTgt>
                                        </p:tgtEl>
                                        <p:attrNameLst>
                                          <p:attrName>style.visibility</p:attrName>
                                        </p:attrNameLst>
                                      </p:cBhvr>
                                      <p:to>
                                        <p:strVal val="visible"/>
                                      </p:to>
                                    </p:set>
                                    <p:anim calcmode="lin" valueType="num">
                                      <p:cBhvr additive="base">
                                        <p:cTn id="271"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272" dur="500" fill="hold"/>
                                        <p:tgtEl>
                                          <p:spTgt spid="90115">
                                            <p:txEl>
                                              <p:pRg st="1" end="1"/>
                                            </p:txEl>
                                          </p:spTgt>
                                        </p:tgtEl>
                                        <p:attrNameLst>
                                          <p:attrName>ppt_y</p:attrName>
                                        </p:attrNameLst>
                                      </p:cBhvr>
                                      <p:tavLst>
                                        <p:tav tm="0">
                                          <p:val>
                                            <p:strVal val="#ppt_y"/>
                                          </p:val>
                                        </p:tav>
                                        <p:tav tm="100000">
                                          <p:val>
                                            <p:strVal val="#ppt_y"/>
                                          </p:val>
                                        </p:tav>
                                      </p:tavLst>
                                    </p:anim>
                                  </p:childTnLst>
                                </p:cTn>
                              </p:par>
                              <p:par>
                                <p:cTn id="273" presetID="2" presetClass="entr" presetSubtype="2" fill="hold" nodeType="withEffect">
                                  <p:stCondLst>
                                    <p:cond delay="0"/>
                                  </p:stCondLst>
                                  <p:childTnLst>
                                    <p:set>
                                      <p:cBhvr>
                                        <p:cTn id="274" dur="1" fill="hold">
                                          <p:stCondLst>
                                            <p:cond delay="0"/>
                                          </p:stCondLst>
                                        </p:cTn>
                                        <p:tgtEl>
                                          <p:spTgt spid="90115">
                                            <p:txEl>
                                              <p:pRg st="0" end="0"/>
                                            </p:txEl>
                                          </p:spTgt>
                                        </p:tgtEl>
                                        <p:attrNameLst>
                                          <p:attrName>style.visibility</p:attrName>
                                        </p:attrNameLst>
                                      </p:cBhvr>
                                      <p:to>
                                        <p:strVal val="visible"/>
                                      </p:to>
                                    </p:set>
                                    <p:anim calcmode="lin" valueType="num">
                                      <p:cBhvr additive="base">
                                        <p:cTn id="275"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276" dur="500" fill="hold"/>
                                        <p:tgtEl>
                                          <p:spTgt spid="90115">
                                            <p:txEl>
                                              <p:pRg st="0" end="0"/>
                                            </p:txEl>
                                          </p:spTgt>
                                        </p:tgtEl>
                                        <p:attrNameLst>
                                          <p:attrName>ppt_y</p:attrName>
                                        </p:attrNameLst>
                                      </p:cBhvr>
                                      <p:tavLst>
                                        <p:tav tm="0">
                                          <p:val>
                                            <p:strVal val="#ppt_y"/>
                                          </p:val>
                                        </p:tav>
                                        <p:tav tm="100000">
                                          <p:val>
                                            <p:strVal val="#ppt_y"/>
                                          </p:val>
                                        </p:tav>
                                      </p:tavLst>
                                    </p:anim>
                                  </p:childTnLst>
                                </p:cTn>
                              </p:par>
                              <p:par>
                                <p:cTn id="277" presetID="2" presetClass="entr" presetSubtype="2" fill="hold" nodeType="withEffect">
                                  <p:stCondLst>
                                    <p:cond delay="0"/>
                                  </p:stCondLst>
                                  <p:childTnLst>
                                    <p:set>
                                      <p:cBhvr>
                                        <p:cTn id="278" dur="1" fill="hold">
                                          <p:stCondLst>
                                            <p:cond delay="0"/>
                                          </p:stCondLst>
                                        </p:cTn>
                                        <p:tgtEl>
                                          <p:spTgt spid="90115">
                                            <p:txEl>
                                              <p:pRg st="2" end="2"/>
                                            </p:txEl>
                                          </p:spTgt>
                                        </p:tgtEl>
                                        <p:attrNameLst>
                                          <p:attrName>style.visibility</p:attrName>
                                        </p:attrNameLst>
                                      </p:cBhvr>
                                      <p:to>
                                        <p:strVal val="visible"/>
                                      </p:to>
                                    </p:set>
                                    <p:anim calcmode="lin" valueType="num">
                                      <p:cBhvr additive="base">
                                        <p:cTn id="279"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280" dur="500" fill="hold"/>
                                        <p:tgtEl>
                                          <p:spTgt spid="90115">
                                            <p:txEl>
                                              <p:pRg st="2" end="2"/>
                                            </p:txEl>
                                          </p:spTgt>
                                        </p:tgtEl>
                                        <p:attrNameLst>
                                          <p:attrName>ppt_y</p:attrName>
                                        </p:attrNameLst>
                                      </p:cBhvr>
                                      <p:tavLst>
                                        <p:tav tm="0">
                                          <p:val>
                                            <p:strVal val="#ppt_y"/>
                                          </p:val>
                                        </p:tav>
                                        <p:tav tm="100000">
                                          <p:val>
                                            <p:strVal val="#ppt_y"/>
                                          </p:val>
                                        </p:tav>
                                      </p:tavLst>
                                    </p:anim>
                                  </p:childTnLst>
                                </p:cTn>
                              </p:par>
                              <p:par>
                                <p:cTn id="281" presetID="2" presetClass="entr" presetSubtype="2" fill="hold" nodeType="withEffect">
                                  <p:stCondLst>
                                    <p:cond delay="0"/>
                                  </p:stCondLst>
                                  <p:childTnLst>
                                    <p:set>
                                      <p:cBhvr>
                                        <p:cTn id="282" dur="1" fill="hold">
                                          <p:stCondLst>
                                            <p:cond delay="0"/>
                                          </p:stCondLst>
                                        </p:cTn>
                                        <p:tgtEl>
                                          <p:spTgt spid="90115">
                                            <p:txEl>
                                              <p:pRg st="3" end="3"/>
                                            </p:txEl>
                                          </p:spTgt>
                                        </p:tgtEl>
                                        <p:attrNameLst>
                                          <p:attrName>style.visibility</p:attrName>
                                        </p:attrNameLst>
                                      </p:cBhvr>
                                      <p:to>
                                        <p:strVal val="visible"/>
                                      </p:to>
                                    </p:set>
                                    <p:anim calcmode="lin" valueType="num">
                                      <p:cBhvr additive="base">
                                        <p:cTn id="283"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284" dur="500" fill="hold"/>
                                        <p:tgtEl>
                                          <p:spTgt spid="90115">
                                            <p:txEl>
                                              <p:pRg st="3" end="3"/>
                                            </p:txEl>
                                          </p:spTgt>
                                        </p:tgtEl>
                                        <p:attrNameLst>
                                          <p:attrName>ppt_y</p:attrName>
                                        </p:attrNameLst>
                                      </p:cBhvr>
                                      <p:tavLst>
                                        <p:tav tm="0">
                                          <p:val>
                                            <p:strVal val="#ppt_y"/>
                                          </p:val>
                                        </p:tav>
                                        <p:tav tm="100000">
                                          <p:val>
                                            <p:strVal val="#ppt_y"/>
                                          </p:val>
                                        </p:tav>
                                      </p:tavLst>
                                    </p:anim>
                                  </p:childTnLst>
                                </p:cTn>
                              </p:par>
                              <p:par>
                                <p:cTn id="285" presetID="2" presetClass="entr" presetSubtype="2" fill="hold" nodeType="withEffect">
                                  <p:stCondLst>
                                    <p:cond delay="0"/>
                                  </p:stCondLst>
                                  <p:childTnLst>
                                    <p:set>
                                      <p:cBhvr>
                                        <p:cTn id="286" dur="1" fill="hold">
                                          <p:stCondLst>
                                            <p:cond delay="0"/>
                                          </p:stCondLst>
                                        </p:cTn>
                                        <p:tgtEl>
                                          <p:spTgt spid="90115">
                                            <p:txEl>
                                              <p:pRg st="4" end="4"/>
                                            </p:txEl>
                                          </p:spTgt>
                                        </p:tgtEl>
                                        <p:attrNameLst>
                                          <p:attrName>style.visibility</p:attrName>
                                        </p:attrNameLst>
                                      </p:cBhvr>
                                      <p:to>
                                        <p:strVal val="visible"/>
                                      </p:to>
                                    </p:set>
                                    <p:anim calcmode="lin" valueType="num">
                                      <p:cBhvr additive="base">
                                        <p:cTn id="287"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288" dur="500" fill="hold"/>
                                        <p:tgtEl>
                                          <p:spTgt spid="90115">
                                            <p:txEl>
                                              <p:pRg st="4" end="4"/>
                                            </p:txEl>
                                          </p:spTgt>
                                        </p:tgtEl>
                                        <p:attrNameLst>
                                          <p:attrName>ppt_y</p:attrName>
                                        </p:attrNameLst>
                                      </p:cBhvr>
                                      <p:tavLst>
                                        <p:tav tm="0">
                                          <p:val>
                                            <p:strVal val="#ppt_y"/>
                                          </p:val>
                                        </p:tav>
                                        <p:tav tm="100000">
                                          <p:val>
                                            <p:strVal val="#ppt_y"/>
                                          </p:val>
                                        </p:tav>
                                      </p:tavLst>
                                    </p:anim>
                                  </p:childTnLst>
                                </p:cTn>
                              </p:par>
                              <p:par>
                                <p:cTn id="289" presetID="2" presetClass="entr" presetSubtype="2" fill="hold" nodeType="withEffect">
                                  <p:stCondLst>
                                    <p:cond delay="0"/>
                                  </p:stCondLst>
                                  <p:childTnLst>
                                    <p:set>
                                      <p:cBhvr>
                                        <p:cTn id="290" dur="1" fill="hold">
                                          <p:stCondLst>
                                            <p:cond delay="0"/>
                                          </p:stCondLst>
                                        </p:cTn>
                                        <p:tgtEl>
                                          <p:spTgt spid="90115">
                                            <p:txEl>
                                              <p:pRg st="6" end="6"/>
                                            </p:txEl>
                                          </p:spTgt>
                                        </p:tgtEl>
                                        <p:attrNameLst>
                                          <p:attrName>style.visibility</p:attrName>
                                        </p:attrNameLst>
                                      </p:cBhvr>
                                      <p:to>
                                        <p:strVal val="visible"/>
                                      </p:to>
                                    </p:set>
                                    <p:anim calcmode="lin" valueType="num">
                                      <p:cBhvr additive="base">
                                        <p:cTn id="291"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292" dur="500" fill="hold"/>
                                        <p:tgtEl>
                                          <p:spTgt spid="90115">
                                            <p:txEl>
                                              <p:pRg st="6" end="6"/>
                                            </p:txEl>
                                          </p:spTgt>
                                        </p:tgtEl>
                                        <p:attrNameLst>
                                          <p:attrName>ppt_y</p:attrName>
                                        </p:attrNameLst>
                                      </p:cBhvr>
                                      <p:tavLst>
                                        <p:tav tm="0">
                                          <p:val>
                                            <p:strVal val="#ppt_y"/>
                                          </p:val>
                                        </p:tav>
                                        <p:tav tm="100000">
                                          <p:val>
                                            <p:strVal val="#ppt_y"/>
                                          </p:val>
                                        </p:tav>
                                      </p:tavLst>
                                    </p:anim>
                                  </p:childTnLst>
                                </p:cTn>
                              </p:par>
                              <p:par>
                                <p:cTn id="293" presetID="2" presetClass="entr" presetSubtype="2" fill="hold" nodeType="withEffect">
                                  <p:stCondLst>
                                    <p:cond delay="0"/>
                                  </p:stCondLst>
                                  <p:childTnLst>
                                    <p:set>
                                      <p:cBhvr>
                                        <p:cTn id="294" dur="1" fill="hold">
                                          <p:stCondLst>
                                            <p:cond delay="0"/>
                                          </p:stCondLst>
                                        </p:cTn>
                                        <p:tgtEl>
                                          <p:spTgt spid="90115">
                                            <p:txEl>
                                              <p:pRg st="7" end="7"/>
                                            </p:txEl>
                                          </p:spTgt>
                                        </p:tgtEl>
                                        <p:attrNameLst>
                                          <p:attrName>style.visibility</p:attrName>
                                        </p:attrNameLst>
                                      </p:cBhvr>
                                      <p:to>
                                        <p:strVal val="visible"/>
                                      </p:to>
                                    </p:set>
                                    <p:anim calcmode="lin" valueType="num">
                                      <p:cBhvr additive="base">
                                        <p:cTn id="295"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296" dur="500" fill="hold"/>
                                        <p:tgtEl>
                                          <p:spTgt spid="90115">
                                            <p:txEl>
                                              <p:pRg st="7" end="7"/>
                                            </p:txEl>
                                          </p:spTgt>
                                        </p:tgtEl>
                                        <p:attrNameLst>
                                          <p:attrName>ppt_y</p:attrName>
                                        </p:attrNameLst>
                                      </p:cBhvr>
                                      <p:tavLst>
                                        <p:tav tm="0">
                                          <p:val>
                                            <p:strVal val="#ppt_y"/>
                                          </p:val>
                                        </p:tav>
                                        <p:tav tm="100000">
                                          <p:val>
                                            <p:strVal val="#ppt_y"/>
                                          </p:val>
                                        </p:tav>
                                      </p:tavLst>
                                    </p:anim>
                                  </p:childTnLst>
                                </p:cTn>
                              </p:par>
                              <p:par>
                                <p:cTn id="297" presetID="2" presetClass="entr" presetSubtype="2" fill="hold" nodeType="withEffect">
                                  <p:stCondLst>
                                    <p:cond delay="0"/>
                                  </p:stCondLst>
                                  <p:childTnLst>
                                    <p:set>
                                      <p:cBhvr>
                                        <p:cTn id="298" dur="1" fill="hold">
                                          <p:stCondLst>
                                            <p:cond delay="0"/>
                                          </p:stCondLst>
                                        </p:cTn>
                                        <p:tgtEl>
                                          <p:spTgt spid="90115">
                                            <p:txEl>
                                              <p:pRg st="8" end="8"/>
                                            </p:txEl>
                                          </p:spTgt>
                                        </p:tgtEl>
                                        <p:attrNameLst>
                                          <p:attrName>style.visibility</p:attrName>
                                        </p:attrNameLst>
                                      </p:cBhvr>
                                      <p:to>
                                        <p:strVal val="visible"/>
                                      </p:to>
                                    </p:set>
                                    <p:anim calcmode="lin" valueType="num">
                                      <p:cBhvr additive="base">
                                        <p:cTn id="299"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300" dur="500" fill="hold"/>
                                        <p:tgtEl>
                                          <p:spTgt spid="90115">
                                            <p:txEl>
                                              <p:pRg st="8" end="8"/>
                                            </p:txEl>
                                          </p:spTgt>
                                        </p:tgtEl>
                                        <p:attrNameLst>
                                          <p:attrName>ppt_y</p:attrName>
                                        </p:attrNameLst>
                                      </p:cBhvr>
                                      <p:tavLst>
                                        <p:tav tm="0">
                                          <p:val>
                                            <p:strVal val="#ppt_y"/>
                                          </p:val>
                                        </p:tav>
                                        <p:tav tm="100000">
                                          <p:val>
                                            <p:strVal val="#ppt_y"/>
                                          </p:val>
                                        </p:tav>
                                      </p:tavLst>
                                    </p:anim>
                                  </p:childTnLst>
                                </p:cTn>
                              </p:par>
                              <p:par>
                                <p:cTn id="301" presetID="2" presetClass="entr" presetSubtype="2" fill="hold" nodeType="withEffect">
                                  <p:stCondLst>
                                    <p:cond delay="0"/>
                                  </p:stCondLst>
                                  <p:childTnLst>
                                    <p:set>
                                      <p:cBhvr>
                                        <p:cTn id="302" dur="1" fill="hold">
                                          <p:stCondLst>
                                            <p:cond delay="0"/>
                                          </p:stCondLst>
                                        </p:cTn>
                                        <p:tgtEl>
                                          <p:spTgt spid="90115">
                                            <p:txEl>
                                              <p:pRg st="9" end="9"/>
                                            </p:txEl>
                                          </p:spTgt>
                                        </p:tgtEl>
                                        <p:attrNameLst>
                                          <p:attrName>style.visibility</p:attrName>
                                        </p:attrNameLst>
                                      </p:cBhvr>
                                      <p:to>
                                        <p:strVal val="visible"/>
                                      </p:to>
                                    </p:set>
                                    <p:anim calcmode="lin" valueType="num">
                                      <p:cBhvr additive="base">
                                        <p:cTn id="303"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304" dur="500" fill="hold"/>
                                        <p:tgtEl>
                                          <p:spTgt spid="90115">
                                            <p:txEl>
                                              <p:pRg st="9" end="9"/>
                                            </p:txEl>
                                          </p:spTgt>
                                        </p:tgtEl>
                                        <p:attrNameLst>
                                          <p:attrName>ppt_y</p:attrName>
                                        </p:attrNameLst>
                                      </p:cBhvr>
                                      <p:tavLst>
                                        <p:tav tm="0">
                                          <p:val>
                                            <p:strVal val="#ppt_y"/>
                                          </p:val>
                                        </p:tav>
                                        <p:tav tm="100000">
                                          <p:val>
                                            <p:strVal val="#ppt_y"/>
                                          </p:val>
                                        </p:tav>
                                      </p:tavLst>
                                    </p:anim>
                                  </p:childTnLst>
                                </p:cTn>
                              </p:par>
                              <p:par>
                                <p:cTn id="305" presetID="2" presetClass="entr" presetSubtype="2" fill="hold" nodeType="withEffect">
                                  <p:stCondLst>
                                    <p:cond delay="0"/>
                                  </p:stCondLst>
                                  <p:childTnLst>
                                    <p:set>
                                      <p:cBhvr>
                                        <p:cTn id="306" dur="1" fill="hold">
                                          <p:stCondLst>
                                            <p:cond delay="0"/>
                                          </p:stCondLst>
                                        </p:cTn>
                                        <p:tgtEl>
                                          <p:spTgt spid="90115">
                                            <p:txEl>
                                              <p:pRg st="10" end="10"/>
                                            </p:txEl>
                                          </p:spTgt>
                                        </p:tgtEl>
                                        <p:attrNameLst>
                                          <p:attrName>style.visibility</p:attrName>
                                        </p:attrNameLst>
                                      </p:cBhvr>
                                      <p:to>
                                        <p:strVal val="visible"/>
                                      </p:to>
                                    </p:set>
                                    <p:anim calcmode="lin" valueType="num">
                                      <p:cBhvr additive="base">
                                        <p:cTn id="307"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308" dur="500" fill="hold"/>
                                        <p:tgtEl>
                                          <p:spTgt spid="90115">
                                            <p:txEl>
                                              <p:pRg st="10" end="10"/>
                                            </p:txEl>
                                          </p:spTgt>
                                        </p:tgtEl>
                                        <p:attrNameLst>
                                          <p:attrName>ppt_y</p:attrName>
                                        </p:attrNameLst>
                                      </p:cBhvr>
                                      <p:tavLst>
                                        <p:tav tm="0">
                                          <p:val>
                                            <p:strVal val="#ppt_y"/>
                                          </p:val>
                                        </p:tav>
                                        <p:tav tm="100000">
                                          <p:val>
                                            <p:strVal val="#ppt_y"/>
                                          </p:val>
                                        </p:tav>
                                      </p:tavLst>
                                    </p:anim>
                                  </p:childTnLst>
                                </p:cTn>
                              </p:par>
                              <p:par>
                                <p:cTn id="309" presetID="2" presetClass="entr" presetSubtype="2" fill="hold" nodeType="withEffect">
                                  <p:stCondLst>
                                    <p:cond delay="0"/>
                                  </p:stCondLst>
                                  <p:childTnLst>
                                    <p:set>
                                      <p:cBhvr>
                                        <p:cTn id="310" dur="1" fill="hold">
                                          <p:stCondLst>
                                            <p:cond delay="0"/>
                                          </p:stCondLst>
                                        </p:cTn>
                                        <p:tgtEl>
                                          <p:spTgt spid="90115">
                                            <p:txEl>
                                              <p:pRg st="11" end="11"/>
                                            </p:txEl>
                                          </p:spTgt>
                                        </p:tgtEl>
                                        <p:attrNameLst>
                                          <p:attrName>style.visibility</p:attrName>
                                        </p:attrNameLst>
                                      </p:cBhvr>
                                      <p:to>
                                        <p:strVal val="visible"/>
                                      </p:to>
                                    </p:set>
                                    <p:anim calcmode="lin" valueType="num">
                                      <p:cBhvr additive="base">
                                        <p:cTn id="311"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312" dur="500" fill="hold"/>
                                        <p:tgtEl>
                                          <p:spTgt spid="90115">
                                            <p:txEl>
                                              <p:pRg st="11" end="11"/>
                                            </p:txEl>
                                          </p:spTgt>
                                        </p:tgtEl>
                                        <p:attrNameLst>
                                          <p:attrName>ppt_y</p:attrName>
                                        </p:attrNameLst>
                                      </p:cBhvr>
                                      <p:tavLst>
                                        <p:tav tm="0">
                                          <p:val>
                                            <p:strVal val="#ppt_y"/>
                                          </p:val>
                                        </p:tav>
                                        <p:tav tm="100000">
                                          <p:val>
                                            <p:strVal val="#ppt_y"/>
                                          </p:val>
                                        </p:tav>
                                      </p:tavLst>
                                    </p:anim>
                                  </p:childTnLst>
                                </p:cTn>
                              </p:par>
                              <p:par>
                                <p:cTn id="313" presetID="2" presetClass="entr" presetSubtype="2" fill="hold" nodeType="withEffect">
                                  <p:stCondLst>
                                    <p:cond delay="0"/>
                                  </p:stCondLst>
                                  <p:childTnLst>
                                    <p:set>
                                      <p:cBhvr>
                                        <p:cTn id="314" dur="1" fill="hold">
                                          <p:stCondLst>
                                            <p:cond delay="0"/>
                                          </p:stCondLst>
                                        </p:cTn>
                                        <p:tgtEl>
                                          <p:spTgt spid="90115">
                                            <p:txEl>
                                              <p:pRg st="12" end="12"/>
                                            </p:txEl>
                                          </p:spTgt>
                                        </p:tgtEl>
                                        <p:attrNameLst>
                                          <p:attrName>style.visibility</p:attrName>
                                        </p:attrNameLst>
                                      </p:cBhvr>
                                      <p:to>
                                        <p:strVal val="visible"/>
                                      </p:to>
                                    </p:set>
                                    <p:anim calcmode="lin" valueType="num">
                                      <p:cBhvr additive="base">
                                        <p:cTn id="315"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316" dur="500" fill="hold"/>
                                        <p:tgtEl>
                                          <p:spTgt spid="9011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2" presetClass="entr" presetSubtype="2" fill="hold" nodeType="clickEffect">
                                  <p:stCondLst>
                                    <p:cond delay="0"/>
                                  </p:stCondLst>
                                  <p:childTnLst>
                                    <p:set>
                                      <p:cBhvr>
                                        <p:cTn id="320" dur="1" fill="hold">
                                          <p:stCondLst>
                                            <p:cond delay="0"/>
                                          </p:stCondLst>
                                        </p:cTn>
                                        <p:tgtEl>
                                          <p:spTgt spid="90115">
                                            <p:txEl>
                                              <p:pRg st="0" end="0"/>
                                            </p:txEl>
                                          </p:spTgt>
                                        </p:tgtEl>
                                        <p:attrNameLst>
                                          <p:attrName>style.visibility</p:attrName>
                                        </p:attrNameLst>
                                      </p:cBhvr>
                                      <p:to>
                                        <p:strVal val="visible"/>
                                      </p:to>
                                    </p:set>
                                    <p:anim calcmode="lin" valueType="num">
                                      <p:cBhvr additive="base">
                                        <p:cTn id="321"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322" dur="500" fill="hold"/>
                                        <p:tgtEl>
                                          <p:spTgt spid="90115">
                                            <p:txEl>
                                              <p:pRg st="0" end="0"/>
                                            </p:txEl>
                                          </p:spTgt>
                                        </p:tgtEl>
                                        <p:attrNameLst>
                                          <p:attrName>ppt_y</p:attrName>
                                        </p:attrNameLst>
                                      </p:cBhvr>
                                      <p:tavLst>
                                        <p:tav tm="0">
                                          <p:val>
                                            <p:strVal val="#ppt_y"/>
                                          </p:val>
                                        </p:tav>
                                        <p:tav tm="100000">
                                          <p:val>
                                            <p:strVal val="#ppt_y"/>
                                          </p:val>
                                        </p:tav>
                                      </p:tavLst>
                                    </p:anim>
                                  </p:childTnLst>
                                </p:cTn>
                              </p:par>
                              <p:par>
                                <p:cTn id="323" presetID="2" presetClass="entr" presetSubtype="2" fill="hold" nodeType="withEffect">
                                  <p:stCondLst>
                                    <p:cond delay="0"/>
                                  </p:stCondLst>
                                  <p:childTnLst>
                                    <p:set>
                                      <p:cBhvr>
                                        <p:cTn id="324" dur="1" fill="hold">
                                          <p:stCondLst>
                                            <p:cond delay="0"/>
                                          </p:stCondLst>
                                        </p:cTn>
                                        <p:tgtEl>
                                          <p:spTgt spid="90115">
                                            <p:txEl>
                                              <p:pRg st="1" end="1"/>
                                            </p:txEl>
                                          </p:spTgt>
                                        </p:tgtEl>
                                        <p:attrNameLst>
                                          <p:attrName>style.visibility</p:attrName>
                                        </p:attrNameLst>
                                      </p:cBhvr>
                                      <p:to>
                                        <p:strVal val="visible"/>
                                      </p:to>
                                    </p:set>
                                    <p:anim calcmode="lin" valueType="num">
                                      <p:cBhvr additive="base">
                                        <p:cTn id="325"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326" dur="500" fill="hold"/>
                                        <p:tgtEl>
                                          <p:spTgt spid="90115">
                                            <p:txEl>
                                              <p:pRg st="1" end="1"/>
                                            </p:txEl>
                                          </p:spTgt>
                                        </p:tgtEl>
                                        <p:attrNameLst>
                                          <p:attrName>ppt_y</p:attrName>
                                        </p:attrNameLst>
                                      </p:cBhvr>
                                      <p:tavLst>
                                        <p:tav tm="0">
                                          <p:val>
                                            <p:strVal val="#ppt_y"/>
                                          </p:val>
                                        </p:tav>
                                        <p:tav tm="100000">
                                          <p:val>
                                            <p:strVal val="#ppt_y"/>
                                          </p:val>
                                        </p:tav>
                                      </p:tavLst>
                                    </p:anim>
                                  </p:childTnLst>
                                </p:cTn>
                              </p:par>
                              <p:par>
                                <p:cTn id="327" presetID="2" presetClass="entr" presetSubtype="2" fill="hold" nodeType="withEffect">
                                  <p:stCondLst>
                                    <p:cond delay="0"/>
                                  </p:stCondLst>
                                  <p:childTnLst>
                                    <p:set>
                                      <p:cBhvr>
                                        <p:cTn id="328" dur="1" fill="hold">
                                          <p:stCondLst>
                                            <p:cond delay="0"/>
                                          </p:stCondLst>
                                        </p:cTn>
                                        <p:tgtEl>
                                          <p:spTgt spid="90115">
                                            <p:txEl>
                                              <p:pRg st="2" end="2"/>
                                            </p:txEl>
                                          </p:spTgt>
                                        </p:tgtEl>
                                        <p:attrNameLst>
                                          <p:attrName>style.visibility</p:attrName>
                                        </p:attrNameLst>
                                      </p:cBhvr>
                                      <p:to>
                                        <p:strVal val="visible"/>
                                      </p:to>
                                    </p:set>
                                    <p:anim calcmode="lin" valueType="num">
                                      <p:cBhvr additive="base">
                                        <p:cTn id="329"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330" dur="500" fill="hold"/>
                                        <p:tgtEl>
                                          <p:spTgt spid="90115">
                                            <p:txEl>
                                              <p:pRg st="2" end="2"/>
                                            </p:txEl>
                                          </p:spTgt>
                                        </p:tgtEl>
                                        <p:attrNameLst>
                                          <p:attrName>ppt_y</p:attrName>
                                        </p:attrNameLst>
                                      </p:cBhvr>
                                      <p:tavLst>
                                        <p:tav tm="0">
                                          <p:val>
                                            <p:strVal val="#ppt_y"/>
                                          </p:val>
                                        </p:tav>
                                        <p:tav tm="100000">
                                          <p:val>
                                            <p:strVal val="#ppt_y"/>
                                          </p:val>
                                        </p:tav>
                                      </p:tavLst>
                                    </p:anim>
                                  </p:childTnLst>
                                </p:cTn>
                              </p:par>
                              <p:par>
                                <p:cTn id="331" presetID="2" presetClass="entr" presetSubtype="2" fill="hold" nodeType="withEffect">
                                  <p:stCondLst>
                                    <p:cond delay="0"/>
                                  </p:stCondLst>
                                  <p:childTnLst>
                                    <p:set>
                                      <p:cBhvr>
                                        <p:cTn id="332" dur="1" fill="hold">
                                          <p:stCondLst>
                                            <p:cond delay="0"/>
                                          </p:stCondLst>
                                        </p:cTn>
                                        <p:tgtEl>
                                          <p:spTgt spid="90115">
                                            <p:txEl>
                                              <p:pRg st="3" end="3"/>
                                            </p:txEl>
                                          </p:spTgt>
                                        </p:tgtEl>
                                        <p:attrNameLst>
                                          <p:attrName>style.visibility</p:attrName>
                                        </p:attrNameLst>
                                      </p:cBhvr>
                                      <p:to>
                                        <p:strVal val="visible"/>
                                      </p:to>
                                    </p:set>
                                    <p:anim calcmode="lin" valueType="num">
                                      <p:cBhvr additive="base">
                                        <p:cTn id="333"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334" dur="500" fill="hold"/>
                                        <p:tgtEl>
                                          <p:spTgt spid="90115">
                                            <p:txEl>
                                              <p:pRg st="3" end="3"/>
                                            </p:txEl>
                                          </p:spTgt>
                                        </p:tgtEl>
                                        <p:attrNameLst>
                                          <p:attrName>ppt_y</p:attrName>
                                        </p:attrNameLst>
                                      </p:cBhvr>
                                      <p:tavLst>
                                        <p:tav tm="0">
                                          <p:val>
                                            <p:strVal val="#ppt_y"/>
                                          </p:val>
                                        </p:tav>
                                        <p:tav tm="100000">
                                          <p:val>
                                            <p:strVal val="#ppt_y"/>
                                          </p:val>
                                        </p:tav>
                                      </p:tavLst>
                                    </p:anim>
                                  </p:childTnLst>
                                </p:cTn>
                              </p:par>
                              <p:par>
                                <p:cTn id="335" presetID="2" presetClass="entr" presetSubtype="2" fill="hold" nodeType="withEffect">
                                  <p:stCondLst>
                                    <p:cond delay="0"/>
                                  </p:stCondLst>
                                  <p:childTnLst>
                                    <p:set>
                                      <p:cBhvr>
                                        <p:cTn id="336" dur="1" fill="hold">
                                          <p:stCondLst>
                                            <p:cond delay="0"/>
                                          </p:stCondLst>
                                        </p:cTn>
                                        <p:tgtEl>
                                          <p:spTgt spid="90115">
                                            <p:txEl>
                                              <p:pRg st="4" end="4"/>
                                            </p:txEl>
                                          </p:spTgt>
                                        </p:tgtEl>
                                        <p:attrNameLst>
                                          <p:attrName>style.visibility</p:attrName>
                                        </p:attrNameLst>
                                      </p:cBhvr>
                                      <p:to>
                                        <p:strVal val="visible"/>
                                      </p:to>
                                    </p:set>
                                    <p:anim calcmode="lin" valueType="num">
                                      <p:cBhvr additive="base">
                                        <p:cTn id="337" dur="500" fill="hold"/>
                                        <p:tgtEl>
                                          <p:spTgt spid="90115">
                                            <p:txEl>
                                              <p:pRg st="4" end="4"/>
                                            </p:txEl>
                                          </p:spTgt>
                                        </p:tgtEl>
                                        <p:attrNameLst>
                                          <p:attrName>ppt_x</p:attrName>
                                        </p:attrNameLst>
                                      </p:cBhvr>
                                      <p:tavLst>
                                        <p:tav tm="0">
                                          <p:val>
                                            <p:strVal val="1+#ppt_w/2"/>
                                          </p:val>
                                        </p:tav>
                                        <p:tav tm="100000">
                                          <p:val>
                                            <p:strVal val="#ppt_x"/>
                                          </p:val>
                                        </p:tav>
                                      </p:tavLst>
                                    </p:anim>
                                    <p:anim calcmode="lin" valueType="num">
                                      <p:cBhvr additive="base">
                                        <p:cTn id="338" dur="500" fill="hold"/>
                                        <p:tgtEl>
                                          <p:spTgt spid="90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2" presetClass="entr" presetSubtype="2" fill="hold" nodeType="clickEffect">
                                  <p:stCondLst>
                                    <p:cond delay="0"/>
                                  </p:stCondLst>
                                  <p:childTnLst>
                                    <p:set>
                                      <p:cBhvr>
                                        <p:cTn id="342" dur="1" fill="hold">
                                          <p:stCondLst>
                                            <p:cond delay="0"/>
                                          </p:stCondLst>
                                        </p:cTn>
                                        <p:tgtEl>
                                          <p:spTgt spid="90115">
                                            <p:txEl>
                                              <p:pRg st="6" end="6"/>
                                            </p:txEl>
                                          </p:spTgt>
                                        </p:tgtEl>
                                        <p:attrNameLst>
                                          <p:attrName>style.visibility</p:attrName>
                                        </p:attrNameLst>
                                      </p:cBhvr>
                                      <p:to>
                                        <p:strVal val="visible"/>
                                      </p:to>
                                    </p:set>
                                    <p:anim calcmode="lin" valueType="num">
                                      <p:cBhvr additive="base">
                                        <p:cTn id="343" dur="500" fill="hold"/>
                                        <p:tgtEl>
                                          <p:spTgt spid="90115">
                                            <p:txEl>
                                              <p:pRg st="6" end="6"/>
                                            </p:txEl>
                                          </p:spTgt>
                                        </p:tgtEl>
                                        <p:attrNameLst>
                                          <p:attrName>ppt_x</p:attrName>
                                        </p:attrNameLst>
                                      </p:cBhvr>
                                      <p:tavLst>
                                        <p:tav tm="0">
                                          <p:val>
                                            <p:strVal val="1+#ppt_w/2"/>
                                          </p:val>
                                        </p:tav>
                                        <p:tav tm="100000">
                                          <p:val>
                                            <p:strVal val="#ppt_x"/>
                                          </p:val>
                                        </p:tav>
                                      </p:tavLst>
                                    </p:anim>
                                    <p:anim calcmode="lin" valueType="num">
                                      <p:cBhvr additive="base">
                                        <p:cTn id="344" dur="500" fill="hold"/>
                                        <p:tgtEl>
                                          <p:spTgt spid="90115">
                                            <p:txEl>
                                              <p:pRg st="6" end="6"/>
                                            </p:txEl>
                                          </p:spTgt>
                                        </p:tgtEl>
                                        <p:attrNameLst>
                                          <p:attrName>ppt_y</p:attrName>
                                        </p:attrNameLst>
                                      </p:cBhvr>
                                      <p:tavLst>
                                        <p:tav tm="0">
                                          <p:val>
                                            <p:strVal val="#ppt_y"/>
                                          </p:val>
                                        </p:tav>
                                        <p:tav tm="100000">
                                          <p:val>
                                            <p:strVal val="#ppt_y"/>
                                          </p:val>
                                        </p:tav>
                                      </p:tavLst>
                                    </p:anim>
                                  </p:childTnLst>
                                </p:cTn>
                              </p:par>
                              <p:par>
                                <p:cTn id="345" presetID="2" presetClass="entr" presetSubtype="2" fill="hold" nodeType="withEffect">
                                  <p:stCondLst>
                                    <p:cond delay="0"/>
                                  </p:stCondLst>
                                  <p:childTnLst>
                                    <p:set>
                                      <p:cBhvr>
                                        <p:cTn id="346" dur="1" fill="hold">
                                          <p:stCondLst>
                                            <p:cond delay="0"/>
                                          </p:stCondLst>
                                        </p:cTn>
                                        <p:tgtEl>
                                          <p:spTgt spid="90115">
                                            <p:txEl>
                                              <p:pRg st="7" end="7"/>
                                            </p:txEl>
                                          </p:spTgt>
                                        </p:tgtEl>
                                        <p:attrNameLst>
                                          <p:attrName>style.visibility</p:attrName>
                                        </p:attrNameLst>
                                      </p:cBhvr>
                                      <p:to>
                                        <p:strVal val="visible"/>
                                      </p:to>
                                    </p:set>
                                    <p:anim calcmode="lin" valueType="num">
                                      <p:cBhvr additive="base">
                                        <p:cTn id="347" dur="500" fill="hold"/>
                                        <p:tgtEl>
                                          <p:spTgt spid="90115">
                                            <p:txEl>
                                              <p:pRg st="7" end="7"/>
                                            </p:txEl>
                                          </p:spTgt>
                                        </p:tgtEl>
                                        <p:attrNameLst>
                                          <p:attrName>ppt_x</p:attrName>
                                        </p:attrNameLst>
                                      </p:cBhvr>
                                      <p:tavLst>
                                        <p:tav tm="0">
                                          <p:val>
                                            <p:strVal val="1+#ppt_w/2"/>
                                          </p:val>
                                        </p:tav>
                                        <p:tav tm="100000">
                                          <p:val>
                                            <p:strVal val="#ppt_x"/>
                                          </p:val>
                                        </p:tav>
                                      </p:tavLst>
                                    </p:anim>
                                    <p:anim calcmode="lin" valueType="num">
                                      <p:cBhvr additive="base">
                                        <p:cTn id="348" dur="500" fill="hold"/>
                                        <p:tgtEl>
                                          <p:spTgt spid="90115">
                                            <p:txEl>
                                              <p:pRg st="7" end="7"/>
                                            </p:txEl>
                                          </p:spTgt>
                                        </p:tgtEl>
                                        <p:attrNameLst>
                                          <p:attrName>ppt_y</p:attrName>
                                        </p:attrNameLst>
                                      </p:cBhvr>
                                      <p:tavLst>
                                        <p:tav tm="0">
                                          <p:val>
                                            <p:strVal val="#ppt_y"/>
                                          </p:val>
                                        </p:tav>
                                        <p:tav tm="100000">
                                          <p:val>
                                            <p:strVal val="#ppt_y"/>
                                          </p:val>
                                        </p:tav>
                                      </p:tavLst>
                                    </p:anim>
                                  </p:childTnLst>
                                </p:cTn>
                              </p:par>
                              <p:par>
                                <p:cTn id="349" presetID="2" presetClass="entr" presetSubtype="2" fill="hold" nodeType="withEffect">
                                  <p:stCondLst>
                                    <p:cond delay="0"/>
                                  </p:stCondLst>
                                  <p:childTnLst>
                                    <p:set>
                                      <p:cBhvr>
                                        <p:cTn id="350" dur="1" fill="hold">
                                          <p:stCondLst>
                                            <p:cond delay="0"/>
                                          </p:stCondLst>
                                        </p:cTn>
                                        <p:tgtEl>
                                          <p:spTgt spid="90115">
                                            <p:txEl>
                                              <p:pRg st="8" end="8"/>
                                            </p:txEl>
                                          </p:spTgt>
                                        </p:tgtEl>
                                        <p:attrNameLst>
                                          <p:attrName>style.visibility</p:attrName>
                                        </p:attrNameLst>
                                      </p:cBhvr>
                                      <p:to>
                                        <p:strVal val="visible"/>
                                      </p:to>
                                    </p:set>
                                    <p:anim calcmode="lin" valueType="num">
                                      <p:cBhvr additive="base">
                                        <p:cTn id="351" dur="500" fill="hold"/>
                                        <p:tgtEl>
                                          <p:spTgt spid="90115">
                                            <p:txEl>
                                              <p:pRg st="8" end="8"/>
                                            </p:txEl>
                                          </p:spTgt>
                                        </p:tgtEl>
                                        <p:attrNameLst>
                                          <p:attrName>ppt_x</p:attrName>
                                        </p:attrNameLst>
                                      </p:cBhvr>
                                      <p:tavLst>
                                        <p:tav tm="0">
                                          <p:val>
                                            <p:strVal val="1+#ppt_w/2"/>
                                          </p:val>
                                        </p:tav>
                                        <p:tav tm="100000">
                                          <p:val>
                                            <p:strVal val="#ppt_x"/>
                                          </p:val>
                                        </p:tav>
                                      </p:tavLst>
                                    </p:anim>
                                    <p:anim calcmode="lin" valueType="num">
                                      <p:cBhvr additive="base">
                                        <p:cTn id="352" dur="500" fill="hold"/>
                                        <p:tgtEl>
                                          <p:spTgt spid="90115">
                                            <p:txEl>
                                              <p:pRg st="8" end="8"/>
                                            </p:txEl>
                                          </p:spTgt>
                                        </p:tgtEl>
                                        <p:attrNameLst>
                                          <p:attrName>ppt_y</p:attrName>
                                        </p:attrNameLst>
                                      </p:cBhvr>
                                      <p:tavLst>
                                        <p:tav tm="0">
                                          <p:val>
                                            <p:strVal val="#ppt_y"/>
                                          </p:val>
                                        </p:tav>
                                        <p:tav tm="100000">
                                          <p:val>
                                            <p:strVal val="#ppt_y"/>
                                          </p:val>
                                        </p:tav>
                                      </p:tavLst>
                                    </p:anim>
                                  </p:childTnLst>
                                </p:cTn>
                              </p:par>
                              <p:par>
                                <p:cTn id="353" presetID="2" presetClass="entr" presetSubtype="2" fill="hold" nodeType="withEffect">
                                  <p:stCondLst>
                                    <p:cond delay="0"/>
                                  </p:stCondLst>
                                  <p:childTnLst>
                                    <p:set>
                                      <p:cBhvr>
                                        <p:cTn id="354" dur="1" fill="hold">
                                          <p:stCondLst>
                                            <p:cond delay="0"/>
                                          </p:stCondLst>
                                        </p:cTn>
                                        <p:tgtEl>
                                          <p:spTgt spid="90115">
                                            <p:txEl>
                                              <p:pRg st="9" end="9"/>
                                            </p:txEl>
                                          </p:spTgt>
                                        </p:tgtEl>
                                        <p:attrNameLst>
                                          <p:attrName>style.visibility</p:attrName>
                                        </p:attrNameLst>
                                      </p:cBhvr>
                                      <p:to>
                                        <p:strVal val="visible"/>
                                      </p:to>
                                    </p:set>
                                    <p:anim calcmode="lin" valueType="num">
                                      <p:cBhvr additive="base">
                                        <p:cTn id="355" dur="500" fill="hold"/>
                                        <p:tgtEl>
                                          <p:spTgt spid="90115">
                                            <p:txEl>
                                              <p:pRg st="9" end="9"/>
                                            </p:txEl>
                                          </p:spTgt>
                                        </p:tgtEl>
                                        <p:attrNameLst>
                                          <p:attrName>ppt_x</p:attrName>
                                        </p:attrNameLst>
                                      </p:cBhvr>
                                      <p:tavLst>
                                        <p:tav tm="0">
                                          <p:val>
                                            <p:strVal val="1+#ppt_w/2"/>
                                          </p:val>
                                        </p:tav>
                                        <p:tav tm="100000">
                                          <p:val>
                                            <p:strVal val="#ppt_x"/>
                                          </p:val>
                                        </p:tav>
                                      </p:tavLst>
                                    </p:anim>
                                    <p:anim calcmode="lin" valueType="num">
                                      <p:cBhvr additive="base">
                                        <p:cTn id="356" dur="500" fill="hold"/>
                                        <p:tgtEl>
                                          <p:spTgt spid="90115">
                                            <p:txEl>
                                              <p:pRg st="9" end="9"/>
                                            </p:txEl>
                                          </p:spTgt>
                                        </p:tgtEl>
                                        <p:attrNameLst>
                                          <p:attrName>ppt_y</p:attrName>
                                        </p:attrNameLst>
                                      </p:cBhvr>
                                      <p:tavLst>
                                        <p:tav tm="0">
                                          <p:val>
                                            <p:strVal val="#ppt_y"/>
                                          </p:val>
                                        </p:tav>
                                        <p:tav tm="100000">
                                          <p:val>
                                            <p:strVal val="#ppt_y"/>
                                          </p:val>
                                        </p:tav>
                                      </p:tavLst>
                                    </p:anim>
                                  </p:childTnLst>
                                </p:cTn>
                              </p:par>
                              <p:par>
                                <p:cTn id="357" presetID="2" presetClass="entr" presetSubtype="2" fill="hold" nodeType="withEffect">
                                  <p:stCondLst>
                                    <p:cond delay="0"/>
                                  </p:stCondLst>
                                  <p:childTnLst>
                                    <p:set>
                                      <p:cBhvr>
                                        <p:cTn id="358" dur="1" fill="hold">
                                          <p:stCondLst>
                                            <p:cond delay="0"/>
                                          </p:stCondLst>
                                        </p:cTn>
                                        <p:tgtEl>
                                          <p:spTgt spid="90115">
                                            <p:txEl>
                                              <p:pRg st="10" end="10"/>
                                            </p:txEl>
                                          </p:spTgt>
                                        </p:tgtEl>
                                        <p:attrNameLst>
                                          <p:attrName>style.visibility</p:attrName>
                                        </p:attrNameLst>
                                      </p:cBhvr>
                                      <p:to>
                                        <p:strVal val="visible"/>
                                      </p:to>
                                    </p:set>
                                    <p:anim calcmode="lin" valueType="num">
                                      <p:cBhvr additive="base">
                                        <p:cTn id="359" dur="500" fill="hold"/>
                                        <p:tgtEl>
                                          <p:spTgt spid="90115">
                                            <p:txEl>
                                              <p:pRg st="10" end="10"/>
                                            </p:txEl>
                                          </p:spTgt>
                                        </p:tgtEl>
                                        <p:attrNameLst>
                                          <p:attrName>ppt_x</p:attrName>
                                        </p:attrNameLst>
                                      </p:cBhvr>
                                      <p:tavLst>
                                        <p:tav tm="0">
                                          <p:val>
                                            <p:strVal val="1+#ppt_w/2"/>
                                          </p:val>
                                        </p:tav>
                                        <p:tav tm="100000">
                                          <p:val>
                                            <p:strVal val="#ppt_x"/>
                                          </p:val>
                                        </p:tav>
                                      </p:tavLst>
                                    </p:anim>
                                    <p:anim calcmode="lin" valueType="num">
                                      <p:cBhvr additive="base">
                                        <p:cTn id="360" dur="500" fill="hold"/>
                                        <p:tgtEl>
                                          <p:spTgt spid="90115">
                                            <p:txEl>
                                              <p:pRg st="10" end="10"/>
                                            </p:txEl>
                                          </p:spTgt>
                                        </p:tgtEl>
                                        <p:attrNameLst>
                                          <p:attrName>ppt_y</p:attrName>
                                        </p:attrNameLst>
                                      </p:cBhvr>
                                      <p:tavLst>
                                        <p:tav tm="0">
                                          <p:val>
                                            <p:strVal val="#ppt_y"/>
                                          </p:val>
                                        </p:tav>
                                        <p:tav tm="100000">
                                          <p:val>
                                            <p:strVal val="#ppt_y"/>
                                          </p:val>
                                        </p:tav>
                                      </p:tavLst>
                                    </p:anim>
                                  </p:childTnLst>
                                </p:cTn>
                              </p:par>
                              <p:par>
                                <p:cTn id="361" presetID="2" presetClass="entr" presetSubtype="2" fill="hold" nodeType="withEffect">
                                  <p:stCondLst>
                                    <p:cond delay="0"/>
                                  </p:stCondLst>
                                  <p:childTnLst>
                                    <p:set>
                                      <p:cBhvr>
                                        <p:cTn id="362" dur="1" fill="hold">
                                          <p:stCondLst>
                                            <p:cond delay="0"/>
                                          </p:stCondLst>
                                        </p:cTn>
                                        <p:tgtEl>
                                          <p:spTgt spid="90115">
                                            <p:txEl>
                                              <p:pRg st="11" end="11"/>
                                            </p:txEl>
                                          </p:spTgt>
                                        </p:tgtEl>
                                        <p:attrNameLst>
                                          <p:attrName>style.visibility</p:attrName>
                                        </p:attrNameLst>
                                      </p:cBhvr>
                                      <p:to>
                                        <p:strVal val="visible"/>
                                      </p:to>
                                    </p:set>
                                    <p:anim calcmode="lin" valueType="num">
                                      <p:cBhvr additive="base">
                                        <p:cTn id="363" dur="500" fill="hold"/>
                                        <p:tgtEl>
                                          <p:spTgt spid="90115">
                                            <p:txEl>
                                              <p:pRg st="11" end="11"/>
                                            </p:txEl>
                                          </p:spTgt>
                                        </p:tgtEl>
                                        <p:attrNameLst>
                                          <p:attrName>ppt_x</p:attrName>
                                        </p:attrNameLst>
                                      </p:cBhvr>
                                      <p:tavLst>
                                        <p:tav tm="0">
                                          <p:val>
                                            <p:strVal val="1+#ppt_w/2"/>
                                          </p:val>
                                        </p:tav>
                                        <p:tav tm="100000">
                                          <p:val>
                                            <p:strVal val="#ppt_x"/>
                                          </p:val>
                                        </p:tav>
                                      </p:tavLst>
                                    </p:anim>
                                    <p:anim calcmode="lin" valueType="num">
                                      <p:cBhvr additive="base">
                                        <p:cTn id="364" dur="500" fill="hold"/>
                                        <p:tgtEl>
                                          <p:spTgt spid="90115">
                                            <p:txEl>
                                              <p:pRg st="11" end="11"/>
                                            </p:txEl>
                                          </p:spTgt>
                                        </p:tgtEl>
                                        <p:attrNameLst>
                                          <p:attrName>ppt_y</p:attrName>
                                        </p:attrNameLst>
                                      </p:cBhvr>
                                      <p:tavLst>
                                        <p:tav tm="0">
                                          <p:val>
                                            <p:strVal val="#ppt_y"/>
                                          </p:val>
                                        </p:tav>
                                        <p:tav tm="100000">
                                          <p:val>
                                            <p:strVal val="#ppt_y"/>
                                          </p:val>
                                        </p:tav>
                                      </p:tavLst>
                                    </p:anim>
                                  </p:childTnLst>
                                </p:cTn>
                              </p:par>
                              <p:par>
                                <p:cTn id="365" presetID="2" presetClass="entr" presetSubtype="2" fill="hold" nodeType="withEffect">
                                  <p:stCondLst>
                                    <p:cond delay="0"/>
                                  </p:stCondLst>
                                  <p:childTnLst>
                                    <p:set>
                                      <p:cBhvr>
                                        <p:cTn id="366" dur="1" fill="hold">
                                          <p:stCondLst>
                                            <p:cond delay="0"/>
                                          </p:stCondLst>
                                        </p:cTn>
                                        <p:tgtEl>
                                          <p:spTgt spid="90115">
                                            <p:txEl>
                                              <p:pRg st="12" end="12"/>
                                            </p:txEl>
                                          </p:spTgt>
                                        </p:tgtEl>
                                        <p:attrNameLst>
                                          <p:attrName>style.visibility</p:attrName>
                                        </p:attrNameLst>
                                      </p:cBhvr>
                                      <p:to>
                                        <p:strVal val="visible"/>
                                      </p:to>
                                    </p:set>
                                    <p:anim calcmode="lin" valueType="num">
                                      <p:cBhvr additive="base">
                                        <p:cTn id="367" dur="500" fill="hold"/>
                                        <p:tgtEl>
                                          <p:spTgt spid="90115">
                                            <p:txEl>
                                              <p:pRg st="12" end="12"/>
                                            </p:txEl>
                                          </p:spTgt>
                                        </p:tgtEl>
                                        <p:attrNameLst>
                                          <p:attrName>ppt_x</p:attrName>
                                        </p:attrNameLst>
                                      </p:cBhvr>
                                      <p:tavLst>
                                        <p:tav tm="0">
                                          <p:val>
                                            <p:strVal val="1+#ppt_w/2"/>
                                          </p:val>
                                        </p:tav>
                                        <p:tav tm="100000">
                                          <p:val>
                                            <p:strVal val="#ppt_x"/>
                                          </p:val>
                                        </p:tav>
                                      </p:tavLst>
                                    </p:anim>
                                    <p:anim calcmode="lin" valueType="num">
                                      <p:cBhvr additive="base">
                                        <p:cTn id="368" dur="500" fill="hold"/>
                                        <p:tgtEl>
                                          <p:spTgt spid="901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04154"/>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tendovaginitis De Quervain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571472" y="1571612"/>
            <a:ext cx="8115328" cy="5072098"/>
          </a:xfrm>
          <a:noFill/>
        </p:spPr>
        <p:txBody>
          <a:bodyPr>
            <a:normAutofit fontScale="55000" lnSpcReduction="20000"/>
          </a:bodyPr>
          <a:lstStyle/>
          <a:p>
            <a:pPr>
              <a:buFont typeface="Wingdings" pitchFamily="2" charset="2"/>
              <a:buChar char="§"/>
            </a:pPr>
            <a:r>
              <a:rPr lang="nl-BE" sz="3600" dirty="0" smtClean="0"/>
              <a:t>symptoom</a:t>
            </a:r>
          </a:p>
          <a:p>
            <a:pPr lvl="1">
              <a:buFont typeface="Wingdings" pitchFamily="2" charset="2"/>
              <a:buChar char="§"/>
            </a:pPr>
            <a:r>
              <a:rPr lang="nl-BE" sz="3400" dirty="0" smtClean="0"/>
              <a:t>lokale (druk)pijn en/of zwelling aan radiale zijde van pols</a:t>
            </a:r>
          </a:p>
          <a:p>
            <a:pPr>
              <a:buFont typeface="Wingdings" pitchFamily="2" charset="2"/>
              <a:buChar char="§"/>
            </a:pPr>
            <a:r>
              <a:rPr lang="nl-BE" sz="3600" dirty="0" smtClean="0"/>
              <a:t>anamnese</a:t>
            </a:r>
          </a:p>
          <a:p>
            <a:pPr lvl="1">
              <a:buFont typeface="Wingdings" pitchFamily="2" charset="2"/>
              <a:buChar char="§"/>
            </a:pPr>
            <a:r>
              <a:rPr lang="nl-BE" sz="3400" dirty="0" smtClean="0"/>
              <a:t>lokalisatie van de pijn </a:t>
            </a:r>
          </a:p>
          <a:p>
            <a:pPr lvl="2">
              <a:buFont typeface="Wingdings" pitchFamily="2" charset="2"/>
              <a:buChar char="§"/>
            </a:pPr>
            <a:r>
              <a:rPr lang="nl-BE" sz="3100" dirty="0" smtClean="0"/>
              <a:t>doorgaans bij de processus styloideus radii</a:t>
            </a:r>
          </a:p>
          <a:p>
            <a:pPr lvl="2">
              <a:buFont typeface="Wingdings" pitchFamily="2" charset="2"/>
              <a:buChar char="§"/>
            </a:pPr>
            <a:r>
              <a:rPr lang="nl-BE" sz="3100" dirty="0" smtClean="0"/>
              <a:t>ernst van de pijn</a:t>
            </a:r>
          </a:p>
          <a:p>
            <a:pPr lvl="2">
              <a:buFont typeface="Wingdings" pitchFamily="2" charset="2"/>
              <a:buChar char="§"/>
            </a:pPr>
            <a:r>
              <a:rPr lang="nl-BE" sz="3100" dirty="0" smtClean="0"/>
              <a:t>mate van hinder </a:t>
            </a:r>
          </a:p>
          <a:p>
            <a:pPr lvl="2">
              <a:buFont typeface="Wingdings" pitchFamily="2" charset="2"/>
              <a:buChar char="§"/>
            </a:pPr>
            <a:r>
              <a:rPr lang="nl-BE" sz="3100" dirty="0" smtClean="0"/>
              <a:t>klachten passend bij </a:t>
            </a:r>
            <a:r>
              <a:rPr lang="nl-BE" sz="3100" dirty="0" err="1" smtClean="0"/>
              <a:t>CMC-I-artrose</a:t>
            </a:r>
            <a:endParaRPr lang="nl-BE" sz="3100" dirty="0" smtClean="0"/>
          </a:p>
          <a:p>
            <a:pPr>
              <a:buFont typeface="Wingdings" pitchFamily="2" charset="2"/>
              <a:buChar char="§"/>
            </a:pPr>
            <a:r>
              <a:rPr lang="nl-BE" sz="3600" dirty="0" smtClean="0"/>
              <a:t>klinisch onderzoek</a:t>
            </a:r>
          </a:p>
          <a:p>
            <a:pPr lvl="1">
              <a:buFont typeface="Wingdings" pitchFamily="2" charset="2"/>
              <a:buChar char="§"/>
            </a:pPr>
            <a:r>
              <a:rPr lang="nl-BE" sz="3400" dirty="0" smtClean="0"/>
              <a:t>roodheid</a:t>
            </a:r>
          </a:p>
          <a:p>
            <a:pPr lvl="1">
              <a:buFont typeface="Wingdings" pitchFamily="2" charset="2"/>
              <a:buChar char="§"/>
            </a:pPr>
            <a:r>
              <a:rPr lang="nl-BE" sz="3400" dirty="0" smtClean="0"/>
              <a:t>zwelling </a:t>
            </a:r>
          </a:p>
          <a:p>
            <a:pPr lvl="1">
              <a:buFont typeface="Wingdings" pitchFamily="2" charset="2"/>
              <a:buChar char="§"/>
            </a:pPr>
            <a:r>
              <a:rPr lang="nl-BE" sz="3400" dirty="0" smtClean="0"/>
              <a:t>crepitaties</a:t>
            </a:r>
          </a:p>
          <a:p>
            <a:pPr lvl="1">
              <a:buFont typeface="Wingdings" pitchFamily="2" charset="2"/>
              <a:buChar char="§"/>
            </a:pPr>
            <a:r>
              <a:rPr lang="nl-BE" sz="3500" dirty="0" smtClean="0"/>
              <a:t>drukpijn op de radiale zijde van de pols</a:t>
            </a:r>
          </a:p>
          <a:p>
            <a:pPr lvl="1">
              <a:buFont typeface="Wingdings" pitchFamily="2" charset="2"/>
              <a:buChar char="§"/>
            </a:pPr>
            <a:r>
              <a:rPr lang="nl-BE" sz="3500" dirty="0" smtClean="0"/>
              <a:t>test van Finkelstein</a:t>
            </a:r>
            <a:r>
              <a:rPr lang="nl-NL" sz="3500" dirty="0" smtClean="0"/>
              <a:t>vuist</a:t>
            </a:r>
          </a:p>
          <a:p>
            <a:pPr lvl="2">
              <a:buFont typeface="Wingdings" pitchFamily="2" charset="2"/>
              <a:buChar char="§"/>
            </a:pPr>
            <a:r>
              <a:rPr lang="nl-NL" sz="3200" dirty="0" smtClean="0"/>
              <a:t>duim omvat door de vingers + duimnagel basis van de pink</a:t>
            </a:r>
          </a:p>
          <a:p>
            <a:pPr lvl="2">
              <a:buFont typeface="Wingdings" pitchFamily="2" charset="2"/>
              <a:buChar char="§"/>
            </a:pPr>
            <a:r>
              <a:rPr lang="nl-NL" sz="3200" dirty="0" smtClean="0"/>
              <a:t>arts devieert de vuist naar ulnair + licht extensie pols</a:t>
            </a:r>
          </a:p>
          <a:p>
            <a:pPr lvl="2">
              <a:buFont typeface="Wingdings" pitchFamily="2" charset="2"/>
              <a:buChar char="§"/>
            </a:pPr>
            <a:endParaRPr lang="nl-BE" sz="3100" dirty="0" smtClean="0"/>
          </a:p>
          <a:p>
            <a:pPr>
              <a:buNone/>
            </a:pPr>
            <a:endParaRPr lang="nl-NL" sz="3400" i="1" dirty="0"/>
          </a:p>
        </p:txBody>
      </p:sp>
      <p:pic>
        <p:nvPicPr>
          <p:cNvPr id="6" name="Picture 1"/>
          <p:cNvPicPr>
            <a:picLocks noChangeAspect="1" noChangeArrowheads="1"/>
          </p:cNvPicPr>
          <p:nvPr/>
        </p:nvPicPr>
        <p:blipFill>
          <a:blip r:embed="rId3"/>
          <a:srcRect/>
          <a:stretch>
            <a:fillRect/>
          </a:stretch>
        </p:blipFill>
        <p:spPr bwMode="auto">
          <a:xfrm>
            <a:off x="7072330" y="2643182"/>
            <a:ext cx="182880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28596" y="1204154"/>
            <a:ext cx="8258204" cy="1153276"/>
          </a:xfrm>
          <a:noFill/>
        </p:spPr>
        <p:txBody>
          <a:bodyPr vert="horz" lIns="0" rIns="0" bIns="0" anchor="b">
            <a:normAutofit fontScale="90000"/>
          </a:bodyPr>
          <a:lstStyle/>
          <a:p>
            <a:pPr algn="ctr"/>
            <a: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1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hand en pols</a:t>
            </a:r>
            <a:b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tendovaginitis De Quervain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3600" u="sng" dirty="0">
              <a:solidFill>
                <a:srgbClr val="0000FF"/>
              </a:solidFill>
              <a:cs typeface="Arial" charset="0"/>
            </a:endParaRPr>
          </a:p>
        </p:txBody>
      </p:sp>
      <p:sp>
        <p:nvSpPr>
          <p:cNvPr id="78851" name="Rectangle 3"/>
          <p:cNvSpPr>
            <a:spLocks noGrp="1" noChangeArrowheads="1"/>
          </p:cNvSpPr>
          <p:nvPr>
            <p:ph idx="1"/>
          </p:nvPr>
        </p:nvSpPr>
        <p:spPr>
          <a:xfrm>
            <a:off x="571472" y="1928802"/>
            <a:ext cx="8115328" cy="4714908"/>
          </a:xfrm>
          <a:noFill/>
        </p:spPr>
        <p:txBody>
          <a:bodyPr>
            <a:normAutofit fontScale="77500" lnSpcReduction="20000"/>
          </a:bodyPr>
          <a:lstStyle/>
          <a:p>
            <a:pPr>
              <a:buFont typeface="Wingdings" pitchFamily="2" charset="2"/>
              <a:buChar char="§"/>
            </a:pPr>
            <a:r>
              <a:rPr lang="nl-BE" sz="3600" dirty="0" smtClean="0"/>
              <a:t>zonodig pijnstilling</a:t>
            </a:r>
          </a:p>
          <a:p>
            <a:pPr lvl="1">
              <a:buFont typeface="Wingdings" pitchFamily="2" charset="2"/>
              <a:buChar char="§"/>
            </a:pPr>
            <a:r>
              <a:rPr lang="nl-BE" sz="3200" dirty="0" smtClean="0"/>
              <a:t>lokaal NSAID</a:t>
            </a:r>
          </a:p>
          <a:p>
            <a:pPr lvl="1">
              <a:buFont typeface="Wingdings" pitchFamily="2" charset="2"/>
              <a:buChar char="§"/>
            </a:pPr>
            <a:r>
              <a:rPr lang="nl-BE" sz="3200" dirty="0" smtClean="0"/>
              <a:t>paracetamol of oraal NSAID</a:t>
            </a:r>
          </a:p>
          <a:p>
            <a:pPr>
              <a:buFont typeface="Wingdings" pitchFamily="2" charset="2"/>
              <a:buChar char="§"/>
            </a:pPr>
            <a:r>
              <a:rPr lang="nl-BE" sz="3600" dirty="0" smtClean="0"/>
              <a:t>bij hinderlijke klachten</a:t>
            </a:r>
          </a:p>
          <a:p>
            <a:pPr lvl="1">
              <a:buFont typeface="Wingdings" pitchFamily="2" charset="2"/>
              <a:buChar char="§"/>
            </a:pPr>
            <a:r>
              <a:rPr lang="nl-BE" sz="3400" dirty="0" smtClean="0"/>
              <a:t>corticosteroïdinjectie</a:t>
            </a:r>
          </a:p>
          <a:p>
            <a:pPr lvl="2">
              <a:buFont typeface="Wingdings" pitchFamily="2" charset="2"/>
              <a:buChar char="§"/>
            </a:pPr>
            <a:r>
              <a:rPr lang="nl-BE" sz="3100" dirty="0" smtClean="0"/>
              <a:t>1 ml triamcinolonacetonide 10 mg/ml</a:t>
            </a:r>
          </a:p>
          <a:p>
            <a:pPr lvl="1">
              <a:buFont typeface="Wingdings" pitchFamily="2" charset="2"/>
              <a:buChar char="§"/>
            </a:pPr>
            <a:r>
              <a:rPr lang="nl-BE" sz="3400" dirty="0" smtClean="0"/>
              <a:t>herhaal bij onvoldoende effect </a:t>
            </a:r>
          </a:p>
          <a:p>
            <a:pPr lvl="2">
              <a:buFont typeface="Wingdings" pitchFamily="2" charset="2"/>
              <a:buChar char="§"/>
            </a:pPr>
            <a:r>
              <a:rPr lang="nl-BE" sz="3100" dirty="0" smtClean="0"/>
              <a:t>na 2 - 3 weken</a:t>
            </a:r>
          </a:p>
          <a:p>
            <a:pPr>
              <a:buFont typeface="Wingdings" pitchFamily="2" charset="2"/>
              <a:buChar char="§"/>
            </a:pPr>
            <a:r>
              <a:rPr lang="nl-NL" sz="3600" dirty="0" smtClean="0"/>
              <a:t>chirurg</a:t>
            </a:r>
            <a:endParaRPr lang="nl-BE" sz="3600" dirty="0" smtClean="0"/>
          </a:p>
          <a:p>
            <a:pPr lvl="1">
              <a:buFont typeface="Wingdings" pitchFamily="2" charset="2"/>
              <a:buChar char="§"/>
            </a:pPr>
            <a:r>
              <a:rPr lang="nl-BE" sz="3400" dirty="0" smtClean="0"/>
              <a:t>bij onvoldoende resultaat</a:t>
            </a:r>
          </a:p>
          <a:p>
            <a:pPr lvl="1">
              <a:buFont typeface="Wingdings" pitchFamily="2" charset="2"/>
              <a:buChar char="§"/>
            </a:pPr>
            <a:r>
              <a:rPr lang="nl-BE" sz="3400" dirty="0" smtClean="0"/>
              <a:t>release pezen onder lokale anesthesie</a:t>
            </a:r>
          </a:p>
          <a:p>
            <a:pPr>
              <a:buFont typeface="Wingdings" pitchFamily="2" charset="2"/>
              <a:buChar char="§"/>
            </a:pPr>
            <a:endParaRPr lang="nl-NL" sz="3400" i="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03227"/>
            <a:ext cx="8218488" cy="1425575"/>
          </a:xfrm>
          <a:noFill/>
        </p:spPr>
        <p:txBody>
          <a:bodyPr>
            <a:normAutofit fontScale="90000"/>
          </a:bodyPr>
          <a:lstStyle/>
          <a:p>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artrose van de hand – beleid</a:t>
            </a: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
            </a:r>
            <a:b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2400" b="1" dirty="0" smtClean="0">
                <a:solidFill>
                  <a:schemeClr val="accent3">
                    <a:tint val="90000"/>
                    <a:satMod val="120000"/>
                  </a:schemeClr>
                </a:solidFill>
                <a:effectLst>
                  <a:outerShdw blurRad="38100" dist="25400" dir="5400000" algn="tl" rotWithShape="0">
                    <a:srgbClr val="000000">
                      <a:alpha val="43000"/>
                    </a:srgbClr>
                  </a:outerShdw>
                </a:effectLst>
              </a:rPr>
              <a:t>								7/13</a:t>
            </a:r>
            <a:r>
              <a:rPr lang="nl-NL" sz="27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2700" dirty="0"/>
          </a:p>
        </p:txBody>
      </p:sp>
      <p:sp>
        <p:nvSpPr>
          <p:cNvPr id="82947" name="Rectangle 3"/>
          <p:cNvSpPr>
            <a:spLocks noGrp="1" noChangeArrowheads="1"/>
          </p:cNvSpPr>
          <p:nvPr>
            <p:ph idx="1"/>
          </p:nvPr>
        </p:nvSpPr>
        <p:spPr>
          <a:xfrm>
            <a:off x="457200" y="2251098"/>
            <a:ext cx="8229600" cy="4464050"/>
          </a:xfrm>
          <a:noFill/>
        </p:spPr>
        <p:txBody>
          <a:bodyPr/>
          <a:lstStyle/>
          <a:p>
            <a:pPr>
              <a:lnSpc>
                <a:spcPct val="80000"/>
              </a:lnSpc>
              <a:buFont typeface="Wingdings" pitchFamily="2" charset="2"/>
              <a:buNone/>
            </a:pPr>
            <a:endParaRPr lang="nl-NL" sz="700" dirty="0"/>
          </a:p>
          <a:p>
            <a:pPr>
              <a:lnSpc>
                <a:spcPct val="80000"/>
              </a:lnSpc>
              <a:buFont typeface="Wingdings" pitchFamily="2" charset="2"/>
              <a:buChar char="§"/>
            </a:pPr>
            <a:r>
              <a:rPr lang="nl-NL" sz="2400" dirty="0"/>
              <a:t>veel pijn - tijdelijk ontzien</a:t>
            </a:r>
          </a:p>
          <a:p>
            <a:pPr>
              <a:lnSpc>
                <a:spcPct val="80000"/>
              </a:lnSpc>
              <a:buFont typeface="Wingdings" pitchFamily="2" charset="2"/>
              <a:buChar char="§"/>
            </a:pPr>
            <a:r>
              <a:rPr lang="nl-NL" sz="2400" dirty="0"/>
              <a:t>oefeningen - behoud kracht &amp; bewegelijkheid</a:t>
            </a:r>
          </a:p>
          <a:p>
            <a:pPr marL="762000" lvl="1" indent="-304800">
              <a:lnSpc>
                <a:spcPct val="80000"/>
              </a:lnSpc>
              <a:buFont typeface="Wingdings" pitchFamily="2" charset="2"/>
              <a:buChar char="§"/>
            </a:pPr>
            <a:r>
              <a:rPr lang="nl-NL" sz="2000" dirty="0"/>
              <a:t>pols strekken/buigen, vuist maken</a:t>
            </a:r>
          </a:p>
          <a:p>
            <a:pPr marL="762000" lvl="1" indent="-304800">
              <a:lnSpc>
                <a:spcPct val="80000"/>
              </a:lnSpc>
              <a:buFont typeface="Wingdings" pitchFamily="2" charset="2"/>
              <a:buChar char="§"/>
            </a:pPr>
            <a:r>
              <a:rPr lang="nl-NL" sz="2000" dirty="0"/>
              <a:t>vingers strekken/spreiden</a:t>
            </a:r>
          </a:p>
          <a:p>
            <a:pPr>
              <a:lnSpc>
                <a:spcPct val="80000"/>
              </a:lnSpc>
              <a:buFont typeface="Wingdings" pitchFamily="2" charset="2"/>
              <a:buChar char="§"/>
            </a:pPr>
            <a:r>
              <a:rPr lang="nl-NL" sz="2400" dirty="0"/>
              <a:t>spalk - ergotherapie</a:t>
            </a:r>
          </a:p>
          <a:p>
            <a:pPr>
              <a:lnSpc>
                <a:spcPct val="80000"/>
              </a:lnSpc>
              <a:buFont typeface="Wingdings" pitchFamily="2" charset="2"/>
              <a:buChar char="§"/>
            </a:pPr>
            <a:r>
              <a:rPr lang="nl-NL" sz="2400" dirty="0"/>
              <a:t>pijnstilling</a:t>
            </a:r>
          </a:p>
          <a:p>
            <a:pPr marL="762000" lvl="1" indent="-304800">
              <a:lnSpc>
                <a:spcPct val="80000"/>
              </a:lnSpc>
              <a:buFont typeface="Wingdings" pitchFamily="2" charset="2"/>
              <a:buAutoNum type="arabicPeriod"/>
            </a:pPr>
            <a:r>
              <a:rPr lang="nl-NL" sz="2000" dirty="0"/>
              <a:t>locaal NSAID</a:t>
            </a:r>
          </a:p>
          <a:p>
            <a:pPr marL="762000" lvl="1" indent="-304800">
              <a:lnSpc>
                <a:spcPct val="80000"/>
              </a:lnSpc>
              <a:buFont typeface="Wingdings" pitchFamily="2" charset="2"/>
              <a:buAutoNum type="arabicPeriod"/>
            </a:pPr>
            <a:r>
              <a:rPr lang="nl-NL" sz="2000" dirty="0"/>
              <a:t>paracetamol</a:t>
            </a:r>
          </a:p>
          <a:p>
            <a:pPr marL="762000" lvl="1" indent="-304800">
              <a:lnSpc>
                <a:spcPct val="80000"/>
              </a:lnSpc>
              <a:buFont typeface="Wingdings" pitchFamily="2" charset="2"/>
              <a:buAutoNum type="arabicPeriod"/>
            </a:pPr>
            <a:r>
              <a:rPr lang="nl-NL" sz="2000" dirty="0"/>
              <a:t>oraal NSAID</a:t>
            </a:r>
          </a:p>
          <a:p>
            <a:pPr>
              <a:lnSpc>
                <a:spcPct val="80000"/>
              </a:lnSpc>
              <a:buFont typeface="Wingdings" pitchFamily="2" charset="2"/>
              <a:buChar char="§"/>
            </a:pPr>
            <a:r>
              <a:rPr lang="nl-NL" sz="2400" dirty="0"/>
              <a:t>ontbreken van voldoende bewijs</a:t>
            </a:r>
          </a:p>
          <a:p>
            <a:pPr marL="762000" lvl="1" indent="-304800">
              <a:lnSpc>
                <a:spcPct val="80000"/>
              </a:lnSpc>
              <a:buFont typeface="Wingdings" pitchFamily="2" charset="2"/>
              <a:buChar char="§"/>
            </a:pPr>
            <a:r>
              <a:rPr lang="nl-NL" sz="2000" dirty="0"/>
              <a:t>glucosamine / chondroïtine</a:t>
            </a:r>
          </a:p>
          <a:p>
            <a:pPr marL="762000" lvl="1" indent="-304800">
              <a:lnSpc>
                <a:spcPct val="80000"/>
              </a:lnSpc>
              <a:buFont typeface="Wingdings" pitchFamily="2" charset="2"/>
              <a:buChar char="§"/>
            </a:pPr>
            <a:r>
              <a:rPr lang="nl-NL" sz="2000" dirty="0"/>
              <a:t>corticosteroïdinjectie</a:t>
            </a:r>
          </a:p>
          <a:p>
            <a:pPr>
              <a:lnSpc>
                <a:spcPct val="80000"/>
              </a:lnSpc>
              <a:buFont typeface="Wingdings" pitchFamily="2" charset="2"/>
              <a:buNone/>
            </a:pPr>
            <a:endParaRPr lang="nl-NL" sz="2400" dirty="0"/>
          </a:p>
          <a:p>
            <a:pPr>
              <a:lnSpc>
                <a:spcPct val="80000"/>
              </a:lnSpc>
              <a:buFont typeface="Wingdings" pitchFamily="2" charset="2"/>
              <a:buChar char="§"/>
            </a:pPr>
            <a:endParaRPr lang="nl-N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additive="base">
                                        <p:cTn id="7"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anim calcmode="lin" valueType="num">
                                      <p:cBhvr additive="base">
                                        <p:cTn id="11"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294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anim calcmode="lin" valueType="num">
                                      <p:cBhvr additive="base">
                                        <p:cTn id="15"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294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anim calcmode="lin" valueType="num">
                                      <p:cBhvr additive="base">
                                        <p:cTn id="19" dur="500" fill="hold"/>
                                        <p:tgtEl>
                                          <p:spTgt spid="8294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294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anim calcmode="lin" valueType="num">
                                      <p:cBhvr additive="base">
                                        <p:cTn id="23" dur="500" fill="hold"/>
                                        <p:tgtEl>
                                          <p:spTgt spid="82947">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294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2947">
                                            <p:txEl>
                                              <p:pRg st="10" end="10"/>
                                            </p:txEl>
                                          </p:spTgt>
                                        </p:tgtEl>
                                        <p:attrNameLst>
                                          <p:attrName>style.visibility</p:attrName>
                                        </p:attrNameLst>
                                      </p:cBhvr>
                                      <p:to>
                                        <p:strVal val="visible"/>
                                      </p:to>
                                    </p:set>
                                    <p:anim calcmode="lin" valueType="num">
                                      <p:cBhvr additive="base">
                                        <p:cTn id="27" dur="500" fill="hold"/>
                                        <p:tgtEl>
                                          <p:spTgt spid="82947">
                                            <p:txEl>
                                              <p:pRg st="10" end="1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2947">
                                            <p:txEl>
                                              <p:pRg st="10" end="10"/>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2947">
                                            <p:txEl>
                                              <p:pRg st="11" end="11"/>
                                            </p:txEl>
                                          </p:spTgt>
                                        </p:tgtEl>
                                        <p:attrNameLst>
                                          <p:attrName>style.visibility</p:attrName>
                                        </p:attrNameLst>
                                      </p:cBhvr>
                                      <p:to>
                                        <p:strVal val="visible"/>
                                      </p:to>
                                    </p:set>
                                    <p:anim calcmode="lin" valueType="num">
                                      <p:cBhvr additive="base">
                                        <p:cTn id="31" dur="500" fill="hold"/>
                                        <p:tgtEl>
                                          <p:spTgt spid="82947">
                                            <p:txEl>
                                              <p:pRg st="11" end="1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2947">
                                            <p:txEl>
                                              <p:pRg st="11" end="11"/>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82947">
                                            <p:txEl>
                                              <p:pRg st="12" end="12"/>
                                            </p:txEl>
                                          </p:spTgt>
                                        </p:tgtEl>
                                        <p:attrNameLst>
                                          <p:attrName>style.visibility</p:attrName>
                                        </p:attrNameLst>
                                      </p:cBhvr>
                                      <p:to>
                                        <p:strVal val="visible"/>
                                      </p:to>
                                    </p:set>
                                    <p:anim calcmode="lin" valueType="num">
                                      <p:cBhvr additive="base">
                                        <p:cTn id="35" dur="500" fill="hold"/>
                                        <p:tgtEl>
                                          <p:spTgt spid="82947">
                                            <p:txEl>
                                              <p:pRg st="12" end="1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294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82947">
                                            <p:txEl>
                                              <p:pRg st="1" end="1"/>
                                            </p:txEl>
                                          </p:spTgt>
                                        </p:tgtEl>
                                        <p:attrNameLst>
                                          <p:attrName>style.visibility</p:attrName>
                                        </p:attrNameLst>
                                      </p:cBhvr>
                                      <p:to>
                                        <p:strVal val="visible"/>
                                      </p:to>
                                    </p:set>
                                    <p:anim calcmode="lin" valueType="num">
                                      <p:cBhvr additive="base">
                                        <p:cTn id="41"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82947">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82947">
                                            <p:txEl>
                                              <p:pRg st="2" end="2"/>
                                            </p:txEl>
                                          </p:spTgt>
                                        </p:tgtEl>
                                        <p:attrNameLst>
                                          <p:attrName>style.visibility</p:attrName>
                                        </p:attrNameLst>
                                      </p:cBhvr>
                                      <p:to>
                                        <p:strVal val="visible"/>
                                      </p:to>
                                    </p:set>
                                    <p:anim calcmode="lin" valueType="num">
                                      <p:cBhvr additive="base">
                                        <p:cTn id="45"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2947">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82947">
                                            <p:txEl>
                                              <p:pRg st="3" end="3"/>
                                            </p:txEl>
                                          </p:spTgt>
                                        </p:tgtEl>
                                        <p:attrNameLst>
                                          <p:attrName>style.visibility</p:attrName>
                                        </p:attrNameLst>
                                      </p:cBhvr>
                                      <p:to>
                                        <p:strVal val="visible"/>
                                      </p:to>
                                    </p:set>
                                    <p:anim calcmode="lin" valueType="num">
                                      <p:cBhvr additive="base">
                                        <p:cTn id="49"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2947">
                                            <p:txEl>
                                              <p:pRg st="3" end="3"/>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82947">
                                            <p:txEl>
                                              <p:pRg st="4" end="4"/>
                                            </p:txEl>
                                          </p:spTgt>
                                        </p:tgtEl>
                                        <p:attrNameLst>
                                          <p:attrName>style.visibility</p:attrName>
                                        </p:attrNameLst>
                                      </p:cBhvr>
                                      <p:to>
                                        <p:strVal val="visible"/>
                                      </p:to>
                                    </p:set>
                                    <p:anim calcmode="lin" valueType="num">
                                      <p:cBhvr additive="base">
                                        <p:cTn id="53" dur="500" fill="hold"/>
                                        <p:tgtEl>
                                          <p:spTgt spid="82947">
                                            <p:txEl>
                                              <p:pRg st="4" end="4"/>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2947">
                                            <p:txEl>
                                              <p:pRg st="4" end="4"/>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2947">
                                            <p:txEl>
                                              <p:pRg st="5" end="5"/>
                                            </p:txEl>
                                          </p:spTgt>
                                        </p:tgtEl>
                                        <p:attrNameLst>
                                          <p:attrName>style.visibility</p:attrName>
                                        </p:attrNameLst>
                                      </p:cBhvr>
                                      <p:to>
                                        <p:strVal val="visible"/>
                                      </p:to>
                                    </p:set>
                                    <p:anim calcmode="lin" valueType="num">
                                      <p:cBhvr additive="base">
                                        <p:cTn id="57" dur="500" fill="hold"/>
                                        <p:tgtEl>
                                          <p:spTgt spid="82947">
                                            <p:txEl>
                                              <p:pRg st="5" end="5"/>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82947">
                                            <p:txEl>
                                              <p:pRg st="6" end="6"/>
                                            </p:txEl>
                                          </p:spTgt>
                                        </p:tgtEl>
                                        <p:attrNameLst>
                                          <p:attrName>style.visibility</p:attrName>
                                        </p:attrNameLst>
                                      </p:cBhvr>
                                      <p:to>
                                        <p:strVal val="visible"/>
                                      </p:to>
                                    </p:set>
                                    <p:anim calcmode="lin" valueType="num">
                                      <p:cBhvr additive="base">
                                        <p:cTn id="63" dur="500" fill="hold"/>
                                        <p:tgtEl>
                                          <p:spTgt spid="82947">
                                            <p:txEl>
                                              <p:pRg st="6" end="6"/>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82947">
                                            <p:txEl>
                                              <p:pRg st="6" end="6"/>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82947">
                                            <p:txEl>
                                              <p:pRg st="7" end="7"/>
                                            </p:txEl>
                                          </p:spTgt>
                                        </p:tgtEl>
                                        <p:attrNameLst>
                                          <p:attrName>style.visibility</p:attrName>
                                        </p:attrNameLst>
                                      </p:cBhvr>
                                      <p:to>
                                        <p:strVal val="visible"/>
                                      </p:to>
                                    </p:set>
                                    <p:anim calcmode="lin" valueType="num">
                                      <p:cBhvr additive="base">
                                        <p:cTn id="67" dur="500" fill="hold"/>
                                        <p:tgtEl>
                                          <p:spTgt spid="82947">
                                            <p:txEl>
                                              <p:pRg st="7" end="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2947">
                                            <p:txEl>
                                              <p:pRg st="7" end="7"/>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82947">
                                            <p:txEl>
                                              <p:pRg st="8" end="8"/>
                                            </p:txEl>
                                          </p:spTgt>
                                        </p:tgtEl>
                                        <p:attrNameLst>
                                          <p:attrName>style.visibility</p:attrName>
                                        </p:attrNameLst>
                                      </p:cBhvr>
                                      <p:to>
                                        <p:strVal val="visible"/>
                                      </p:to>
                                    </p:set>
                                    <p:anim calcmode="lin" valueType="num">
                                      <p:cBhvr additive="base">
                                        <p:cTn id="71" dur="500" fill="hold"/>
                                        <p:tgtEl>
                                          <p:spTgt spid="82947">
                                            <p:txEl>
                                              <p:pRg st="8" end="8"/>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2947">
                                            <p:txEl>
                                              <p:pRg st="8" end="8"/>
                                            </p:txEl>
                                          </p:spTgt>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82947">
                                            <p:txEl>
                                              <p:pRg st="9" end="9"/>
                                            </p:txEl>
                                          </p:spTgt>
                                        </p:tgtEl>
                                        <p:attrNameLst>
                                          <p:attrName>style.visibility</p:attrName>
                                        </p:attrNameLst>
                                      </p:cBhvr>
                                      <p:to>
                                        <p:strVal val="visible"/>
                                      </p:to>
                                    </p:set>
                                    <p:anim calcmode="lin" valueType="num">
                                      <p:cBhvr additive="base">
                                        <p:cTn id="75" dur="500" fill="hold"/>
                                        <p:tgtEl>
                                          <p:spTgt spid="82947">
                                            <p:txEl>
                                              <p:pRg st="9" end="9"/>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829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82947">
                                            <p:txEl>
                                              <p:pRg st="10" end="10"/>
                                            </p:txEl>
                                          </p:spTgt>
                                        </p:tgtEl>
                                        <p:attrNameLst>
                                          <p:attrName>style.visibility</p:attrName>
                                        </p:attrNameLst>
                                      </p:cBhvr>
                                      <p:to>
                                        <p:strVal val="visible"/>
                                      </p:to>
                                    </p:set>
                                    <p:anim calcmode="lin" valueType="num">
                                      <p:cBhvr additive="base">
                                        <p:cTn id="81" dur="500" fill="hold"/>
                                        <p:tgtEl>
                                          <p:spTgt spid="82947">
                                            <p:txEl>
                                              <p:pRg st="10" end="1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82947">
                                            <p:txEl>
                                              <p:pRg st="10" end="10"/>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82947">
                                            <p:txEl>
                                              <p:pRg st="11" end="11"/>
                                            </p:txEl>
                                          </p:spTgt>
                                        </p:tgtEl>
                                        <p:attrNameLst>
                                          <p:attrName>style.visibility</p:attrName>
                                        </p:attrNameLst>
                                      </p:cBhvr>
                                      <p:to>
                                        <p:strVal val="visible"/>
                                      </p:to>
                                    </p:set>
                                    <p:anim calcmode="lin" valueType="num">
                                      <p:cBhvr additive="base">
                                        <p:cTn id="85" dur="500" fill="hold"/>
                                        <p:tgtEl>
                                          <p:spTgt spid="82947">
                                            <p:txEl>
                                              <p:pRg st="11" end="11"/>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2947">
                                            <p:txEl>
                                              <p:pRg st="11" end="11"/>
                                            </p:txEl>
                                          </p:spTgt>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82947">
                                            <p:txEl>
                                              <p:pRg st="12" end="12"/>
                                            </p:txEl>
                                          </p:spTgt>
                                        </p:tgtEl>
                                        <p:attrNameLst>
                                          <p:attrName>style.visibility</p:attrName>
                                        </p:attrNameLst>
                                      </p:cBhvr>
                                      <p:to>
                                        <p:strVal val="visible"/>
                                      </p:to>
                                    </p:set>
                                    <p:anim calcmode="lin" valueType="num">
                                      <p:cBhvr additive="base">
                                        <p:cTn id="89" dur="500" fill="hold"/>
                                        <p:tgtEl>
                                          <p:spTgt spid="82947">
                                            <p:txEl>
                                              <p:pRg st="12" end="12"/>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8294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576250"/>
            <a:ext cx="8218488" cy="1066800"/>
          </a:xfrm>
          <a:noFill/>
        </p:spPr>
        <p:txBody>
          <a:bodyPr/>
          <a:lstStyle/>
          <a:p>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trigger finger – thumb – beleid</a:t>
            </a:r>
            <a:b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								</a:t>
            </a:r>
            <a:r>
              <a:rPr lang="nl-NL" sz="2400" b="1" dirty="0" smtClean="0">
                <a:solidFill>
                  <a:schemeClr val="accent3">
                    <a:tint val="90000"/>
                    <a:satMod val="120000"/>
                  </a:schemeClr>
                </a:solidFill>
                <a:effectLst>
                  <a:outerShdw blurRad="38100" dist="25400" dir="5400000" algn="tl" rotWithShape="0">
                    <a:srgbClr val="000000">
                      <a:alpha val="43000"/>
                    </a:srgbClr>
                  </a:outerShdw>
                </a:effectLst>
              </a:rPr>
              <a:t>9/13</a:t>
            </a:r>
            <a:r>
              <a:rPr lang="nl-NL" sz="32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2500" dirty="0"/>
          </a:p>
        </p:txBody>
      </p:sp>
      <p:sp>
        <p:nvSpPr>
          <p:cNvPr id="84995" name="Rectangle 3"/>
          <p:cNvSpPr>
            <a:spLocks noGrp="1" noChangeArrowheads="1"/>
          </p:cNvSpPr>
          <p:nvPr>
            <p:ph idx="1"/>
          </p:nvPr>
        </p:nvSpPr>
        <p:spPr>
          <a:xfrm>
            <a:off x="457200" y="1844675"/>
            <a:ext cx="8229600" cy="4464050"/>
          </a:xfrm>
          <a:noFill/>
        </p:spPr>
        <p:txBody>
          <a:bodyPr/>
          <a:lstStyle/>
          <a:p>
            <a:pPr>
              <a:lnSpc>
                <a:spcPct val="90000"/>
              </a:lnSpc>
              <a:buFont typeface="Wingdings" pitchFamily="2" charset="2"/>
              <a:buNone/>
            </a:pPr>
            <a:endParaRPr lang="nl-NL" sz="900" dirty="0"/>
          </a:p>
          <a:p>
            <a:pPr>
              <a:lnSpc>
                <a:spcPct val="90000"/>
              </a:lnSpc>
              <a:buFont typeface="Wingdings" pitchFamily="2" charset="2"/>
              <a:buChar char="§"/>
            </a:pPr>
            <a:r>
              <a:rPr lang="nl-NL" dirty="0"/>
              <a:t>bij hinder - corticoïdinjectie</a:t>
            </a:r>
          </a:p>
          <a:p>
            <a:pPr marL="762000" lvl="1" indent="-304800">
              <a:lnSpc>
                <a:spcPct val="90000"/>
              </a:lnSpc>
              <a:buFont typeface="Wingdings" pitchFamily="2" charset="2"/>
              <a:buChar char="§"/>
            </a:pPr>
            <a:r>
              <a:rPr lang="nl-NL" dirty="0"/>
              <a:t>60% v.d. patiënten - vermindering klachten</a:t>
            </a:r>
          </a:p>
          <a:p>
            <a:pPr marL="762000" lvl="1" indent="-304800">
              <a:lnSpc>
                <a:spcPct val="90000"/>
              </a:lnSpc>
              <a:buFont typeface="Wingdings" pitchFamily="2" charset="2"/>
              <a:buChar char="§"/>
            </a:pPr>
            <a:r>
              <a:rPr lang="nl-NL" dirty="0"/>
              <a:t>geen effect - na 2-3 weken 2</a:t>
            </a:r>
            <a:r>
              <a:rPr lang="nl-NL" baseline="30000" dirty="0"/>
              <a:t>de</a:t>
            </a:r>
            <a:r>
              <a:rPr lang="nl-NL" dirty="0"/>
              <a:t> injectie</a:t>
            </a:r>
          </a:p>
          <a:p>
            <a:pPr marL="762000" lvl="1" indent="-304800">
              <a:lnSpc>
                <a:spcPct val="90000"/>
              </a:lnSpc>
              <a:buFont typeface="Wingdings" pitchFamily="2" charset="2"/>
              <a:buChar char="§"/>
            </a:pPr>
            <a:r>
              <a:rPr lang="nl-NL" dirty="0"/>
              <a:t>88% v.d. patiënten - vermindering klachten </a:t>
            </a:r>
          </a:p>
          <a:p>
            <a:pPr marL="762000" lvl="1" indent="-304800">
              <a:lnSpc>
                <a:spcPct val="90000"/>
              </a:lnSpc>
              <a:buFont typeface="Wingdings" pitchFamily="2" charset="2"/>
              <a:buChar char="§"/>
            </a:pPr>
            <a:r>
              <a:rPr lang="nl-NL" dirty="0"/>
              <a:t>geen effect - geen verdere injecties</a:t>
            </a:r>
          </a:p>
          <a:p>
            <a:pPr marL="762000" lvl="1" indent="-304800">
              <a:lnSpc>
                <a:spcPct val="90000"/>
              </a:lnSpc>
              <a:buFont typeface="Wingdings" pitchFamily="2" charset="2"/>
              <a:buNone/>
            </a:pPr>
            <a:endParaRPr lang="nl-NL" sz="1000" dirty="0"/>
          </a:p>
          <a:p>
            <a:pPr>
              <a:lnSpc>
                <a:spcPct val="90000"/>
              </a:lnSpc>
              <a:buFont typeface="Wingdings" pitchFamily="2" charset="2"/>
              <a:buChar char="§"/>
            </a:pPr>
            <a:r>
              <a:rPr lang="nl-NL" dirty="0"/>
              <a:t>overweeg chirurgie - 97% effectief</a:t>
            </a:r>
          </a:p>
          <a:p>
            <a:pPr>
              <a:lnSpc>
                <a:spcPct val="90000"/>
              </a:lnSpc>
              <a:buFont typeface="Wingdings" pitchFamily="2" charset="2"/>
              <a:buNone/>
            </a:pPr>
            <a:endParaRPr lang="nl-NL" sz="1000" dirty="0"/>
          </a:p>
          <a:p>
            <a:pPr>
              <a:lnSpc>
                <a:spcPct val="90000"/>
              </a:lnSpc>
              <a:buFont typeface="Wingdings" pitchFamily="2" charset="2"/>
              <a:buChar char="§"/>
            </a:pPr>
            <a:r>
              <a:rPr lang="nl-NL" dirty="0"/>
              <a:t>geen spalk - ontbreken bewijs</a:t>
            </a:r>
          </a:p>
          <a:p>
            <a:pPr>
              <a:lnSpc>
                <a:spcPct val="90000"/>
              </a:lnSpc>
              <a:buFont typeface="Wingdings" pitchFamily="2" charset="2"/>
              <a:buChar char="§"/>
            </a:pPr>
            <a:endParaRPr lang="nl-NL" dirty="0"/>
          </a:p>
          <a:p>
            <a:pPr>
              <a:lnSpc>
                <a:spcPct val="90000"/>
              </a:lnSpc>
              <a:buFont typeface="Wingdings" pitchFamily="2" charset="2"/>
              <a:buChar char="§"/>
            </a:pPr>
            <a:endParaRPr lang="nl-NL" dirty="0"/>
          </a:p>
          <a:p>
            <a:pPr>
              <a:lnSpc>
                <a:spcPct val="90000"/>
              </a:lnSpc>
              <a:buFont typeface="Wingdings" pitchFamily="2" charset="2"/>
              <a:buNone/>
            </a:pPr>
            <a:endParaRPr lang="nl-NL" dirty="0"/>
          </a:p>
          <a:p>
            <a:pPr>
              <a:lnSpc>
                <a:spcPct val="90000"/>
              </a:lnSpc>
              <a:buFont typeface="Wingdings" pitchFamily="2" charset="2"/>
              <a:buChar char="§"/>
            </a:pP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 calcmode="lin" valueType="num">
                                      <p:cBhvr additive="base">
                                        <p:cTn id="7"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anim calcmode="lin" valueType="num">
                                      <p:cBhvr additive="base">
                                        <p:cTn id="11"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499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anim calcmode="lin" valueType="num">
                                      <p:cBhvr additive="base">
                                        <p:cTn id="15" dur="500" fill="hold"/>
                                        <p:tgtEl>
                                          <p:spTgt spid="8499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499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anim calcmode="lin" valueType="num">
                                      <p:cBhvr additive="base">
                                        <p:cTn id="19" dur="500" fill="hold"/>
                                        <p:tgtEl>
                                          <p:spTgt spid="8499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499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4995">
                                            <p:txEl>
                                              <p:pRg st="5" end="5"/>
                                            </p:txEl>
                                          </p:spTgt>
                                        </p:tgtEl>
                                        <p:attrNameLst>
                                          <p:attrName>style.visibility</p:attrName>
                                        </p:attrNameLst>
                                      </p:cBhvr>
                                      <p:to>
                                        <p:strVal val="visible"/>
                                      </p:to>
                                    </p:set>
                                    <p:anim calcmode="lin" valueType="num">
                                      <p:cBhvr additive="base">
                                        <p:cTn id="23" dur="500" fill="hold"/>
                                        <p:tgtEl>
                                          <p:spTgt spid="8499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499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4995">
                                            <p:txEl>
                                              <p:pRg st="7" end="7"/>
                                            </p:txEl>
                                          </p:spTgt>
                                        </p:tgtEl>
                                        <p:attrNameLst>
                                          <p:attrName>style.visibility</p:attrName>
                                        </p:attrNameLst>
                                      </p:cBhvr>
                                      <p:to>
                                        <p:strVal val="visible"/>
                                      </p:to>
                                    </p:set>
                                    <p:anim calcmode="lin" valueType="num">
                                      <p:cBhvr additive="base">
                                        <p:cTn id="27" dur="500" fill="hold"/>
                                        <p:tgtEl>
                                          <p:spTgt spid="84995">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4995">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4995">
                                            <p:txEl>
                                              <p:pRg st="9" end="9"/>
                                            </p:txEl>
                                          </p:spTgt>
                                        </p:tgtEl>
                                        <p:attrNameLst>
                                          <p:attrName>style.visibility</p:attrName>
                                        </p:attrNameLst>
                                      </p:cBhvr>
                                      <p:to>
                                        <p:strVal val="visible"/>
                                      </p:to>
                                    </p:set>
                                    <p:anim calcmode="lin" valueType="num">
                                      <p:cBhvr additive="base">
                                        <p:cTn id="31" dur="500" fill="hold"/>
                                        <p:tgtEl>
                                          <p:spTgt spid="84995">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49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4995">
                                            <p:txEl>
                                              <p:pRg st="1" end="1"/>
                                            </p:txEl>
                                          </p:spTgt>
                                        </p:tgtEl>
                                        <p:attrNameLst>
                                          <p:attrName>style.visibility</p:attrName>
                                        </p:attrNameLst>
                                      </p:cBhvr>
                                      <p:to>
                                        <p:strVal val="visible"/>
                                      </p:to>
                                    </p:set>
                                    <p:anim calcmode="lin" valueType="num">
                                      <p:cBhvr additive="base">
                                        <p:cTn id="37"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84995">
                                            <p:txEl>
                                              <p:pRg st="2" end="2"/>
                                            </p:txEl>
                                          </p:spTgt>
                                        </p:tgtEl>
                                        <p:attrNameLst>
                                          <p:attrName>style.visibility</p:attrName>
                                        </p:attrNameLst>
                                      </p:cBhvr>
                                      <p:to>
                                        <p:strVal val="visible"/>
                                      </p:to>
                                    </p:set>
                                    <p:anim calcmode="lin" valueType="num">
                                      <p:cBhvr additive="base">
                                        <p:cTn id="43"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84995">
                                            <p:txEl>
                                              <p:pRg st="3" end="3"/>
                                            </p:txEl>
                                          </p:spTgt>
                                        </p:tgtEl>
                                        <p:attrNameLst>
                                          <p:attrName>style.visibility</p:attrName>
                                        </p:attrNameLst>
                                      </p:cBhvr>
                                      <p:to>
                                        <p:strVal val="visible"/>
                                      </p:to>
                                    </p:set>
                                    <p:anim calcmode="lin" valueType="num">
                                      <p:cBhvr additive="base">
                                        <p:cTn id="49" dur="500" fill="hold"/>
                                        <p:tgtEl>
                                          <p:spTgt spid="84995">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4995">
                                            <p:txEl>
                                              <p:pRg st="4" end="4"/>
                                            </p:txEl>
                                          </p:spTgt>
                                        </p:tgtEl>
                                        <p:attrNameLst>
                                          <p:attrName>style.visibility</p:attrName>
                                        </p:attrNameLst>
                                      </p:cBhvr>
                                      <p:to>
                                        <p:strVal val="visible"/>
                                      </p:to>
                                    </p:set>
                                    <p:anim calcmode="lin" valueType="num">
                                      <p:cBhvr additive="base">
                                        <p:cTn id="55" dur="500" fill="hold"/>
                                        <p:tgtEl>
                                          <p:spTgt spid="84995">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49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4995">
                                            <p:txEl>
                                              <p:pRg st="5" end="5"/>
                                            </p:txEl>
                                          </p:spTgt>
                                        </p:tgtEl>
                                        <p:attrNameLst>
                                          <p:attrName>style.visibility</p:attrName>
                                        </p:attrNameLst>
                                      </p:cBhvr>
                                      <p:to>
                                        <p:strVal val="visible"/>
                                      </p:to>
                                    </p:set>
                                    <p:anim calcmode="lin" valueType="num">
                                      <p:cBhvr additive="base">
                                        <p:cTn id="61" dur="500" fill="hold"/>
                                        <p:tgtEl>
                                          <p:spTgt spid="84995">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4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84995">
                                            <p:txEl>
                                              <p:pRg st="7" end="7"/>
                                            </p:txEl>
                                          </p:spTgt>
                                        </p:tgtEl>
                                        <p:attrNameLst>
                                          <p:attrName>style.visibility</p:attrName>
                                        </p:attrNameLst>
                                      </p:cBhvr>
                                      <p:to>
                                        <p:strVal val="visible"/>
                                      </p:to>
                                    </p:set>
                                    <p:anim calcmode="lin" valueType="num">
                                      <p:cBhvr additive="base">
                                        <p:cTn id="67" dur="500" fill="hold"/>
                                        <p:tgtEl>
                                          <p:spTgt spid="84995">
                                            <p:txEl>
                                              <p:pRg st="7" end="7"/>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849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84995">
                                            <p:txEl>
                                              <p:pRg st="9" end="9"/>
                                            </p:txEl>
                                          </p:spTgt>
                                        </p:tgtEl>
                                        <p:attrNameLst>
                                          <p:attrName>style.visibility</p:attrName>
                                        </p:attrNameLst>
                                      </p:cBhvr>
                                      <p:to>
                                        <p:strVal val="visible"/>
                                      </p:to>
                                    </p:set>
                                    <p:anim calcmode="lin" valueType="num">
                                      <p:cBhvr additive="base">
                                        <p:cTn id="73" dur="500" fill="hold"/>
                                        <p:tgtEl>
                                          <p:spTgt spid="84995">
                                            <p:txEl>
                                              <p:pRg st="9" end="9"/>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49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4995">
                                            <p:txEl>
                                              <p:pRg st="1" end="1"/>
                                            </p:txEl>
                                          </p:spTgt>
                                        </p:tgtEl>
                                        <p:attrNameLst>
                                          <p:attrName>style.visibility</p:attrName>
                                        </p:attrNameLst>
                                      </p:cBhvr>
                                      <p:to>
                                        <p:strVal val="visible"/>
                                      </p:to>
                                    </p:set>
                                    <p:anim calcmode="lin" valueType="num">
                                      <p:cBhvr additive="base">
                                        <p:cTn id="79"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84995">
                                            <p:txEl>
                                              <p:pRg st="2" end="2"/>
                                            </p:txEl>
                                          </p:spTgt>
                                        </p:tgtEl>
                                        <p:attrNameLst>
                                          <p:attrName>style.visibility</p:attrName>
                                        </p:attrNameLst>
                                      </p:cBhvr>
                                      <p:to>
                                        <p:strVal val="visible"/>
                                      </p:to>
                                    </p:set>
                                    <p:anim calcmode="lin" valueType="num">
                                      <p:cBhvr additive="base">
                                        <p:cTn id="85"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84995">
                                            <p:txEl>
                                              <p:pRg st="3" end="3"/>
                                            </p:txEl>
                                          </p:spTgt>
                                        </p:tgtEl>
                                        <p:attrNameLst>
                                          <p:attrName>style.visibility</p:attrName>
                                        </p:attrNameLst>
                                      </p:cBhvr>
                                      <p:to>
                                        <p:strVal val="visible"/>
                                      </p:to>
                                    </p:set>
                                    <p:anim calcmode="lin" valueType="num">
                                      <p:cBhvr additive="base">
                                        <p:cTn id="91" dur="500" fill="hold"/>
                                        <p:tgtEl>
                                          <p:spTgt spid="84995">
                                            <p:txEl>
                                              <p:pRg st="3" end="3"/>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84995">
                                            <p:txEl>
                                              <p:pRg st="4" end="4"/>
                                            </p:txEl>
                                          </p:spTgt>
                                        </p:tgtEl>
                                        <p:attrNameLst>
                                          <p:attrName>style.visibility</p:attrName>
                                        </p:attrNameLst>
                                      </p:cBhvr>
                                      <p:to>
                                        <p:strVal val="visible"/>
                                      </p:to>
                                    </p:set>
                                    <p:anim calcmode="lin" valueType="num">
                                      <p:cBhvr additive="base">
                                        <p:cTn id="97" dur="500" fill="hold"/>
                                        <p:tgtEl>
                                          <p:spTgt spid="84995">
                                            <p:txEl>
                                              <p:pRg st="4" end="4"/>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849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84995">
                                            <p:txEl>
                                              <p:pRg st="5" end="5"/>
                                            </p:txEl>
                                          </p:spTgt>
                                        </p:tgtEl>
                                        <p:attrNameLst>
                                          <p:attrName>style.visibility</p:attrName>
                                        </p:attrNameLst>
                                      </p:cBhvr>
                                      <p:to>
                                        <p:strVal val="visible"/>
                                      </p:to>
                                    </p:set>
                                    <p:anim calcmode="lin" valueType="num">
                                      <p:cBhvr additive="base">
                                        <p:cTn id="103" dur="500" fill="hold"/>
                                        <p:tgtEl>
                                          <p:spTgt spid="84995">
                                            <p:txEl>
                                              <p:pRg st="5" end="5"/>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84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84995">
                                            <p:txEl>
                                              <p:pRg st="7" end="7"/>
                                            </p:txEl>
                                          </p:spTgt>
                                        </p:tgtEl>
                                        <p:attrNameLst>
                                          <p:attrName>style.visibility</p:attrName>
                                        </p:attrNameLst>
                                      </p:cBhvr>
                                      <p:to>
                                        <p:strVal val="visible"/>
                                      </p:to>
                                    </p:set>
                                    <p:anim calcmode="lin" valueType="num">
                                      <p:cBhvr additive="base">
                                        <p:cTn id="109" dur="500" fill="hold"/>
                                        <p:tgtEl>
                                          <p:spTgt spid="84995">
                                            <p:txEl>
                                              <p:pRg st="7" end="7"/>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849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84995">
                                            <p:txEl>
                                              <p:pRg st="9" end="9"/>
                                            </p:txEl>
                                          </p:spTgt>
                                        </p:tgtEl>
                                        <p:attrNameLst>
                                          <p:attrName>style.visibility</p:attrName>
                                        </p:attrNameLst>
                                      </p:cBhvr>
                                      <p:to>
                                        <p:strVal val="visible"/>
                                      </p:to>
                                    </p:set>
                                    <p:anim calcmode="lin" valueType="num">
                                      <p:cBhvr additive="base">
                                        <p:cTn id="115" dur="500" fill="hold"/>
                                        <p:tgtEl>
                                          <p:spTgt spid="84995">
                                            <p:txEl>
                                              <p:pRg st="9" end="9"/>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849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84995">
                                            <p:txEl>
                                              <p:pRg st="1" end="1"/>
                                            </p:txEl>
                                          </p:spTgt>
                                        </p:tgtEl>
                                        <p:attrNameLst>
                                          <p:attrName>style.visibility</p:attrName>
                                        </p:attrNameLst>
                                      </p:cBhvr>
                                      <p:to>
                                        <p:strVal val="visible"/>
                                      </p:to>
                                    </p:set>
                                    <p:anim calcmode="lin" valueType="num">
                                      <p:cBhvr additive="base">
                                        <p:cTn id="121"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84995">
                                            <p:txEl>
                                              <p:pRg st="1" end="1"/>
                                            </p:txEl>
                                          </p:spTgt>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84995">
                                            <p:txEl>
                                              <p:pRg st="2" end="2"/>
                                            </p:txEl>
                                          </p:spTgt>
                                        </p:tgtEl>
                                        <p:attrNameLst>
                                          <p:attrName>style.visibility</p:attrName>
                                        </p:attrNameLst>
                                      </p:cBhvr>
                                      <p:to>
                                        <p:strVal val="visible"/>
                                      </p:to>
                                    </p:set>
                                    <p:anim calcmode="lin" valueType="num">
                                      <p:cBhvr additive="base">
                                        <p:cTn id="125"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84995">
                                            <p:txEl>
                                              <p:pRg st="2" end="2"/>
                                            </p:txEl>
                                          </p:spTgt>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84995">
                                            <p:txEl>
                                              <p:pRg st="3" end="3"/>
                                            </p:txEl>
                                          </p:spTgt>
                                        </p:tgtEl>
                                        <p:attrNameLst>
                                          <p:attrName>style.visibility</p:attrName>
                                        </p:attrNameLst>
                                      </p:cBhvr>
                                      <p:to>
                                        <p:strVal val="visible"/>
                                      </p:to>
                                    </p:set>
                                    <p:anim calcmode="lin" valueType="num">
                                      <p:cBhvr additive="base">
                                        <p:cTn id="129" dur="500" fill="hold"/>
                                        <p:tgtEl>
                                          <p:spTgt spid="84995">
                                            <p:txEl>
                                              <p:pRg st="3" end="3"/>
                                            </p:tx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84995">
                                            <p:txEl>
                                              <p:pRg st="3" end="3"/>
                                            </p:txEl>
                                          </p:spTgt>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0"/>
                                  </p:stCondLst>
                                  <p:childTnLst>
                                    <p:set>
                                      <p:cBhvr>
                                        <p:cTn id="132" dur="1" fill="hold">
                                          <p:stCondLst>
                                            <p:cond delay="0"/>
                                          </p:stCondLst>
                                        </p:cTn>
                                        <p:tgtEl>
                                          <p:spTgt spid="84995">
                                            <p:txEl>
                                              <p:pRg st="4" end="4"/>
                                            </p:txEl>
                                          </p:spTgt>
                                        </p:tgtEl>
                                        <p:attrNameLst>
                                          <p:attrName>style.visibility</p:attrName>
                                        </p:attrNameLst>
                                      </p:cBhvr>
                                      <p:to>
                                        <p:strVal val="visible"/>
                                      </p:to>
                                    </p:set>
                                    <p:anim calcmode="lin" valueType="num">
                                      <p:cBhvr additive="base">
                                        <p:cTn id="133" dur="500" fill="hold"/>
                                        <p:tgtEl>
                                          <p:spTgt spid="84995">
                                            <p:txEl>
                                              <p:pRg st="4" end="4"/>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84995">
                                            <p:txEl>
                                              <p:pRg st="4" end="4"/>
                                            </p:txEl>
                                          </p:spTgt>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84995">
                                            <p:txEl>
                                              <p:pRg st="5" end="5"/>
                                            </p:txEl>
                                          </p:spTgt>
                                        </p:tgtEl>
                                        <p:attrNameLst>
                                          <p:attrName>style.visibility</p:attrName>
                                        </p:attrNameLst>
                                      </p:cBhvr>
                                      <p:to>
                                        <p:strVal val="visible"/>
                                      </p:to>
                                    </p:set>
                                    <p:anim calcmode="lin" valueType="num">
                                      <p:cBhvr additive="base">
                                        <p:cTn id="137" dur="500" fill="hold"/>
                                        <p:tgtEl>
                                          <p:spTgt spid="84995">
                                            <p:txEl>
                                              <p:pRg st="5" end="5"/>
                                            </p:txEl>
                                          </p:spTgt>
                                        </p:tgtEl>
                                        <p:attrNameLst>
                                          <p:attrName>ppt_x</p:attrName>
                                        </p:attrNameLst>
                                      </p:cBhvr>
                                      <p:tavLst>
                                        <p:tav tm="0">
                                          <p:val>
                                            <p:strVal val="1+#ppt_w/2"/>
                                          </p:val>
                                        </p:tav>
                                        <p:tav tm="100000">
                                          <p:val>
                                            <p:strVal val="#ppt_x"/>
                                          </p:val>
                                        </p:tav>
                                      </p:tavLst>
                                    </p:anim>
                                    <p:anim calcmode="lin" valueType="num">
                                      <p:cBhvr additive="base">
                                        <p:cTn id="138" dur="500" fill="hold"/>
                                        <p:tgtEl>
                                          <p:spTgt spid="84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nodeType="clickEffect">
                                  <p:stCondLst>
                                    <p:cond delay="0"/>
                                  </p:stCondLst>
                                  <p:childTnLst>
                                    <p:set>
                                      <p:cBhvr>
                                        <p:cTn id="142" dur="1" fill="hold">
                                          <p:stCondLst>
                                            <p:cond delay="0"/>
                                          </p:stCondLst>
                                        </p:cTn>
                                        <p:tgtEl>
                                          <p:spTgt spid="84995">
                                            <p:txEl>
                                              <p:pRg st="7" end="7"/>
                                            </p:txEl>
                                          </p:spTgt>
                                        </p:tgtEl>
                                        <p:attrNameLst>
                                          <p:attrName>style.visibility</p:attrName>
                                        </p:attrNameLst>
                                      </p:cBhvr>
                                      <p:to>
                                        <p:strVal val="visible"/>
                                      </p:to>
                                    </p:set>
                                    <p:anim calcmode="lin" valueType="num">
                                      <p:cBhvr additive="base">
                                        <p:cTn id="143" dur="500" fill="hold"/>
                                        <p:tgtEl>
                                          <p:spTgt spid="84995">
                                            <p:txEl>
                                              <p:pRg st="7" end="7"/>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84995">
                                            <p:txEl>
                                              <p:pRg st="7" end="7"/>
                                            </p:txEl>
                                          </p:spTgt>
                                        </p:tgtEl>
                                        <p:attrNameLst>
                                          <p:attrName>ppt_y</p:attrName>
                                        </p:attrNameLst>
                                      </p:cBhvr>
                                      <p:tavLst>
                                        <p:tav tm="0">
                                          <p:val>
                                            <p:strVal val="#ppt_y"/>
                                          </p:val>
                                        </p:tav>
                                        <p:tav tm="100000">
                                          <p:val>
                                            <p:strVal val="#ppt_y"/>
                                          </p:val>
                                        </p:tav>
                                      </p:tavLst>
                                    </p:anim>
                                  </p:childTnLst>
                                </p:cTn>
                              </p:par>
                              <p:par>
                                <p:cTn id="145" presetID="2" presetClass="entr" presetSubtype="2" fill="hold" nodeType="withEffect">
                                  <p:stCondLst>
                                    <p:cond delay="0"/>
                                  </p:stCondLst>
                                  <p:childTnLst>
                                    <p:set>
                                      <p:cBhvr>
                                        <p:cTn id="146" dur="1" fill="hold">
                                          <p:stCondLst>
                                            <p:cond delay="0"/>
                                          </p:stCondLst>
                                        </p:cTn>
                                        <p:tgtEl>
                                          <p:spTgt spid="84995">
                                            <p:txEl>
                                              <p:pRg st="9" end="9"/>
                                            </p:txEl>
                                          </p:spTgt>
                                        </p:tgtEl>
                                        <p:attrNameLst>
                                          <p:attrName>style.visibility</p:attrName>
                                        </p:attrNameLst>
                                      </p:cBhvr>
                                      <p:to>
                                        <p:strVal val="visible"/>
                                      </p:to>
                                    </p:set>
                                    <p:anim calcmode="lin" valueType="num">
                                      <p:cBhvr additive="base">
                                        <p:cTn id="147" dur="500" fill="hold"/>
                                        <p:tgtEl>
                                          <p:spTgt spid="84995">
                                            <p:txEl>
                                              <p:pRg st="9" end="9"/>
                                            </p:tx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8499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agenda voor vandaag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500" dirty="0" smtClean="0">
                <a:solidFill>
                  <a:srgbClr val="FF0000"/>
                </a:solidFill>
              </a:rPr>
              <a:t>artrose</a:t>
            </a:r>
          </a:p>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sp>
        <p:nvSpPr>
          <p:cNvPr id="107522" name="AutoShape 2" descr="data:image/jpeg;base64,/9j/4AAQSkZJRgABAQAAAQABAAD/2wCEAAkGBxQTEhUUExQWFRUXFxwaGBcXGBoYGBoeGBgYHRkeHxgYHSghHhomHxgWIjEiJSkrLi8uHCAzODMsNygtLisBCgoKDg0OGxAQGywkHyUsNCwsLCwsLCwuMCwsLCwsNC0sLCwsLCwsLCwsLCwsLCwsLCwsLCwsLywsLCwsLCwsLP/AABEIALYBFQMBIgACEQEDEQH/xAAcAAABBQEBAQAAAAAAAAAAAAAAAQMEBQYCBwj/xABEEAACAQIEBAQCCAMGBAYDAAABAhEAAwQSITEFBiJBE1FhcTKBBxQjQlKRobFissEkM3JzgtE0NaLwFYOSwuHxF1Nj/8QAGQEBAAMBAQAAAAAAAAAAAAAAAAEDBAIF/8QAKREAAgIBAgYBBAMBAAAAAAAAAAECEQMSIQQTIjFBUWEycbHwI4GRwf/aAAwDAQACEQMRAD8A9wFEUCloBIoilooBIoilooBIopaKAo+Kc24PD3hZvX1S7AOSGJhjAOgO5q6ryrj/ABDwePOTi7OFBwtkE3UD5x4jSqyRDeutVmGxGLW/jMLbe+1zALi76Eu7ZvFRPqymWOfLJIB7gUog9b41xW3hbFy/dJFu2uZiASY9AN9xUrD3Q6qw2YAj2IkV4Dc4k74PFrbxF3EWW4ZbuYg3LjXMmKNxcygsekwWlR5CpeL4264w2frFxWOPwIW2Lrr9mbPWAoPwEsJG2oqaB68/M2HzKqP4ha+bH2YLhbigFgxGiwCJnzq4mvB+V7/g4kWbd64HPGrquniNJtrbOTMJ1lg0k7kCdqbwPHsT0OMTfOKezjzjrZuORY8NW8AhJi1BCwRSge+CgmvL/ooxd04l0e9duq2Awt2LlxrkO6nMRmOk+lVHNPF764/FRfvLireJwy4PDh2Ft7TRnItDS4D1ZmO0doqKJPUeE8xWcRev2bWZjYbLcbIQgbuoc6Fh3ApvF834K3f+r3MTbW7IBQnYt8IJ2UnyJFZX6JMEtt+JwzmMc6dTs2igEHU/F1GW3MCdqyWPxtm3w/iuEvrOOu4u5ltEZrt03LiG06DdlAggjbKYpRB7fduqqlmIVVBJJ0AAEkk+QFN4LGW7ttbltg6OJVhsR5g+VeP8TuXPreIw9+9cvm7hLmXwMRcHgG1YGdLthTlyltc0akjzrM4biV3wcJas4z6vbXBq9t3xF23b8cXJujpRhcZelRaMAA6VNA+jJoJrxbj3Gb6Yu8zX7wxlvFWFsYa2zBLlkqviZbGzq0uSx10GoiovB+ZXu4q61q/cC3cFirjWjiHuvbdMxTMGgWnGkKgAA0k1FA9pxHE7Vu4lp7ircuZsiE9TZBLwO4A3pngPGbWLsrfskm2xYAkFScjFTofUGvGuH4JUxPBMRiMTfc37DuzXbrEBvCTIi+SkkAjdu81E5QxFy1bGS9dAfh2OuFfFbIrW7twKVWYQiJkRrJ71NA9w4hxm3Zu2bT5s17PlhSVAtqC5ZtlABGppmzzDYd7KIxfx1Z7bIpKFU3JfYDy8+1eUtau+FwdGxWJcYyziLl6bzST9Tt5VlY6V7AzqSdSZqLwDGkYfh9vD4w2Q2Dxedzcbw7d0KkFhMDLmEadM6UoHuwpYrEfRNjPFwjz4ha3ea27tee+lxkCgvauOSfDbeBoDNbioJEiilooBIoilooBIoilooBIopaKAQUtIKWgCiiigEmiayi8TvHil2zn+ySyrBIG5y6zv3qYeKNnFshlOYyZXpH3TqPhY6e9VvIjtQbNBRNZuzxO7MMQWMgKAFAILRJYzDaAGNfnXfM/ELlrCXriNldUkGAYMjzFOahoZd3MMjGWRSfMqCfzNdi2ASQBJ3MamNpNQOW7zvhbD3Tmdrasx8ywB7e9WVWJ2cDQwyQRkWDuIEH3Heg4dCZKrOnYdtvyp2igGvq6TOVZmZgTPnPnR4CSTlWW+IwNffzp2kNAcW7KgyqqDEaADQbD2oNpSQxAzDYwJHsfnWO5Z45fuvjM7ZvDvMqAACACwAGnp3mp54vcZWyypVNJhpYfEpUall8h51Vzkd8tmjS2omABJkwIk+Z9aQ2lkMVGYbGBI+f51R4biNwtlzBjMk9K6EdgJJZTAI03qs5243esWbZtvlZrqrMA6QZ3FOchy2bAWgCSAJO5jUxtJrn6skAZFgGQIEA+Y9adoq04ODZXMGyjMNjAkfOufqyb5FnXsPvb/AJ96dooBvwF06V6fh0Gnt5VyMKg+4uxHwjY7j2NPUhoDjwV6elen4dB0+3lXK4ZBsi6T90d9/wA6y2A41dfiOLs5/s7aplWBoYXNrvuTU2/xZg+TqBLbyuix8eo2nSqnlSO1jbNAiBQAAABsAIA+VLNZtOKXQYLSSzKqgAbHQyxkjsSBTPNfFbtrB3biNkdQIOhglhO413NOcieWzVzRUXhtwtatsdSyKSfUqCalVaVhRRRQBRRRQBRRRQCClpBS0AUhpagcX4iLKTGZjIVRuTH7DuaAx/Drini2PuEwqIgJOg+FJ1OwGU1JvWcqMM2aAOsPJEtmWEb1gCW271U8mNce1i8UV8Rr1wQp2YLM/LrI+VXdywpN37J2CqoiQqwBqq69gTv6isbZpRwfCRgAF8QkEBpLkqkkEnRdwATIpeZf+W3oJI8HctmnUfe710uYuQmRn8M/aQMqyQVWBoek/PSjmlg2AxAUgxbIOXsVjNt5UDL7ln/g8N/kW/5FqyJrB/Rvxyba4dzss2yfIDVfluPSa0HN2P8ACsgzozhT7QSf2rbGD2Rnrei3TEoSQGUkbgEEj5U9XknNWKW2cPew8ozIXBB1kMR+Wm3lXq2GYlVJ0JAJHqRrXc8elJ+yH3odpCaWqLm3jgw1hyNXKnKP0k+gkfOqwZDk+Hs4tiQhvYlwGnuYIAM6nU1bXbUm2NYLtorhi3YjtAEK2nedKg8pYUpg7AKZg7m40/dmSrR8lqdbtKEV8jTnMPcgFZmHInaToN9awmtCWr1qcqG2CBHSSCFZwJ8Q7NG43M1X/SQfsbH+ev7GrTCSxJXKFDyzkA+IAokjsNZ19KqfpIGbDW2BBAug/Iq1QQ+56QDS1k+ReOeKnguftEGhP3l7fMbe0VrBXoSi4ujKFFFFQApDS1Wcd4sMPbLRmaDlUd4BMn+EdzQGQ5fYHiHEbh0AdVntpmB/lBqZdQZXhywfMAyvMG4ZACk6wACJPcxVbyMrfVr1/Lme9cZwPxZZ/Qtmqza0AxAsuR4YUqICANGYDWSY/QRWFs1RObaqrKFytcOYLuWYovUM50QhmPnUTntgeHvlMgFNZnZgN+5qeujWxbyOyowzDZNBl0Hb+gqDzks4C4uZSUyZo8wyzoNvOoslm04R/cWf8tP5RU2sP9HXHMyLh3OoWbZPcRqvy7entW4r0HGjK1TCiiioICiiigCiiigEFLSCloBrE3wilj+m5J0AHqTpWC564kbdtl0N+6MgAPwhtwo9u/mfar/FY8Nfb8FgfIu3+wkfM1hOVcMcZiDjLkmcQ5SToLdoQunq7A/I+dVZUnFp+DvH3NfwzC/VrFm0Puqc2hJJgs0EaAye9cYbUFhmZcuUK0jMrKWGh0Z500gRp2qVi7kkKXVCWBUTq4HxAjy1qLibgyyoVkdsysG+EhSc3VoIKrptrWUvQ5dAQKCSejSBoXTUdCdxHt2qU1oXLZtMQS6EMIjRwQTl7bmqq5fFpGIV38PqZLYZmzMv8I65YydgN6gYXB3sQAcQpw9hiALFonM8y03bymQmp6Fga6kzFdIMxfC7lzObWH6r9q4RmmLaZSeov7g9KgmvReX+FW8WGfGMb+IXpZX6bdqf/wBVtdFB7Pq3r2qn5l4Vbw2S9h0W3lYKQogQRAEDtIA/1Gn/AK8bRt4q32gOPxITqPcGvRxdcK8rsVZI1T9l/geRsLbuB4d8plVdpUEeka6661qBTeFvq6K6mVYAg+hFOE1zKUpfUyqiPj8ULazuSYVe7Mdh/wDPYTXm/NV437lvCqSXv3Abj9sqdlH4RB/9PrWlxPEPEe44+FZtW/nrcf3iADWf4Ki5zjHBl7ng2l7BAQs/mrVTnj01+/v/AEtxRb3L/FXFVSmoQKijKDIJMLB2jbbWmFUkdRkswYn8BBIkI2ywN9d6de+M/W4BVTmTUjcQ0xuB+9RMUplVCCYUFgSektAHVvIg+dZFZpjBt0yTcYByATmnSRnARsoMAbAkd9qb5owfj4W7bXVgJAHmhDR+kfOmcinL8JUnwxBZRo0xAEyBEGYNW2EdYAKFSRJ/ONWHep0NkzhXY8/4ArlLd+04zrsPMjcT3kdvWvVOB8VXEWg66HZl7qw3BrC4qx4eMuoPhuqLqRpDCFcD9DS4biBwt9bw/u7nTdH7N77/AJHzr04/yQT8ozTx7WelUVyrAiRqK6qopGMXiRbUse2wG5J0AHqTpXn/ADxjGCeH8V++Rb02VSfhHpsCfWtFiseGvu33LAOXyLsNT8tvma8hbmR8TxSw9uSi3lRF3zAvDuY8wS3oAPWuMkNUWv32dQ7pnrGEw4sWrVpPuwuxMwJbbYnUydKiYRizBxmK65Q2khycwPYkEQB+tSsfdgQXFuSuVu5gywjyiBPrTGIYQSqhkZlB1OhGhMbALlB7bViNST7ioqqtsGcrAqRoNZBVSqjca+0Gur9kXsO1piM122Z0ymSNDl3EGKbwibKNzDvrrJk5sy6Ekx0iNKfwN5QCxtxMHMuoJaJjuFHcn1qUrFGC5bwzsJRwl20xEdwV/p2r1bgHFvHtyRluLpcTyP8Asdwa8m5wWy2PD4ciTaHiOkAo4LZGDd8wJBAnbXerbgnHHXLiI+0tt4eIVdFYaEED1BDDymK9OHXBLyiicGtz1eimsNeDqrKZVgCD5giRTtVlQUUUUAUUUUAgqPxDEeHbd/wqT+Q0qQKqOa2jDXP9I/NhUxVtIh9jBcR4j4eCxLa5gjMT5krA+cmrD6OUAwFiI0U/zGf6VmOcGjh9+O5tg+xcVI+iXi4a02HJ6lOZfYgSB7b/ADNOKxpNqPnf+/1FvDu1RsXmci2yfDZcrEiSrAyQWB76b9qMKSbkFQRkAOZibgnUhhsw13FF7CNkAzlipLBm+IGNOlYDD0NR8O6kAxlZcyo0FMpbZCrfeO+0aV5tmgfW7KBRcJaDcJUQzKCYExAOgFcWScxh2UOCQqtn/vCsONIhTI7gaUi2nyORrcLAGBlGbLlZjOjDUwIipliwcxLMT1SoGgACxEDtuaJ+gQua1/st2dYUH5hlI/WqPg/Xh3Q/xD8xP71P52xQFpbXe4wMfwoQSfzyiq7lk9Lj1H7GvT4dNNIZV0fajV/RzjC2Ha2d7b6ezaj9c1XfHsV4di4w3iB7toP3rJ/RmxzXx26D85ar3nRosAebj9if6VY43loxy2szWHu/ZEDdVY/Mkn+gphSq2cGGMIqST3koD27yT86d4Ykhp2On/fyNZHh3GGS7cwOLIU22iw5ECNcgY7QVKwflVXEwqW37Zu4OSUY6vsbQYs3OpVIlYlSJ7a6704MRo5bKJIhgCTOwJB/eqq1fnTuqhcpE6d/ltTt25JEaM2hIPYD9PKstno8snteiAD0ro6qCss2k7bd6jNiSVdFuNIWQASYyzIzeWlM3b2RV7jSZ2jNOx761GvnOyrOokOR5e9LJWMmXyXODZj1kus+ea2xH8oNdcWw+axdkQRlf9df61XLjy2ItJbAKWmjeZ6RJnYQJq84hqt+dR4bAfI/71swWkeflS1Oi95GxhuYRJ3QlD8vh/QirbieJ8O07/hUke/b9YrM/RoT4Fzy8TQ/6Vmrbm65GGb1Kj/qH+1S4/wAlfJ58jzvmTiPh8OxEE5zpPrcIWZ89SflWT+jjitmxcuC4FS46hbV5hIU7FZ+6Gka7HY9qs+frkYKPxXkHtAY/0FY3geFuXLiLZQ3HDBgoGb4SDqPw6a1GaCjJped/9OsU2qZ6vh+KsFh4aG3+8DMmDB0NWGF4gGKnMrDWc5hgDuB2IjtWNw2Pum+1q5ZFoopLAE5l1SAZ3nNv+9T3vLmyq4zFfhkEx7b1ido9yPLyK0X2K4vlDBDMxqAAUHYVE4jjC3wlgGHV1GJ2Mjb/AO6rzEgCIk/9+9QMVxFlum2LYkAEl82snsoiRpEzRJy2R1JQxq2JxEp4trKoBFpizay0uAFHbKuWf9dSeAoTcxKdmsof9QNwf7fpUC6xdwzZRlDBQilQMxXNMkknpXc9tqsuXR/aWE6NYaR/hdY/mNbcKaaPO4h6ot/Jvfo7xmfDFDvbcqPYgEfua1NYf6M9r49U/wDd/tWj4pxgWpVUa44jpGm+2vmfKpmutpGGrZa0VT8C5gt4kuqhkuWzD23+IeunadKuK4aadMgKKKKgCCqjmxZwtz0yn8mFW4pnGWBcRkOzAj8xUxdNMhnjHOP/AC+9/it/ziq3k/le81s4izcKXEMKPxMACR7agetaTi2HjD4m041VZI9UM/loKv8AlOyFwdmO65j7sZqONyaZr0W4F7IXBecrT/Z4j7G6NDOikj1O3sa0gVLgBDKwkEbMJGx96qeJcBw2JIN1CrmYYdLGPPsfnVd/+NkmbeIZf8VsN+qstUKMZ77M0N0ah3RRLOAPMkAfqay3EOd7dq89oKH6Q1p1bobfOGJGhUxtMg1Ev8m2LN63avYkg3Z8MizlVmXUr4hYqHiYB1OsTU3i/KFpLWawScTbYPZdzPWuoUr8OVvhOneulGMOyohS9Fdg+CXsYzX77MgYHw11U7dJjsgJ27/vzyfdJS5m3UgN8prV8E4muJsJdUEZhDKd0ZdHQ+qtIrGjEZL+OC/ecKoHmS0/PU1HDz/npEZHa2Nj9Gls+HebsXA/JZP8wq052U+AD5OJ/Ij+tTOV+HeBhkQ/FGZv8Tan8tvlT/GMJ4tl07kae41H61r1rmajLLcw2DxIS0WOwzH3+GB7yQKxHPuDe5lxDFBlAQqBB1bTX70T39TWqZvs1QiD46gg9o1I9NUimOM4JbmVLq5rZI0BIM+cj3qviJ1ko9Th8SyYK/z7mR4HxnLlS7JUQAwJlABoIA1ANXI4xazaPc/xZT/vP6VT4nl27bLmOlWOUalis6baTFFrA3IBykz2Alh7iqqgyIZOIxrTV1+C2ucTBByljqIDSJ9e8QJ31ppsWxzSQqkageQ9Trr3/Ko/D7HiLmV1iSNidRvJB6faD8qs8Dg40KrmL6NE7QBBI23NOiJbF5stXsjvh+AbVuq2YASGykdz0g7Tl0PltWk+s5sJcud/CyHt1EkP/wBRqu4fhzmfNqQYn96ZuX/sWw9vqZ8S+g8swj82/ausEm517HFRjCCo2f0d2ows/iuMR8oX+lTucEnDN6FT/wBQ/wB6n8JwIs2bdofcUD3Pc/nNOcQw4uW3Q/eUj89qt1der5PHe54b9IB/sS/56/yPUH6NOPWMJcuteU9VuBcVSxTX4YGwbTXaVFW/O+Ec4O8mWXt3EMd9GytH5j5UcF4cuGtm0yhy398T96RBA/hA0A9z3pxUlqL+EwPK9vBS4zjVy5iL19TkN0ZSIBhRou/cADWpFvgOIW0uKCsAWzC5u87ZiDuhGk7RSYDlpicrXQFmAQuYxPSTJGsbirbgPNN3Ci5aceIEuOsljpkGVYn4V0mPWqbVdJZKGSCWr+irx2JN4IHRVhsz5ScrQDAyEaakGJO1X1/gaW8Kt5ULu9vNnNxFVdelcp6mnWO2tZxzd8M3mTpIL/F1FTqWyxHrE09az3GZUjoUSzSRO4QRtpqT2kaGabJbHclknJau7G7+MdB/dEnWAGH3VJP6A1Y8v3bpvF1t2pWwTrcOgdhBkIfwHtTGGwzs2dxlyghUkHUggsSPyA8tfQOcti5as3A6srslm0qn4tFJJ0888CrcUlKdDNGUYb+TZfR6MWEuMlvD5GeCzXLmaVA2UW4K6+ehmpHEeI3cJiXuX7RZLhUh7ROVYgNuN9NjE1quW+H+Bh7ds/EBLf4jq366fKrKK61rU33RibMLyVhGfGYjFhGSy+YJm0LZnBJg9umf9UVuxSRS1zOep2QgooorkCClpBS0BleceDZwbyCTlK3FH3lIifcD9Pas5yLjZtPh2PXaJg/wtsfkZ/MV6YRXlfNmCOAxaYi2D4bHUfwk9S/Lt8vKq88dcPlfgsxumaS5eyNH8UsWI+GOpgJ+Ht700t0qoGYyzEljPdZUiNMgMCTAp7EW5JYL0wCLggt1nq+LZYg+lN+GTbhkUsQUQMwJZNJlh3ME1iNA3xHCJftNYvS/QuYHMQdfiWPvggkEQQdapsDxHEYVxZxR8RGISxeYBVZtglxu1w9mgBj5HfR4mQMyyyhfhGUDyBDkjKRM71HxOCt3Q9u79oFMm2YeVKxBEbEyfepT9kP2UnFMT/4diHvQTh8Tqy9kxCr0n0FwCCfxAedPfR3y0zxir4OrZkB+8Z+Ijy7j1/XM8RsLcutg8ReuHh9lsvjwSbbNpbS4/kraLcPaZ7GvTeSOLvetNavgDE4ZvCvAbEgSjj+F0KsPcjtWrDGuoonLwaMURS0VcVmL5z4SUnEWxIkM6+qmQw99QfeoNpUvIjrqvxDz9vQg/tW/u2wwIIkEQQe4O9ee4bBHDYu5hWnw7oNy1/7wPkRPt61xk3Vmvhc2h6fBxftlumQPhgTrPkY+dcjCiQMogATOhnvt970qU9hhOZcpHwnQKSD0y3n2inAgDKrZNINztDH4SPeapo9PmGcx3AQxN3Dt4VwzIKko0DUXFG49dG9aXhmKDXbdu8htXQOlSR4b7622+9GunxeYrQG0ZJzT1EZtEMAHz+IVyeGWr6RcXxVufEDqFZR8WYahtNCO9SVuVbxFxzratvcMAKJ9z2HuTAp/kPl1l/tN4Q7SyKe2bUsfXUwPKqTDpdS5nui5i8DYuGXAm6jKAZdRret29dV6p7NE1uX5ksZFuI3ioy5gbcMI852q7FF+Dz+IzPI6XguqKruDcZtYlS1ppymGBEMD6j+tWNdtNbMymR504NmVr1saxFweYEQ3uIH5elYvFOGi4uzbjyZfiU/v7GvYGUEa15txPg62MYLbA+BiNV9HG2vtK+xWuMvVH7fg18Jm5c68Mpk1+Q0jtrpJoxXAVuSz2gc2pjRm9TG+mmtaHE8ICuGCtkAGi69+4Jp0WiF+4WJyW51kdxI8/Ws6TPUlOMl7MJxS6YdL4y2XMLdt6ZACCBcBnKJG+qnvFW3DeEdEWlJUnNnJlmnv6z6dq0VzBoTK5SMh6Y8tNWO2vn5VUDg9yw2bCtmCEMcIWGUgwW8JvuNvoek+kzU1aorc1F6u/wCUNYPCHxOsFVSWYsIED3q/5L4GbrnGXlgM2a0p38gxHoAI9dfKjg1+3j7htQVW3BxFtwVcGem2V7rIkkSCAIJDVvFUAQNAKtxLTuYeL4jX0o6oooqwxBRRRQBRRRQCClpBS0AVm/pCwS3MDendBnB8ip/qJFaSqnm23mwWJH/8X/RSf6VEuzJXczvD7ythMO7Fz9mpKoJLaBTK91BOtOuoCzA+yGUGOpZWMy7wCSN9oNcctvlwFgyoJtgAttJJAH506HNoEhABkOZiQil19D1bDQ66CsNGlBhRu2Yjqi6CoIlUynqMdI3mnb18i293RQiuwiOpQkqZ7Cf2pm+jFUIBdQuaDuQVC5BtqZmTrE0cdsZcJijA1ssPWBbgSTuRrSiWH0ccOBwE3FDeOzs4YSGBOXUdxA/Wq/AcESxiLq2b9xWVRaT7zhJDBP4lQkwzaqpia0nIqRgMNHe2D/6iSf3qJxjgWIF572EuojXABcW4sgx3BgxpuI7VvwpVTMze7GOUeYLly/ew11hcNuStwdwrBSDGh3GtbAVmOVeWmw73L11la9c3yiFUEyQPcx2G1aerMunV0nIVludEh8HdgyuICyPw3VKkex0rU1j/AKUbhXBZlJDLdQgjcEEkGqMn0s6h9SF4hbQsZzPqFKgSilSG12gnTWohYsFynqcBpA6oXNmBI0JGkD0q0xbZhbBK5jlcgzJCgFiAu51/Wor38oy5cil1C9UHK0bKokaiIPnWZy3NsclITC21AU5syZYQOgEMTHxeZmIpcbc8DD3LxhctqfDEZVcA7RuSxA+VBtN4ozKWEqs7GVlg+mmUaLAG51qm+kNCuAy6a3BMDTdm/emujlzdmz5ZwfhYSyncWwSfMsMzE+pJNZfE8SGExN1Lh8FS4e30nw3UnXqQSD6DvvvW6tDpHsP2ou2FbRlDe4B/et2OSj3RitmH5Atl8TisQgYWXMIWEZuonYaaD94reCuUQDQCB2ArqpnPU7AVmPpBtf2XxAJazct3F9IcT+hNaes7z/8A8vxH+EfzCqp9mTHuc48KIktI68q/EwXceo1FVKkAGNFSDBXUZwdQBqDqPyqdwrFTg7L3GE+EpLN3JUbn1rm0Dby9I0BDsCFUkAFfi1I1gEHzrK5WbYzoj4SwYYFznGTxFy5gRBESdSNZmptkA5nGVUGoZcvWoXXXsJ7+lRWLMlplBYEZ/QFQTAOk5pIBOm2lReZbeTA3mC5ZtKoBnMATsSfKdKaiJTbdj3AeX7eJwlrEEtbxDl7q4hCBdTxGMCYgrGUZDI0qVh8ZiGz2L9+2ly0Oq5aGUPMZTlc9BgiQCddjVvysIwWG/wAi3/IKq+YeXbr3TewzqrsuV0uKGR42OoMH5dq24q8mRvdkblrj1365cwl5i8SUdgA3TEgx2IMitmKy3K/LD2br4jEXPEvuIkbLMTBPfQDYAAVqa7y6dXScIKKKKrJCiiigEFLSCloAqs5n/wCDxH+Tc/kNWdc3LYYFWAIIggiQQdwQe1QwYfl6664LCZUDKU6mMQsTBp3xCTLXlFzwZJibagvv6nSB7GtfbwqKuUIoUCAoUBQPKNopPqduMuRIiIyiI8ojaqOT8l3NMphpY2rjZnUZiGPTlUCAWX7zHUjTvXXGEA4ff6s48C4Q3mCpI/etX9WSZyrPnAmh8MhUqUUqRBUgEEeUeVTyfkh5Co5J/wCAwv8AlL+1XlcWbSooVVCqBACgAAegG1d1clSKmAoooqQFYz6Vz/YG/wAxP61s6ZxOFS4uW4iuv4WUMPyNcyVqiU6dmXxGIuLoqqo8NctxtpOWRprtJ+QqPfvBc7LdOl0hhlliYWEXy7TWwuYVGEFFI8iARptpQcKmnQuhkdI0PntvVPJLeb8GT8Eg3PEYqzKq+LOmZjsqzoJjf0qt+k4Rgv8AzF/Zq34wyfhXX0HbaucTgrdwZbltHXeGUMPyIpydiOYOWth7D9q7pIpa0FQUUUUAVnef/wDl+I/wj+YVoQa4v2VdSrqrKd1YAg+4NQ1aolGQ4PcYYPC5UDA27ebbQZRJ13ik8YlkLXVz5LhECUWCOo+eWI9zWvTDoAFCqFAgAAAAeUeVcrhLYEBEA10CiNd9Iqjk/JbzUZPDqz+ExLXUD9J+CMo1dh94EjQe1ReaY/8ADbxD5wdQT5G4NPltW3+rJp0LptoNO2lJdwltlKsiMp3UqCD8iIpyX7I5hB5X/wCDw3+Rb/kWrSK5tWwoCqAABAAEAAbAAbCu6vSpFTCiiipAUUUUAUUUUAgpaQUtAcX3hWMEwCYG5gdvWqjk+RhLQfPnCguHDBgzgORL6mM4E67RuDVriXIUlVLGNFBAk+UnQVF4LxAX7QuBSssykEg6oxUkMNGUlSQw3EGgMbzP4zY8vbtuxsomQ+HcOU5bru6uOlhJsgpqzRlEa05cxmOlcly6UDdJNlA9wPfsIniKbUKsfWCcoVgmQnXWtJi+KOLzJbRCloK1+49zIEDAmFAU5mCjMQSogrrrULEc54cLcKi6zIlxsotOCRaW2zbjQRetan8XoaA75NxWJuoz4nQkiEKlShiXXW0kqDAHxbHqNaOsk/OaJdhxCBLhYAObqm1kkZMvVB8aSNALY86sr3NOHVyjFgQs/A0HqtplBiGfNdtrlGsmOxoC7opjA4tbttbiGVYSDt+h2p+gCiiigCiiigCiiigCiiigKfmq9fXDOcOmd41AMMFAJbJprcgQo8yK75YUrhbNt82e3bVHzFic6qM3U+raz1U/xriAw9l7pBbIJyjcnYD5nv2p7AX/ABLaPAGZQ3SwddRIhhoRHegMlinKvfueHd+si9C3PCuOLdlmRAyQMrAIS5QbtMjSoSXMZdtA3LuJRc1gH7FM/Vda45OW0G/uzatnKIBmRvV/e5jKXrga2ow9u4LbXi+uY2hcJyZYyAGCc0yDpFJieb7ARjbW5cdQCbYRg0s2VAZHSWO00BkOGXMYL8i3csvcGGBdbIPiS3iXgxNrIip414EwCxIMiDMlePY24Ha09z+8S2wa1lFh/Ba4yhRYdyJuWVJYMOk6jMCNbc5lw8srZ+mQZRspi6togEjXrdQfn5VXrzBh7IW3h7JRGUsreGyWtXtoh0WWDtcEEeXtQHPMWLxakmyW+ztW84VJRmu3crMCbTsfDRXbKoPxLIO1VIxvESGJuXQcr5VWwhVsvgLbYl7QbMz3HJ0UZUeAvbSvzbhlWSznaALbliCjuGCgSUK2rhDbdJqXjOO2bRUMWllVtFJADnKhYgdOZtBO5+dAZDivF8el1spveE5v/BYVzbFskWQgFoktcNttXzCLgMVzxO5jma3bN2+EN21buFLKxkRLJvPIt5gWuOwBBgBTppWowPMKmxZu3EZTeBZLaqzPljNJEaQsEkwNR5imr3OGGCM/2hCkjS05mLJvSBGqm2M2bbbvQD/K2Ju3Fum6bhi8wQugtgrAKlFyqwXXKc0nMrQSINXlZTDc3AuoKZAR1KQ/iK2SycgGWGbNfQdMjQ+RiXb5xwrBSGaGt+ID4bxACGJj44uW+nfqAigNBRUbAY1byB0MqZGoggqSGBB2IIII8xUmgCiiigCiiigEFLSCloCJxTA+Nae1ne2HEFrZyuAd4aNPKRrRw7B+EoXOzhVVQGCCMoj7ij0/KueLuBacFGcMMpVVDkhtD0ncCZI8qg8n4TwcLbslCjIozSNyxJkkaF+7AaAmBpQHPE+EWXe7mvMgvLlu2w6gP0FASCMwIB7ETAmYpq3y/Yhl8V2N1G6i65iGfOzCBB1KdogKIioHNvBjevM62FZlwzIlworHPfdVnXfw1Qt6Zj51WXMPjQwVEvrbti7lIIDMqnEZEDdp8PDR6PHagLrFcnYc5ne5cEo6uxZRKO73LgPTABZySRGw7UzhuUc7XzefodgbSKwcJF17pYF0AOZnkowYCIkioGJt46GP2zZpUpplyq+FSQPNlXEv3+KPKomKxGMtKtq49/Nc8JVYMM/i3BYUnTUWg1y6TGk2/XUD0TCWRbRUXZQANANvRQB+Qrq1fVhKsGEkSCCJBgjTuCCKyvM5xYdxYF0lba+FkIyGM5u5/NyAqKOxIPmRziMFew9u1ZsLdZbWGPh5SYe8gGUXWnMFMD0OYzsKA18039ZTNkzrm/DIzbA7b7EH5isGcJjHt3pbEkG3dKBiFdmKWUQQDGrLffLp8QGm1Q8VgsWrZrVq9lS3fW2BAuawtlc5MgEYe0WY6w4FAemTS15xexmLe+6W2vE2hlugGVyG6ERlyHVytm4T94eIfwgDd8JR1s2xcbPcCDO0ZZMamO3tQEyiiigCiiigI2PwpuLlFx7Z/EkZvUdQI19qOH4MWkCKTkUAIpiEUABVEDYAd5PrUmigM9f5StObniNcuK5uHISoCteUq7DKoObKcoJJgaCK5HJ9qUPiXJSMkC2kHOrEwiAGSiyCCNJida0dFAUDcpWTlkuVBJK5hDk3Wu9Wk6O7HQjtMwKR+VLbBVuXLtxVVUIYr1KjZkBhQdD3EE9yYFaCigM7c5RtMpVnusWVkLErmhrfhiCF0ypIER8TEySTUninLlu+WLs4DIFZVICtlzZCQQdVzkjWJgkGBVzRQFRxDgCXcnU6ZEe0MpGtu4FDoQQRByJruI0I1qMvKdrKwZ7rFluBmLCT4ttLbHQASFRQNNNa0FFAZxuUbRJbxLoeWOcFAwLm4WjpjXxGG20RUDDcmAvdFwxZyhLKK2bJFxbhfqQakpa6TmHSexitlRQEfA4UWraouyiNlE+sIAon0AFSKKKAKKKKAKKKKAQUtFFAJFLRRQCRRFFFAEVw1hSwYqpZdmIEid4PakooByKIoooAiiKKKA4tYdVnKqrmMmABJ8zG59acoooAooooAooooAooooAooooAooooAooooAooooAooooAooooAooooAooo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07523" name="Picture 3"/>
          <p:cNvPicPr>
            <a:picLocks noChangeAspect="1" noChangeArrowheads="1"/>
          </p:cNvPicPr>
          <p:nvPr/>
        </p:nvPicPr>
        <p:blipFill>
          <a:blip r:embed="rId3"/>
          <a:srcRect/>
          <a:stretch>
            <a:fillRect/>
          </a:stretch>
        </p:blipFill>
        <p:spPr bwMode="auto">
          <a:xfrm>
            <a:off x="4929190" y="2071678"/>
            <a:ext cx="3153085"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4414" y="214290"/>
            <a:ext cx="7461274" cy="1571636"/>
          </a:xfrm>
          <a:noFill/>
        </p:spPr>
        <p:txBody>
          <a:bodyPr>
            <a:normAutofit/>
          </a:bodyPr>
          <a:lstStyle/>
          <a:p>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mallet finger = </a:t>
            </a:r>
            <a:b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hamervinger / duim</a:t>
            </a:r>
            <a:endParaRPr lang="nl-NL" sz="2400" dirty="0"/>
          </a:p>
        </p:txBody>
      </p:sp>
      <p:sp>
        <p:nvSpPr>
          <p:cNvPr id="86019" name="Rectangle 3"/>
          <p:cNvSpPr>
            <a:spLocks noGrp="1" noChangeArrowheads="1"/>
          </p:cNvSpPr>
          <p:nvPr>
            <p:ph idx="1"/>
          </p:nvPr>
        </p:nvSpPr>
        <p:spPr>
          <a:xfrm>
            <a:off x="500034" y="2176488"/>
            <a:ext cx="8229600" cy="4467222"/>
          </a:xfrm>
          <a:noFill/>
        </p:spPr>
        <p:txBody>
          <a:bodyPr>
            <a:normAutofit fontScale="92500" lnSpcReduction="10000"/>
          </a:bodyPr>
          <a:lstStyle/>
          <a:p>
            <a:pPr>
              <a:lnSpc>
                <a:spcPct val="80000"/>
              </a:lnSpc>
              <a:buFont typeface="Wingdings" pitchFamily="2" charset="2"/>
              <a:buNone/>
            </a:pPr>
            <a:endParaRPr lang="nl-NL" sz="700" dirty="0"/>
          </a:p>
          <a:p>
            <a:pPr>
              <a:lnSpc>
                <a:spcPct val="80000"/>
              </a:lnSpc>
              <a:buFont typeface="Wingdings" pitchFamily="2" charset="2"/>
              <a:buChar char="§"/>
            </a:pPr>
            <a:r>
              <a:rPr lang="nl-NL" sz="2400" dirty="0"/>
              <a:t>ruptuur pees(aanhechting) - vingerextensor - eindfalanx</a:t>
            </a:r>
          </a:p>
          <a:p>
            <a:pPr>
              <a:lnSpc>
                <a:spcPct val="80000"/>
              </a:lnSpc>
              <a:buFont typeface="Wingdings" pitchFamily="2" charset="2"/>
              <a:buChar char="§"/>
            </a:pPr>
            <a:r>
              <a:rPr lang="nl-NL" sz="2400" dirty="0"/>
              <a:t>buigstand vinger in DIP </a:t>
            </a:r>
          </a:p>
          <a:p>
            <a:pPr>
              <a:lnSpc>
                <a:spcPct val="80000"/>
              </a:lnSpc>
              <a:buFont typeface="Wingdings" pitchFamily="2" charset="2"/>
              <a:buChar char="§"/>
            </a:pPr>
            <a:r>
              <a:rPr lang="nl-NL" sz="2400" dirty="0"/>
              <a:t>zwanenhals (hyperextensie PIP)</a:t>
            </a:r>
          </a:p>
          <a:p>
            <a:pPr>
              <a:lnSpc>
                <a:spcPct val="80000"/>
              </a:lnSpc>
              <a:buFont typeface="Wingdings" pitchFamily="2" charset="2"/>
              <a:buChar char="§"/>
            </a:pPr>
            <a:r>
              <a:rPr lang="nl-NL" sz="2400" dirty="0"/>
              <a:t>onmogelijkheid actieve extensie</a:t>
            </a:r>
          </a:p>
          <a:p>
            <a:pPr>
              <a:lnSpc>
                <a:spcPct val="80000"/>
              </a:lnSpc>
              <a:buFont typeface="Wingdings" pitchFamily="2" charset="2"/>
              <a:buNone/>
            </a:pPr>
            <a:endParaRPr lang="nl-NL" sz="800" dirty="0"/>
          </a:p>
          <a:p>
            <a:pPr>
              <a:lnSpc>
                <a:spcPct val="80000"/>
              </a:lnSpc>
              <a:buFont typeface="Wingdings" pitchFamily="2" charset="2"/>
              <a:buNone/>
            </a:pPr>
            <a:r>
              <a:rPr lang="nl-NL" sz="2400" dirty="0"/>
              <a:t>oorzaak: krachtige buiging </a:t>
            </a:r>
          </a:p>
          <a:p>
            <a:pPr>
              <a:lnSpc>
                <a:spcPct val="80000"/>
              </a:lnSpc>
              <a:buFont typeface="Wingdings" pitchFamily="2" charset="2"/>
              <a:buChar char="§"/>
            </a:pPr>
            <a:r>
              <a:rPr lang="nl-NL" sz="2400" dirty="0"/>
              <a:t>basketbal, keepers voetbal, volleybal, opmaken van bed</a:t>
            </a:r>
          </a:p>
          <a:p>
            <a:pPr>
              <a:lnSpc>
                <a:spcPct val="80000"/>
              </a:lnSpc>
              <a:buFont typeface="Wingdings" pitchFamily="2" charset="2"/>
              <a:buChar char="§"/>
            </a:pPr>
            <a:r>
              <a:rPr lang="nl-NL" sz="2400" dirty="0"/>
              <a:t>ouderen - ook bij gering trauma</a:t>
            </a:r>
          </a:p>
          <a:p>
            <a:pPr>
              <a:lnSpc>
                <a:spcPct val="80000"/>
              </a:lnSpc>
              <a:buFont typeface="Wingdings" pitchFamily="2" charset="2"/>
              <a:buNone/>
            </a:pPr>
            <a:endParaRPr lang="nl-NL" sz="800" dirty="0"/>
          </a:p>
          <a:p>
            <a:pPr>
              <a:lnSpc>
                <a:spcPct val="80000"/>
              </a:lnSpc>
              <a:buFont typeface="Wingdings" pitchFamily="2" charset="2"/>
              <a:buNone/>
            </a:pPr>
            <a:r>
              <a:rPr lang="nl-NL" sz="2400" dirty="0"/>
              <a:t>beleid</a:t>
            </a:r>
          </a:p>
          <a:p>
            <a:pPr>
              <a:lnSpc>
                <a:spcPct val="80000"/>
              </a:lnSpc>
              <a:buFont typeface="Wingdings" pitchFamily="2" charset="2"/>
              <a:buNone/>
            </a:pPr>
            <a:endParaRPr lang="nl-NL" sz="800" dirty="0"/>
          </a:p>
          <a:p>
            <a:pPr>
              <a:lnSpc>
                <a:spcPct val="80000"/>
              </a:lnSpc>
              <a:buFont typeface="Wingdings" pitchFamily="2" charset="2"/>
              <a:buChar char="§"/>
            </a:pPr>
            <a:r>
              <a:rPr lang="nl-NL" sz="2400" dirty="0"/>
              <a:t>RX - tendinogene of ossale: &gt; of &lt; 30% avulsiefractuur</a:t>
            </a:r>
          </a:p>
          <a:p>
            <a:pPr>
              <a:lnSpc>
                <a:spcPct val="80000"/>
              </a:lnSpc>
              <a:buFont typeface="Wingdings" pitchFamily="2" charset="2"/>
              <a:buChar char="§"/>
            </a:pPr>
            <a:r>
              <a:rPr lang="nl-NL" sz="2400" dirty="0"/>
              <a:t>6 weken malletspalk (tendinogeen + &lt; 30% avulsie)</a:t>
            </a:r>
          </a:p>
          <a:p>
            <a:pPr>
              <a:lnSpc>
                <a:spcPct val="80000"/>
              </a:lnSpc>
              <a:buFont typeface="Wingdings" pitchFamily="2" charset="2"/>
              <a:buChar char="§"/>
            </a:pPr>
            <a:r>
              <a:rPr lang="nl-NL" sz="2400" dirty="0"/>
              <a:t>chirurgie (&gt; 30% avulsie + geen effect spalk) </a:t>
            </a:r>
          </a:p>
          <a:p>
            <a:pPr>
              <a:lnSpc>
                <a:spcPct val="80000"/>
              </a:lnSpc>
              <a:buFont typeface="Wingdings" pitchFamily="2" charset="2"/>
              <a:buChar char="§"/>
            </a:pPr>
            <a:endParaRPr lang="nl-NL" sz="2400" dirty="0"/>
          </a:p>
          <a:p>
            <a:pPr>
              <a:lnSpc>
                <a:spcPct val="80000"/>
              </a:lnSpc>
              <a:buFont typeface="Wingdings" pitchFamily="2" charset="2"/>
              <a:buChar char="§"/>
            </a:pPr>
            <a:endParaRPr lang="nl-NL" sz="2400" dirty="0"/>
          </a:p>
          <a:p>
            <a:pPr>
              <a:lnSpc>
                <a:spcPct val="80000"/>
              </a:lnSpc>
              <a:buFont typeface="Wingdings" pitchFamily="2" charset="2"/>
              <a:buChar char="§"/>
            </a:pPr>
            <a:endParaRPr lang="nl-NL" sz="2400" dirty="0"/>
          </a:p>
          <a:p>
            <a:pPr>
              <a:lnSpc>
                <a:spcPct val="80000"/>
              </a:lnSpc>
              <a:buFont typeface="Wingdings" pitchFamily="2" charset="2"/>
              <a:buNone/>
            </a:pPr>
            <a:endParaRPr lang="nl-NL" sz="2400" dirty="0"/>
          </a:p>
          <a:p>
            <a:pPr>
              <a:lnSpc>
                <a:spcPct val="80000"/>
              </a:lnSpc>
              <a:buFont typeface="Wingdings" pitchFamily="2" charset="2"/>
              <a:buChar char="§"/>
            </a:pPr>
            <a:endParaRPr lang="nl-N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 calcmode="lin" valueType="num">
                                      <p:cBhvr additive="base">
                                        <p:cTn id="7"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601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anim calcmode="lin" valueType="num">
                                      <p:cBhvr additive="base">
                                        <p:cTn id="11"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60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anim calcmode="lin" valueType="num">
                                      <p:cBhvr additive="base">
                                        <p:cTn id="15" dur="500" fill="hold"/>
                                        <p:tgtEl>
                                          <p:spTgt spid="8601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601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6019">
                                            <p:txEl>
                                              <p:pRg st="6" end="6"/>
                                            </p:txEl>
                                          </p:spTgt>
                                        </p:tgtEl>
                                        <p:attrNameLst>
                                          <p:attrName>style.visibility</p:attrName>
                                        </p:attrNameLst>
                                      </p:cBhvr>
                                      <p:to>
                                        <p:strVal val="visible"/>
                                      </p:to>
                                    </p:set>
                                    <p:anim calcmode="lin" valueType="num">
                                      <p:cBhvr additive="base">
                                        <p:cTn id="23" dur="500" fill="hold"/>
                                        <p:tgtEl>
                                          <p:spTgt spid="86019">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601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anim calcmode="lin" valueType="num">
                                      <p:cBhvr additive="base">
                                        <p:cTn id="27" dur="500" fill="hold"/>
                                        <p:tgtEl>
                                          <p:spTgt spid="86019">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6019">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6019">
                                            <p:txEl>
                                              <p:pRg st="8" end="8"/>
                                            </p:txEl>
                                          </p:spTgt>
                                        </p:tgtEl>
                                        <p:attrNameLst>
                                          <p:attrName>style.visibility</p:attrName>
                                        </p:attrNameLst>
                                      </p:cBhvr>
                                      <p:to>
                                        <p:strVal val="visible"/>
                                      </p:to>
                                    </p:set>
                                    <p:anim calcmode="lin" valueType="num">
                                      <p:cBhvr additive="base">
                                        <p:cTn id="31" dur="500" fill="hold"/>
                                        <p:tgtEl>
                                          <p:spTgt spid="86019">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6019">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86019">
                                            <p:txEl>
                                              <p:pRg st="10" end="10"/>
                                            </p:txEl>
                                          </p:spTgt>
                                        </p:tgtEl>
                                        <p:attrNameLst>
                                          <p:attrName>style.visibility</p:attrName>
                                        </p:attrNameLst>
                                      </p:cBhvr>
                                      <p:to>
                                        <p:strVal val="visible"/>
                                      </p:to>
                                    </p:set>
                                    <p:anim calcmode="lin" valueType="num">
                                      <p:cBhvr additive="base">
                                        <p:cTn id="35" dur="500" fill="hold"/>
                                        <p:tgtEl>
                                          <p:spTgt spid="86019">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6019">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86019">
                                            <p:txEl>
                                              <p:pRg st="12" end="12"/>
                                            </p:txEl>
                                          </p:spTgt>
                                        </p:tgtEl>
                                        <p:attrNameLst>
                                          <p:attrName>style.visibility</p:attrName>
                                        </p:attrNameLst>
                                      </p:cBhvr>
                                      <p:to>
                                        <p:strVal val="visible"/>
                                      </p:to>
                                    </p:set>
                                    <p:anim calcmode="lin" valueType="num">
                                      <p:cBhvr additive="base">
                                        <p:cTn id="39" dur="500" fill="hold"/>
                                        <p:tgtEl>
                                          <p:spTgt spid="86019">
                                            <p:txEl>
                                              <p:pRg st="12" end="1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6019">
                                            <p:txEl>
                                              <p:pRg st="12" end="12"/>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86019">
                                            <p:txEl>
                                              <p:pRg st="13" end="13"/>
                                            </p:txEl>
                                          </p:spTgt>
                                        </p:tgtEl>
                                        <p:attrNameLst>
                                          <p:attrName>style.visibility</p:attrName>
                                        </p:attrNameLst>
                                      </p:cBhvr>
                                      <p:to>
                                        <p:strVal val="visible"/>
                                      </p:to>
                                    </p:set>
                                    <p:anim calcmode="lin" valueType="num">
                                      <p:cBhvr additive="base">
                                        <p:cTn id="43" dur="500" fill="hold"/>
                                        <p:tgtEl>
                                          <p:spTgt spid="86019">
                                            <p:txEl>
                                              <p:pRg st="13" end="1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6019">
                                            <p:txEl>
                                              <p:pRg st="13" end="1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6019">
                                            <p:txEl>
                                              <p:pRg st="14" end="14"/>
                                            </p:txEl>
                                          </p:spTgt>
                                        </p:tgtEl>
                                        <p:attrNameLst>
                                          <p:attrName>style.visibility</p:attrName>
                                        </p:attrNameLst>
                                      </p:cBhvr>
                                      <p:to>
                                        <p:strVal val="visible"/>
                                      </p:to>
                                    </p:set>
                                    <p:anim calcmode="lin" valueType="num">
                                      <p:cBhvr additive="base">
                                        <p:cTn id="47" dur="500" fill="hold"/>
                                        <p:tgtEl>
                                          <p:spTgt spid="86019">
                                            <p:txEl>
                                              <p:pRg st="14" end="1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601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86019">
                                            <p:txEl>
                                              <p:pRg st="1" end="1"/>
                                            </p:txEl>
                                          </p:spTgt>
                                        </p:tgtEl>
                                        <p:attrNameLst>
                                          <p:attrName>style.visibility</p:attrName>
                                        </p:attrNameLst>
                                      </p:cBhvr>
                                      <p:to>
                                        <p:strVal val="visible"/>
                                      </p:to>
                                    </p:set>
                                    <p:anim calcmode="lin" valueType="num">
                                      <p:cBhvr additive="base">
                                        <p:cTn id="53"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86019">
                                            <p:txEl>
                                              <p:pRg st="2" end="2"/>
                                            </p:txEl>
                                          </p:spTgt>
                                        </p:tgtEl>
                                        <p:attrNameLst>
                                          <p:attrName>style.visibility</p:attrName>
                                        </p:attrNameLst>
                                      </p:cBhvr>
                                      <p:to>
                                        <p:strVal val="visible"/>
                                      </p:to>
                                    </p:set>
                                    <p:anim calcmode="lin" valueType="num">
                                      <p:cBhvr additive="base">
                                        <p:cTn id="59"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86019">
                                            <p:txEl>
                                              <p:pRg st="3" end="3"/>
                                            </p:txEl>
                                          </p:spTgt>
                                        </p:tgtEl>
                                        <p:attrNameLst>
                                          <p:attrName>style.visibility</p:attrName>
                                        </p:attrNameLst>
                                      </p:cBhvr>
                                      <p:to>
                                        <p:strVal val="visible"/>
                                      </p:to>
                                    </p:set>
                                    <p:anim calcmode="lin" valueType="num">
                                      <p:cBhvr additive="base">
                                        <p:cTn id="65" dur="500" fill="hold"/>
                                        <p:tgtEl>
                                          <p:spTgt spid="86019">
                                            <p:txEl>
                                              <p:pRg st="3" end="3"/>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86019">
                                            <p:txEl>
                                              <p:pRg st="4" end="4"/>
                                            </p:txEl>
                                          </p:spTgt>
                                        </p:tgtEl>
                                        <p:attrNameLst>
                                          <p:attrName>style.visibility</p:attrName>
                                        </p:attrNameLst>
                                      </p:cBhvr>
                                      <p:to>
                                        <p:strVal val="visible"/>
                                      </p:to>
                                    </p:set>
                                    <p:anim calcmode="lin" valueType="num">
                                      <p:cBhvr additive="base">
                                        <p:cTn id="71" dur="500" fill="hold"/>
                                        <p:tgtEl>
                                          <p:spTgt spid="86019">
                                            <p:txEl>
                                              <p:pRg st="4" end="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86019">
                                            <p:txEl>
                                              <p:pRg st="6" end="6"/>
                                            </p:txEl>
                                          </p:spTgt>
                                        </p:tgtEl>
                                        <p:attrNameLst>
                                          <p:attrName>style.visibility</p:attrName>
                                        </p:attrNameLst>
                                      </p:cBhvr>
                                      <p:to>
                                        <p:strVal val="visible"/>
                                      </p:to>
                                    </p:set>
                                    <p:anim calcmode="lin" valueType="num">
                                      <p:cBhvr additive="base">
                                        <p:cTn id="77" dur="500" fill="hold"/>
                                        <p:tgtEl>
                                          <p:spTgt spid="86019">
                                            <p:txEl>
                                              <p:pRg st="6" end="6"/>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86019">
                                            <p:txEl>
                                              <p:pRg st="7" end="7"/>
                                            </p:txEl>
                                          </p:spTgt>
                                        </p:tgtEl>
                                        <p:attrNameLst>
                                          <p:attrName>style.visibility</p:attrName>
                                        </p:attrNameLst>
                                      </p:cBhvr>
                                      <p:to>
                                        <p:strVal val="visible"/>
                                      </p:to>
                                    </p:set>
                                    <p:anim calcmode="lin" valueType="num">
                                      <p:cBhvr additive="base">
                                        <p:cTn id="83" dur="500" fill="hold"/>
                                        <p:tgtEl>
                                          <p:spTgt spid="86019">
                                            <p:txEl>
                                              <p:pRg st="7" end="7"/>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86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86019">
                                            <p:txEl>
                                              <p:pRg st="8" end="8"/>
                                            </p:txEl>
                                          </p:spTgt>
                                        </p:tgtEl>
                                        <p:attrNameLst>
                                          <p:attrName>style.visibility</p:attrName>
                                        </p:attrNameLst>
                                      </p:cBhvr>
                                      <p:to>
                                        <p:strVal val="visible"/>
                                      </p:to>
                                    </p:set>
                                    <p:anim calcmode="lin" valueType="num">
                                      <p:cBhvr additive="base">
                                        <p:cTn id="89" dur="500" fill="hold"/>
                                        <p:tgtEl>
                                          <p:spTgt spid="86019">
                                            <p:txEl>
                                              <p:pRg st="8" end="8"/>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86019">
                                            <p:txEl>
                                              <p:pRg st="10" end="10"/>
                                            </p:txEl>
                                          </p:spTgt>
                                        </p:tgtEl>
                                        <p:attrNameLst>
                                          <p:attrName>style.visibility</p:attrName>
                                        </p:attrNameLst>
                                      </p:cBhvr>
                                      <p:to>
                                        <p:strVal val="visible"/>
                                      </p:to>
                                    </p:set>
                                    <p:anim calcmode="lin" valueType="num">
                                      <p:cBhvr additive="base">
                                        <p:cTn id="95" dur="500" fill="hold"/>
                                        <p:tgtEl>
                                          <p:spTgt spid="86019">
                                            <p:txEl>
                                              <p:pRg st="10" end="1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8601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86019">
                                            <p:txEl>
                                              <p:pRg st="12" end="12"/>
                                            </p:txEl>
                                          </p:spTgt>
                                        </p:tgtEl>
                                        <p:attrNameLst>
                                          <p:attrName>style.visibility</p:attrName>
                                        </p:attrNameLst>
                                      </p:cBhvr>
                                      <p:to>
                                        <p:strVal val="visible"/>
                                      </p:to>
                                    </p:set>
                                    <p:anim calcmode="lin" valueType="num">
                                      <p:cBhvr additive="base">
                                        <p:cTn id="101" dur="500" fill="hold"/>
                                        <p:tgtEl>
                                          <p:spTgt spid="86019">
                                            <p:txEl>
                                              <p:pRg st="12" end="12"/>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8601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86019">
                                            <p:txEl>
                                              <p:pRg st="13" end="13"/>
                                            </p:txEl>
                                          </p:spTgt>
                                        </p:tgtEl>
                                        <p:attrNameLst>
                                          <p:attrName>style.visibility</p:attrName>
                                        </p:attrNameLst>
                                      </p:cBhvr>
                                      <p:to>
                                        <p:strVal val="visible"/>
                                      </p:to>
                                    </p:set>
                                    <p:anim calcmode="lin" valueType="num">
                                      <p:cBhvr additive="base">
                                        <p:cTn id="107" dur="500" fill="hold"/>
                                        <p:tgtEl>
                                          <p:spTgt spid="86019">
                                            <p:txEl>
                                              <p:pRg st="13" end="13"/>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8601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86019">
                                            <p:txEl>
                                              <p:pRg st="14" end="14"/>
                                            </p:txEl>
                                          </p:spTgt>
                                        </p:tgtEl>
                                        <p:attrNameLst>
                                          <p:attrName>style.visibility</p:attrName>
                                        </p:attrNameLst>
                                      </p:cBhvr>
                                      <p:to>
                                        <p:strVal val="visible"/>
                                      </p:to>
                                    </p:set>
                                    <p:anim calcmode="lin" valueType="num">
                                      <p:cBhvr additive="base">
                                        <p:cTn id="113" dur="500" fill="hold"/>
                                        <p:tgtEl>
                                          <p:spTgt spid="86019">
                                            <p:txEl>
                                              <p:pRg st="14" end="14"/>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8601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nodeType="clickEffect">
                                  <p:stCondLst>
                                    <p:cond delay="0"/>
                                  </p:stCondLst>
                                  <p:childTnLst>
                                    <p:set>
                                      <p:cBhvr>
                                        <p:cTn id="118" dur="1" fill="hold">
                                          <p:stCondLst>
                                            <p:cond delay="0"/>
                                          </p:stCondLst>
                                        </p:cTn>
                                        <p:tgtEl>
                                          <p:spTgt spid="86019">
                                            <p:txEl>
                                              <p:pRg st="1" end="1"/>
                                            </p:txEl>
                                          </p:spTgt>
                                        </p:tgtEl>
                                        <p:attrNameLst>
                                          <p:attrName>style.visibility</p:attrName>
                                        </p:attrNameLst>
                                      </p:cBhvr>
                                      <p:to>
                                        <p:strVal val="visible"/>
                                      </p:to>
                                    </p:set>
                                    <p:anim calcmode="lin" valueType="num">
                                      <p:cBhvr additive="base">
                                        <p:cTn id="119"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nodeType="clickEffect">
                                  <p:stCondLst>
                                    <p:cond delay="0"/>
                                  </p:stCondLst>
                                  <p:childTnLst>
                                    <p:set>
                                      <p:cBhvr>
                                        <p:cTn id="124" dur="1" fill="hold">
                                          <p:stCondLst>
                                            <p:cond delay="0"/>
                                          </p:stCondLst>
                                        </p:cTn>
                                        <p:tgtEl>
                                          <p:spTgt spid="86019">
                                            <p:txEl>
                                              <p:pRg st="2" end="2"/>
                                            </p:txEl>
                                          </p:spTgt>
                                        </p:tgtEl>
                                        <p:attrNameLst>
                                          <p:attrName>style.visibility</p:attrName>
                                        </p:attrNameLst>
                                      </p:cBhvr>
                                      <p:to>
                                        <p:strVal val="visible"/>
                                      </p:to>
                                    </p:set>
                                    <p:anim calcmode="lin" valueType="num">
                                      <p:cBhvr additive="base">
                                        <p:cTn id="125"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nodeType="clickEffect">
                                  <p:stCondLst>
                                    <p:cond delay="0"/>
                                  </p:stCondLst>
                                  <p:childTnLst>
                                    <p:set>
                                      <p:cBhvr>
                                        <p:cTn id="130" dur="1" fill="hold">
                                          <p:stCondLst>
                                            <p:cond delay="0"/>
                                          </p:stCondLst>
                                        </p:cTn>
                                        <p:tgtEl>
                                          <p:spTgt spid="86019">
                                            <p:txEl>
                                              <p:pRg st="3" end="3"/>
                                            </p:txEl>
                                          </p:spTgt>
                                        </p:tgtEl>
                                        <p:attrNameLst>
                                          <p:attrName>style.visibility</p:attrName>
                                        </p:attrNameLst>
                                      </p:cBhvr>
                                      <p:to>
                                        <p:strVal val="visible"/>
                                      </p:to>
                                    </p:set>
                                    <p:anim calcmode="lin" valueType="num">
                                      <p:cBhvr additive="base">
                                        <p:cTn id="131" dur="500" fill="hold"/>
                                        <p:tgtEl>
                                          <p:spTgt spid="86019">
                                            <p:txEl>
                                              <p:pRg st="3" end="3"/>
                                            </p:tx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2" fill="hold" nodeType="clickEffect">
                                  <p:stCondLst>
                                    <p:cond delay="0"/>
                                  </p:stCondLst>
                                  <p:childTnLst>
                                    <p:set>
                                      <p:cBhvr>
                                        <p:cTn id="136" dur="1" fill="hold">
                                          <p:stCondLst>
                                            <p:cond delay="0"/>
                                          </p:stCondLst>
                                        </p:cTn>
                                        <p:tgtEl>
                                          <p:spTgt spid="86019">
                                            <p:txEl>
                                              <p:pRg st="4" end="4"/>
                                            </p:txEl>
                                          </p:spTgt>
                                        </p:tgtEl>
                                        <p:attrNameLst>
                                          <p:attrName>style.visibility</p:attrName>
                                        </p:attrNameLst>
                                      </p:cBhvr>
                                      <p:to>
                                        <p:strVal val="visible"/>
                                      </p:to>
                                    </p:set>
                                    <p:anim calcmode="lin" valueType="num">
                                      <p:cBhvr additive="base">
                                        <p:cTn id="137" dur="500" fill="hold"/>
                                        <p:tgtEl>
                                          <p:spTgt spid="86019">
                                            <p:txEl>
                                              <p:pRg st="4" end="4"/>
                                            </p:txEl>
                                          </p:spTgt>
                                        </p:tgtEl>
                                        <p:attrNameLst>
                                          <p:attrName>ppt_x</p:attrName>
                                        </p:attrNameLst>
                                      </p:cBhvr>
                                      <p:tavLst>
                                        <p:tav tm="0">
                                          <p:val>
                                            <p:strVal val="1+#ppt_w/2"/>
                                          </p:val>
                                        </p:tav>
                                        <p:tav tm="100000">
                                          <p:val>
                                            <p:strVal val="#ppt_x"/>
                                          </p:val>
                                        </p:tav>
                                      </p:tavLst>
                                    </p:anim>
                                    <p:anim calcmode="lin" valueType="num">
                                      <p:cBhvr additive="base">
                                        <p:cTn id="138"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nodeType="clickEffect">
                                  <p:stCondLst>
                                    <p:cond delay="0"/>
                                  </p:stCondLst>
                                  <p:childTnLst>
                                    <p:set>
                                      <p:cBhvr>
                                        <p:cTn id="142" dur="1" fill="hold">
                                          <p:stCondLst>
                                            <p:cond delay="0"/>
                                          </p:stCondLst>
                                        </p:cTn>
                                        <p:tgtEl>
                                          <p:spTgt spid="86019">
                                            <p:txEl>
                                              <p:pRg st="6" end="6"/>
                                            </p:txEl>
                                          </p:spTgt>
                                        </p:tgtEl>
                                        <p:attrNameLst>
                                          <p:attrName>style.visibility</p:attrName>
                                        </p:attrNameLst>
                                      </p:cBhvr>
                                      <p:to>
                                        <p:strVal val="visible"/>
                                      </p:to>
                                    </p:set>
                                    <p:anim calcmode="lin" valueType="num">
                                      <p:cBhvr additive="base">
                                        <p:cTn id="143" dur="500" fill="hold"/>
                                        <p:tgtEl>
                                          <p:spTgt spid="86019">
                                            <p:txEl>
                                              <p:pRg st="6" end="6"/>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2" fill="hold" nodeType="clickEffect">
                                  <p:stCondLst>
                                    <p:cond delay="0"/>
                                  </p:stCondLst>
                                  <p:childTnLst>
                                    <p:set>
                                      <p:cBhvr>
                                        <p:cTn id="148" dur="1" fill="hold">
                                          <p:stCondLst>
                                            <p:cond delay="0"/>
                                          </p:stCondLst>
                                        </p:cTn>
                                        <p:tgtEl>
                                          <p:spTgt spid="86019">
                                            <p:txEl>
                                              <p:pRg st="7" end="7"/>
                                            </p:txEl>
                                          </p:spTgt>
                                        </p:tgtEl>
                                        <p:attrNameLst>
                                          <p:attrName>style.visibility</p:attrName>
                                        </p:attrNameLst>
                                      </p:cBhvr>
                                      <p:to>
                                        <p:strVal val="visible"/>
                                      </p:to>
                                    </p:set>
                                    <p:anim calcmode="lin" valueType="num">
                                      <p:cBhvr additive="base">
                                        <p:cTn id="149" dur="500" fill="hold"/>
                                        <p:tgtEl>
                                          <p:spTgt spid="86019">
                                            <p:txEl>
                                              <p:pRg st="7" end="7"/>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86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2" fill="hold" nodeType="clickEffect">
                                  <p:stCondLst>
                                    <p:cond delay="0"/>
                                  </p:stCondLst>
                                  <p:childTnLst>
                                    <p:set>
                                      <p:cBhvr>
                                        <p:cTn id="154" dur="1" fill="hold">
                                          <p:stCondLst>
                                            <p:cond delay="0"/>
                                          </p:stCondLst>
                                        </p:cTn>
                                        <p:tgtEl>
                                          <p:spTgt spid="86019">
                                            <p:txEl>
                                              <p:pRg st="8" end="8"/>
                                            </p:txEl>
                                          </p:spTgt>
                                        </p:tgtEl>
                                        <p:attrNameLst>
                                          <p:attrName>style.visibility</p:attrName>
                                        </p:attrNameLst>
                                      </p:cBhvr>
                                      <p:to>
                                        <p:strVal val="visible"/>
                                      </p:to>
                                    </p:set>
                                    <p:anim calcmode="lin" valueType="num">
                                      <p:cBhvr additive="base">
                                        <p:cTn id="155" dur="500" fill="hold"/>
                                        <p:tgtEl>
                                          <p:spTgt spid="86019">
                                            <p:txEl>
                                              <p:pRg st="8" end="8"/>
                                            </p:tx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2" fill="hold" nodeType="clickEffect">
                                  <p:stCondLst>
                                    <p:cond delay="0"/>
                                  </p:stCondLst>
                                  <p:childTnLst>
                                    <p:set>
                                      <p:cBhvr>
                                        <p:cTn id="160" dur="1" fill="hold">
                                          <p:stCondLst>
                                            <p:cond delay="0"/>
                                          </p:stCondLst>
                                        </p:cTn>
                                        <p:tgtEl>
                                          <p:spTgt spid="86019">
                                            <p:txEl>
                                              <p:pRg st="10" end="10"/>
                                            </p:txEl>
                                          </p:spTgt>
                                        </p:tgtEl>
                                        <p:attrNameLst>
                                          <p:attrName>style.visibility</p:attrName>
                                        </p:attrNameLst>
                                      </p:cBhvr>
                                      <p:to>
                                        <p:strVal val="visible"/>
                                      </p:to>
                                    </p:set>
                                    <p:anim calcmode="lin" valueType="num">
                                      <p:cBhvr additive="base">
                                        <p:cTn id="161" dur="500" fill="hold"/>
                                        <p:tgtEl>
                                          <p:spTgt spid="86019">
                                            <p:txEl>
                                              <p:pRg st="10" end="1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8601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nodeType="clickEffect">
                                  <p:stCondLst>
                                    <p:cond delay="0"/>
                                  </p:stCondLst>
                                  <p:childTnLst>
                                    <p:set>
                                      <p:cBhvr>
                                        <p:cTn id="166" dur="1" fill="hold">
                                          <p:stCondLst>
                                            <p:cond delay="0"/>
                                          </p:stCondLst>
                                        </p:cTn>
                                        <p:tgtEl>
                                          <p:spTgt spid="86019">
                                            <p:txEl>
                                              <p:pRg st="12" end="12"/>
                                            </p:txEl>
                                          </p:spTgt>
                                        </p:tgtEl>
                                        <p:attrNameLst>
                                          <p:attrName>style.visibility</p:attrName>
                                        </p:attrNameLst>
                                      </p:cBhvr>
                                      <p:to>
                                        <p:strVal val="visible"/>
                                      </p:to>
                                    </p:set>
                                    <p:anim calcmode="lin" valueType="num">
                                      <p:cBhvr additive="base">
                                        <p:cTn id="167" dur="500" fill="hold"/>
                                        <p:tgtEl>
                                          <p:spTgt spid="86019">
                                            <p:txEl>
                                              <p:pRg st="12" end="12"/>
                                            </p:tx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8601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2" fill="hold" nodeType="clickEffect">
                                  <p:stCondLst>
                                    <p:cond delay="0"/>
                                  </p:stCondLst>
                                  <p:childTnLst>
                                    <p:set>
                                      <p:cBhvr>
                                        <p:cTn id="172" dur="1" fill="hold">
                                          <p:stCondLst>
                                            <p:cond delay="0"/>
                                          </p:stCondLst>
                                        </p:cTn>
                                        <p:tgtEl>
                                          <p:spTgt spid="86019">
                                            <p:txEl>
                                              <p:pRg st="13" end="13"/>
                                            </p:txEl>
                                          </p:spTgt>
                                        </p:tgtEl>
                                        <p:attrNameLst>
                                          <p:attrName>style.visibility</p:attrName>
                                        </p:attrNameLst>
                                      </p:cBhvr>
                                      <p:to>
                                        <p:strVal val="visible"/>
                                      </p:to>
                                    </p:set>
                                    <p:anim calcmode="lin" valueType="num">
                                      <p:cBhvr additive="base">
                                        <p:cTn id="173" dur="500" fill="hold"/>
                                        <p:tgtEl>
                                          <p:spTgt spid="86019">
                                            <p:txEl>
                                              <p:pRg st="13" end="13"/>
                                            </p:txEl>
                                          </p:spTgt>
                                        </p:tgtEl>
                                        <p:attrNameLst>
                                          <p:attrName>ppt_x</p:attrName>
                                        </p:attrNameLst>
                                      </p:cBhvr>
                                      <p:tavLst>
                                        <p:tav tm="0">
                                          <p:val>
                                            <p:strVal val="1+#ppt_w/2"/>
                                          </p:val>
                                        </p:tav>
                                        <p:tav tm="100000">
                                          <p:val>
                                            <p:strVal val="#ppt_x"/>
                                          </p:val>
                                        </p:tav>
                                      </p:tavLst>
                                    </p:anim>
                                    <p:anim calcmode="lin" valueType="num">
                                      <p:cBhvr additive="base">
                                        <p:cTn id="174" dur="500" fill="hold"/>
                                        <p:tgtEl>
                                          <p:spTgt spid="8601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2" fill="hold" nodeType="clickEffect">
                                  <p:stCondLst>
                                    <p:cond delay="0"/>
                                  </p:stCondLst>
                                  <p:childTnLst>
                                    <p:set>
                                      <p:cBhvr>
                                        <p:cTn id="178" dur="1" fill="hold">
                                          <p:stCondLst>
                                            <p:cond delay="0"/>
                                          </p:stCondLst>
                                        </p:cTn>
                                        <p:tgtEl>
                                          <p:spTgt spid="86019">
                                            <p:txEl>
                                              <p:pRg st="14" end="14"/>
                                            </p:txEl>
                                          </p:spTgt>
                                        </p:tgtEl>
                                        <p:attrNameLst>
                                          <p:attrName>style.visibility</p:attrName>
                                        </p:attrNameLst>
                                      </p:cBhvr>
                                      <p:to>
                                        <p:strVal val="visible"/>
                                      </p:to>
                                    </p:set>
                                    <p:anim calcmode="lin" valueType="num">
                                      <p:cBhvr additive="base">
                                        <p:cTn id="179" dur="500" fill="hold"/>
                                        <p:tgtEl>
                                          <p:spTgt spid="86019">
                                            <p:txEl>
                                              <p:pRg st="14" end="14"/>
                                            </p:tx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8601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2" fill="hold" nodeType="clickEffect">
                                  <p:stCondLst>
                                    <p:cond delay="0"/>
                                  </p:stCondLst>
                                  <p:childTnLst>
                                    <p:set>
                                      <p:cBhvr>
                                        <p:cTn id="184" dur="1" fill="hold">
                                          <p:stCondLst>
                                            <p:cond delay="0"/>
                                          </p:stCondLst>
                                        </p:cTn>
                                        <p:tgtEl>
                                          <p:spTgt spid="86019">
                                            <p:txEl>
                                              <p:pRg st="1" end="1"/>
                                            </p:txEl>
                                          </p:spTgt>
                                        </p:tgtEl>
                                        <p:attrNameLst>
                                          <p:attrName>style.visibility</p:attrName>
                                        </p:attrNameLst>
                                      </p:cBhvr>
                                      <p:to>
                                        <p:strVal val="visible"/>
                                      </p:to>
                                    </p:set>
                                    <p:anim calcmode="lin" valueType="num">
                                      <p:cBhvr additive="base">
                                        <p:cTn id="185" dur="5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186"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2" fill="hold" nodeType="clickEffect">
                                  <p:stCondLst>
                                    <p:cond delay="0"/>
                                  </p:stCondLst>
                                  <p:childTnLst>
                                    <p:set>
                                      <p:cBhvr>
                                        <p:cTn id="190" dur="1" fill="hold">
                                          <p:stCondLst>
                                            <p:cond delay="0"/>
                                          </p:stCondLst>
                                        </p:cTn>
                                        <p:tgtEl>
                                          <p:spTgt spid="86019">
                                            <p:txEl>
                                              <p:pRg st="2" end="2"/>
                                            </p:txEl>
                                          </p:spTgt>
                                        </p:tgtEl>
                                        <p:attrNameLst>
                                          <p:attrName>style.visibility</p:attrName>
                                        </p:attrNameLst>
                                      </p:cBhvr>
                                      <p:to>
                                        <p:strVal val="visible"/>
                                      </p:to>
                                    </p:set>
                                    <p:anim calcmode="lin" valueType="num">
                                      <p:cBhvr additive="base">
                                        <p:cTn id="191" dur="5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192"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2" fill="hold" nodeType="clickEffect">
                                  <p:stCondLst>
                                    <p:cond delay="0"/>
                                  </p:stCondLst>
                                  <p:childTnLst>
                                    <p:set>
                                      <p:cBhvr>
                                        <p:cTn id="196" dur="1" fill="hold">
                                          <p:stCondLst>
                                            <p:cond delay="0"/>
                                          </p:stCondLst>
                                        </p:cTn>
                                        <p:tgtEl>
                                          <p:spTgt spid="86019">
                                            <p:txEl>
                                              <p:pRg st="3" end="3"/>
                                            </p:txEl>
                                          </p:spTgt>
                                        </p:tgtEl>
                                        <p:attrNameLst>
                                          <p:attrName>style.visibility</p:attrName>
                                        </p:attrNameLst>
                                      </p:cBhvr>
                                      <p:to>
                                        <p:strVal val="visible"/>
                                      </p:to>
                                    </p:set>
                                    <p:anim calcmode="lin" valueType="num">
                                      <p:cBhvr additive="base">
                                        <p:cTn id="197" dur="500" fill="hold"/>
                                        <p:tgtEl>
                                          <p:spTgt spid="86019">
                                            <p:txEl>
                                              <p:pRg st="3" end="3"/>
                                            </p:txEl>
                                          </p:spTgt>
                                        </p:tgtEl>
                                        <p:attrNameLst>
                                          <p:attrName>ppt_x</p:attrName>
                                        </p:attrNameLst>
                                      </p:cBhvr>
                                      <p:tavLst>
                                        <p:tav tm="0">
                                          <p:val>
                                            <p:strVal val="1+#ppt_w/2"/>
                                          </p:val>
                                        </p:tav>
                                        <p:tav tm="100000">
                                          <p:val>
                                            <p:strVal val="#ppt_x"/>
                                          </p:val>
                                        </p:tav>
                                      </p:tavLst>
                                    </p:anim>
                                    <p:anim calcmode="lin" valueType="num">
                                      <p:cBhvr additive="base">
                                        <p:cTn id="198"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2" fill="hold" nodeType="clickEffect">
                                  <p:stCondLst>
                                    <p:cond delay="0"/>
                                  </p:stCondLst>
                                  <p:childTnLst>
                                    <p:set>
                                      <p:cBhvr>
                                        <p:cTn id="202" dur="1" fill="hold">
                                          <p:stCondLst>
                                            <p:cond delay="0"/>
                                          </p:stCondLst>
                                        </p:cTn>
                                        <p:tgtEl>
                                          <p:spTgt spid="86019">
                                            <p:txEl>
                                              <p:pRg st="4" end="4"/>
                                            </p:txEl>
                                          </p:spTgt>
                                        </p:tgtEl>
                                        <p:attrNameLst>
                                          <p:attrName>style.visibility</p:attrName>
                                        </p:attrNameLst>
                                      </p:cBhvr>
                                      <p:to>
                                        <p:strVal val="visible"/>
                                      </p:to>
                                    </p:set>
                                    <p:anim calcmode="lin" valueType="num">
                                      <p:cBhvr additive="base">
                                        <p:cTn id="203" dur="500" fill="hold"/>
                                        <p:tgtEl>
                                          <p:spTgt spid="86019">
                                            <p:txEl>
                                              <p:pRg st="4" end="4"/>
                                            </p:txEl>
                                          </p:spTgt>
                                        </p:tgtEl>
                                        <p:attrNameLst>
                                          <p:attrName>ppt_x</p:attrName>
                                        </p:attrNameLst>
                                      </p:cBhvr>
                                      <p:tavLst>
                                        <p:tav tm="0">
                                          <p:val>
                                            <p:strVal val="1+#ppt_w/2"/>
                                          </p:val>
                                        </p:tav>
                                        <p:tav tm="100000">
                                          <p:val>
                                            <p:strVal val="#ppt_x"/>
                                          </p:val>
                                        </p:tav>
                                      </p:tavLst>
                                    </p:anim>
                                    <p:anim calcmode="lin" valueType="num">
                                      <p:cBhvr additive="base">
                                        <p:cTn id="204"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2" fill="hold" nodeType="clickEffect">
                                  <p:stCondLst>
                                    <p:cond delay="0"/>
                                  </p:stCondLst>
                                  <p:childTnLst>
                                    <p:set>
                                      <p:cBhvr>
                                        <p:cTn id="208" dur="1" fill="hold">
                                          <p:stCondLst>
                                            <p:cond delay="0"/>
                                          </p:stCondLst>
                                        </p:cTn>
                                        <p:tgtEl>
                                          <p:spTgt spid="86019">
                                            <p:txEl>
                                              <p:pRg st="6" end="6"/>
                                            </p:txEl>
                                          </p:spTgt>
                                        </p:tgtEl>
                                        <p:attrNameLst>
                                          <p:attrName>style.visibility</p:attrName>
                                        </p:attrNameLst>
                                      </p:cBhvr>
                                      <p:to>
                                        <p:strVal val="visible"/>
                                      </p:to>
                                    </p:set>
                                    <p:anim calcmode="lin" valueType="num">
                                      <p:cBhvr additive="base">
                                        <p:cTn id="209" dur="500" fill="hold"/>
                                        <p:tgtEl>
                                          <p:spTgt spid="86019">
                                            <p:txEl>
                                              <p:pRg st="6" end="6"/>
                                            </p:txEl>
                                          </p:spTgt>
                                        </p:tgtEl>
                                        <p:attrNameLst>
                                          <p:attrName>ppt_x</p:attrName>
                                        </p:attrNameLst>
                                      </p:cBhvr>
                                      <p:tavLst>
                                        <p:tav tm="0">
                                          <p:val>
                                            <p:strVal val="1+#ppt_w/2"/>
                                          </p:val>
                                        </p:tav>
                                        <p:tav tm="100000">
                                          <p:val>
                                            <p:strVal val="#ppt_x"/>
                                          </p:val>
                                        </p:tav>
                                      </p:tavLst>
                                    </p:anim>
                                    <p:anim calcmode="lin" valueType="num">
                                      <p:cBhvr additive="base">
                                        <p:cTn id="210" dur="5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2" fill="hold" nodeType="clickEffect">
                                  <p:stCondLst>
                                    <p:cond delay="0"/>
                                  </p:stCondLst>
                                  <p:childTnLst>
                                    <p:set>
                                      <p:cBhvr>
                                        <p:cTn id="214" dur="1" fill="hold">
                                          <p:stCondLst>
                                            <p:cond delay="0"/>
                                          </p:stCondLst>
                                        </p:cTn>
                                        <p:tgtEl>
                                          <p:spTgt spid="86019">
                                            <p:txEl>
                                              <p:pRg st="7" end="7"/>
                                            </p:txEl>
                                          </p:spTgt>
                                        </p:tgtEl>
                                        <p:attrNameLst>
                                          <p:attrName>style.visibility</p:attrName>
                                        </p:attrNameLst>
                                      </p:cBhvr>
                                      <p:to>
                                        <p:strVal val="visible"/>
                                      </p:to>
                                    </p:set>
                                    <p:anim calcmode="lin" valueType="num">
                                      <p:cBhvr additive="base">
                                        <p:cTn id="215" dur="500" fill="hold"/>
                                        <p:tgtEl>
                                          <p:spTgt spid="86019">
                                            <p:txEl>
                                              <p:pRg st="7" end="7"/>
                                            </p:txEl>
                                          </p:spTgt>
                                        </p:tgtEl>
                                        <p:attrNameLst>
                                          <p:attrName>ppt_x</p:attrName>
                                        </p:attrNameLst>
                                      </p:cBhvr>
                                      <p:tavLst>
                                        <p:tav tm="0">
                                          <p:val>
                                            <p:strVal val="1+#ppt_w/2"/>
                                          </p:val>
                                        </p:tav>
                                        <p:tav tm="100000">
                                          <p:val>
                                            <p:strVal val="#ppt_x"/>
                                          </p:val>
                                        </p:tav>
                                      </p:tavLst>
                                    </p:anim>
                                    <p:anim calcmode="lin" valueType="num">
                                      <p:cBhvr additive="base">
                                        <p:cTn id="216" dur="500" fill="hold"/>
                                        <p:tgtEl>
                                          <p:spTgt spid="86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2" fill="hold" nodeType="clickEffect">
                                  <p:stCondLst>
                                    <p:cond delay="0"/>
                                  </p:stCondLst>
                                  <p:childTnLst>
                                    <p:set>
                                      <p:cBhvr>
                                        <p:cTn id="220" dur="1" fill="hold">
                                          <p:stCondLst>
                                            <p:cond delay="0"/>
                                          </p:stCondLst>
                                        </p:cTn>
                                        <p:tgtEl>
                                          <p:spTgt spid="86019">
                                            <p:txEl>
                                              <p:pRg st="8" end="8"/>
                                            </p:txEl>
                                          </p:spTgt>
                                        </p:tgtEl>
                                        <p:attrNameLst>
                                          <p:attrName>style.visibility</p:attrName>
                                        </p:attrNameLst>
                                      </p:cBhvr>
                                      <p:to>
                                        <p:strVal val="visible"/>
                                      </p:to>
                                    </p:set>
                                    <p:anim calcmode="lin" valueType="num">
                                      <p:cBhvr additive="base">
                                        <p:cTn id="221" dur="500" fill="hold"/>
                                        <p:tgtEl>
                                          <p:spTgt spid="86019">
                                            <p:txEl>
                                              <p:pRg st="8" end="8"/>
                                            </p:txEl>
                                          </p:spTgt>
                                        </p:tgtEl>
                                        <p:attrNameLst>
                                          <p:attrName>ppt_x</p:attrName>
                                        </p:attrNameLst>
                                      </p:cBhvr>
                                      <p:tavLst>
                                        <p:tav tm="0">
                                          <p:val>
                                            <p:strVal val="1+#ppt_w/2"/>
                                          </p:val>
                                        </p:tav>
                                        <p:tav tm="100000">
                                          <p:val>
                                            <p:strVal val="#ppt_x"/>
                                          </p:val>
                                        </p:tav>
                                      </p:tavLst>
                                    </p:anim>
                                    <p:anim calcmode="lin" valueType="num">
                                      <p:cBhvr additive="base">
                                        <p:cTn id="222" dur="500" fill="hold"/>
                                        <p:tgtEl>
                                          <p:spTgt spid="860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2" fill="hold" nodeType="clickEffect">
                                  <p:stCondLst>
                                    <p:cond delay="0"/>
                                  </p:stCondLst>
                                  <p:childTnLst>
                                    <p:set>
                                      <p:cBhvr>
                                        <p:cTn id="226" dur="1" fill="hold">
                                          <p:stCondLst>
                                            <p:cond delay="0"/>
                                          </p:stCondLst>
                                        </p:cTn>
                                        <p:tgtEl>
                                          <p:spTgt spid="86019">
                                            <p:txEl>
                                              <p:pRg st="10" end="10"/>
                                            </p:txEl>
                                          </p:spTgt>
                                        </p:tgtEl>
                                        <p:attrNameLst>
                                          <p:attrName>style.visibility</p:attrName>
                                        </p:attrNameLst>
                                      </p:cBhvr>
                                      <p:to>
                                        <p:strVal val="visible"/>
                                      </p:to>
                                    </p:set>
                                    <p:anim calcmode="lin" valueType="num">
                                      <p:cBhvr additive="base">
                                        <p:cTn id="227" dur="500" fill="hold"/>
                                        <p:tgtEl>
                                          <p:spTgt spid="86019">
                                            <p:txEl>
                                              <p:pRg st="10" end="10"/>
                                            </p:txEl>
                                          </p:spTgt>
                                        </p:tgtEl>
                                        <p:attrNameLst>
                                          <p:attrName>ppt_x</p:attrName>
                                        </p:attrNameLst>
                                      </p:cBhvr>
                                      <p:tavLst>
                                        <p:tav tm="0">
                                          <p:val>
                                            <p:strVal val="1+#ppt_w/2"/>
                                          </p:val>
                                        </p:tav>
                                        <p:tav tm="100000">
                                          <p:val>
                                            <p:strVal val="#ppt_x"/>
                                          </p:val>
                                        </p:tav>
                                      </p:tavLst>
                                    </p:anim>
                                    <p:anim calcmode="lin" valueType="num">
                                      <p:cBhvr additive="base">
                                        <p:cTn id="228" dur="500" fill="hold"/>
                                        <p:tgtEl>
                                          <p:spTgt spid="8601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2" fill="hold" nodeType="clickEffect">
                                  <p:stCondLst>
                                    <p:cond delay="0"/>
                                  </p:stCondLst>
                                  <p:childTnLst>
                                    <p:set>
                                      <p:cBhvr>
                                        <p:cTn id="232" dur="1" fill="hold">
                                          <p:stCondLst>
                                            <p:cond delay="0"/>
                                          </p:stCondLst>
                                        </p:cTn>
                                        <p:tgtEl>
                                          <p:spTgt spid="86019">
                                            <p:txEl>
                                              <p:pRg st="12" end="12"/>
                                            </p:txEl>
                                          </p:spTgt>
                                        </p:tgtEl>
                                        <p:attrNameLst>
                                          <p:attrName>style.visibility</p:attrName>
                                        </p:attrNameLst>
                                      </p:cBhvr>
                                      <p:to>
                                        <p:strVal val="visible"/>
                                      </p:to>
                                    </p:set>
                                    <p:anim calcmode="lin" valueType="num">
                                      <p:cBhvr additive="base">
                                        <p:cTn id="233" dur="500" fill="hold"/>
                                        <p:tgtEl>
                                          <p:spTgt spid="86019">
                                            <p:txEl>
                                              <p:pRg st="12" end="12"/>
                                            </p:txEl>
                                          </p:spTgt>
                                        </p:tgtEl>
                                        <p:attrNameLst>
                                          <p:attrName>ppt_x</p:attrName>
                                        </p:attrNameLst>
                                      </p:cBhvr>
                                      <p:tavLst>
                                        <p:tav tm="0">
                                          <p:val>
                                            <p:strVal val="1+#ppt_w/2"/>
                                          </p:val>
                                        </p:tav>
                                        <p:tav tm="100000">
                                          <p:val>
                                            <p:strVal val="#ppt_x"/>
                                          </p:val>
                                        </p:tav>
                                      </p:tavLst>
                                    </p:anim>
                                    <p:anim calcmode="lin" valueType="num">
                                      <p:cBhvr additive="base">
                                        <p:cTn id="234" dur="500" fill="hold"/>
                                        <p:tgtEl>
                                          <p:spTgt spid="8601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2" fill="hold" nodeType="clickEffect">
                                  <p:stCondLst>
                                    <p:cond delay="0"/>
                                  </p:stCondLst>
                                  <p:childTnLst>
                                    <p:set>
                                      <p:cBhvr>
                                        <p:cTn id="238" dur="1" fill="hold">
                                          <p:stCondLst>
                                            <p:cond delay="0"/>
                                          </p:stCondLst>
                                        </p:cTn>
                                        <p:tgtEl>
                                          <p:spTgt spid="86019">
                                            <p:txEl>
                                              <p:pRg st="13" end="13"/>
                                            </p:txEl>
                                          </p:spTgt>
                                        </p:tgtEl>
                                        <p:attrNameLst>
                                          <p:attrName>style.visibility</p:attrName>
                                        </p:attrNameLst>
                                      </p:cBhvr>
                                      <p:to>
                                        <p:strVal val="visible"/>
                                      </p:to>
                                    </p:set>
                                    <p:anim calcmode="lin" valueType="num">
                                      <p:cBhvr additive="base">
                                        <p:cTn id="239" dur="500" fill="hold"/>
                                        <p:tgtEl>
                                          <p:spTgt spid="86019">
                                            <p:txEl>
                                              <p:pRg st="13" end="13"/>
                                            </p:txEl>
                                          </p:spTgt>
                                        </p:tgtEl>
                                        <p:attrNameLst>
                                          <p:attrName>ppt_x</p:attrName>
                                        </p:attrNameLst>
                                      </p:cBhvr>
                                      <p:tavLst>
                                        <p:tav tm="0">
                                          <p:val>
                                            <p:strVal val="1+#ppt_w/2"/>
                                          </p:val>
                                        </p:tav>
                                        <p:tav tm="100000">
                                          <p:val>
                                            <p:strVal val="#ppt_x"/>
                                          </p:val>
                                        </p:tav>
                                      </p:tavLst>
                                    </p:anim>
                                    <p:anim calcmode="lin" valueType="num">
                                      <p:cBhvr additive="base">
                                        <p:cTn id="240" dur="500" fill="hold"/>
                                        <p:tgtEl>
                                          <p:spTgt spid="8601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2" fill="hold" nodeType="clickEffect">
                                  <p:stCondLst>
                                    <p:cond delay="0"/>
                                  </p:stCondLst>
                                  <p:childTnLst>
                                    <p:set>
                                      <p:cBhvr>
                                        <p:cTn id="244" dur="1" fill="hold">
                                          <p:stCondLst>
                                            <p:cond delay="0"/>
                                          </p:stCondLst>
                                        </p:cTn>
                                        <p:tgtEl>
                                          <p:spTgt spid="86019">
                                            <p:txEl>
                                              <p:pRg st="14" end="14"/>
                                            </p:txEl>
                                          </p:spTgt>
                                        </p:tgtEl>
                                        <p:attrNameLst>
                                          <p:attrName>style.visibility</p:attrName>
                                        </p:attrNameLst>
                                      </p:cBhvr>
                                      <p:to>
                                        <p:strVal val="visible"/>
                                      </p:to>
                                    </p:set>
                                    <p:anim calcmode="lin" valueType="num">
                                      <p:cBhvr additive="base">
                                        <p:cTn id="245" dur="500" fill="hold"/>
                                        <p:tgtEl>
                                          <p:spTgt spid="86019">
                                            <p:txEl>
                                              <p:pRg st="14" end="14"/>
                                            </p:txEl>
                                          </p:spTgt>
                                        </p:tgtEl>
                                        <p:attrNameLst>
                                          <p:attrName>ppt_x</p:attrName>
                                        </p:attrNameLst>
                                      </p:cBhvr>
                                      <p:tavLst>
                                        <p:tav tm="0">
                                          <p:val>
                                            <p:strVal val="1+#ppt_w/2"/>
                                          </p:val>
                                        </p:tav>
                                        <p:tav tm="100000">
                                          <p:val>
                                            <p:strVal val="#ppt_x"/>
                                          </p:val>
                                        </p:tav>
                                      </p:tavLst>
                                    </p:anim>
                                    <p:anim calcmode="lin" valueType="num">
                                      <p:cBhvr additive="base">
                                        <p:cTn id="246" dur="500" fill="hold"/>
                                        <p:tgtEl>
                                          <p:spTgt spid="8601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3500" dirty="0" smtClean="0">
                <a:solidFill>
                  <a:srgbClr val="FF0000"/>
                </a:solidFill>
              </a:rPr>
              <a:t>onder rug</a:t>
            </a:r>
          </a:p>
          <a:p>
            <a:pPr lvl="1">
              <a:buFont typeface="Wingdings" pitchFamily="2" charset="2"/>
              <a:buChar char="§"/>
            </a:pPr>
            <a:r>
              <a:rPr lang="nl-NL" sz="2800" dirty="0" smtClean="0"/>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571504"/>
          </a:xfrm>
        </p:spPr>
        <p:txBody>
          <a:bodyPr>
            <a:noAutofit/>
          </a:bodyPr>
          <a:lstStyle/>
          <a:p>
            <a:pPr algn="ctr"/>
            <a:r>
              <a:rPr lang="nl-NL" sz="4400" dirty="0" smtClean="0"/>
              <a:t>rug - anatomie</a:t>
            </a:r>
            <a:endParaRPr lang="nl-BE" sz="4400" dirty="0"/>
          </a:p>
        </p:txBody>
      </p:sp>
      <p:sp>
        <p:nvSpPr>
          <p:cNvPr id="3" name="Ondertitel 2"/>
          <p:cNvSpPr>
            <a:spLocks noGrp="1"/>
          </p:cNvSpPr>
          <p:nvPr>
            <p:ph type="subTitle" idx="1"/>
          </p:nvPr>
        </p:nvSpPr>
        <p:spPr>
          <a:xfrm>
            <a:off x="1000100" y="1785926"/>
            <a:ext cx="6858048" cy="4572032"/>
          </a:xfrm>
        </p:spPr>
        <p:txBody>
          <a:bodyPr>
            <a:normAutofit/>
          </a:bodyPr>
          <a:lstStyle/>
          <a:p>
            <a:pPr algn="l">
              <a:buFont typeface="Wingdings" pitchFamily="2" charset="2"/>
              <a:buChar char="§"/>
            </a:pPr>
            <a:endParaRPr lang="nl-BE" dirty="0" smtClean="0"/>
          </a:p>
        </p:txBody>
      </p:sp>
      <p:pic>
        <p:nvPicPr>
          <p:cNvPr id="1026" name="Picture 2"/>
          <p:cNvPicPr>
            <a:picLocks noChangeAspect="1" noChangeArrowheads="1"/>
          </p:cNvPicPr>
          <p:nvPr/>
        </p:nvPicPr>
        <p:blipFill>
          <a:blip r:embed="rId3"/>
          <a:srcRect/>
          <a:stretch>
            <a:fillRect/>
          </a:stretch>
        </p:blipFill>
        <p:spPr bwMode="auto">
          <a:xfrm>
            <a:off x="714348" y="1214422"/>
            <a:ext cx="7620000" cy="542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85802"/>
            <a:ext cx="8229600" cy="714372"/>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Ziekte van Scheuermann</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9219" name="Rectangle 3"/>
          <p:cNvSpPr>
            <a:spLocks noGrp="1" noChangeArrowheads="1"/>
          </p:cNvSpPr>
          <p:nvPr>
            <p:ph idx="1"/>
          </p:nvPr>
        </p:nvSpPr>
        <p:spPr>
          <a:xfrm>
            <a:off x="457200" y="2254590"/>
            <a:ext cx="8229600" cy="4389120"/>
          </a:xfrm>
          <a:noFill/>
        </p:spPr>
        <p:txBody>
          <a:bodyPr>
            <a:normAutofit fontScale="85000" lnSpcReduction="10000"/>
          </a:bodyPr>
          <a:lstStyle/>
          <a:p>
            <a:pPr>
              <a:buFont typeface="Wingdings" pitchFamily="2" charset="2"/>
              <a:buChar char="§"/>
            </a:pPr>
            <a:r>
              <a:rPr lang="nl-BE" dirty="0" smtClean="0"/>
              <a:t>De ziekte van Scheuermann geeft een kromming van de bovenrug.</a:t>
            </a:r>
          </a:p>
          <a:p>
            <a:pPr>
              <a:buFont typeface="Wingdings" pitchFamily="2" charset="2"/>
              <a:buChar char="§"/>
            </a:pPr>
            <a:r>
              <a:rPr lang="nl-BE" dirty="0" smtClean="0"/>
              <a:t>Dit komt door vergroeiing van de wervels.</a:t>
            </a:r>
          </a:p>
          <a:p>
            <a:pPr>
              <a:buFont typeface="Wingdings" pitchFamily="2" charset="2"/>
              <a:buChar char="§"/>
            </a:pPr>
            <a:r>
              <a:rPr lang="nl-BE" dirty="0" smtClean="0"/>
              <a:t>Meestal hebben jongeren met de ziekte naast de bollere rug geen klachten.</a:t>
            </a:r>
          </a:p>
          <a:p>
            <a:pPr>
              <a:buFont typeface="Wingdings" pitchFamily="2" charset="2"/>
              <a:buChar char="§"/>
            </a:pPr>
            <a:r>
              <a:rPr lang="nl-BE" dirty="0" smtClean="0"/>
              <a:t>Soms kan de kromming rugpijn geven. Fysiotherapie of oefentherapie kan de rugklachten verminderen.</a:t>
            </a:r>
          </a:p>
          <a:p>
            <a:pPr>
              <a:buFont typeface="Wingdings" pitchFamily="2" charset="2"/>
              <a:buChar char="§"/>
            </a:pPr>
            <a:r>
              <a:rPr lang="nl-BE" dirty="0" smtClean="0"/>
              <a:t>Lichaamsbeweging en sporten zijn belangrijk.</a:t>
            </a:r>
          </a:p>
          <a:p>
            <a:pPr>
              <a:buFont typeface="Wingdings" pitchFamily="2" charset="2"/>
              <a:buChar char="§"/>
            </a:pPr>
            <a:r>
              <a:rPr lang="nl-BE" dirty="0" smtClean="0"/>
              <a:t>Vermijd zware belasting van de rug.</a:t>
            </a:r>
          </a:p>
          <a:p>
            <a:pPr>
              <a:buFont typeface="Wingdings" pitchFamily="2" charset="2"/>
              <a:buChar char="§"/>
            </a:pPr>
            <a:r>
              <a:rPr lang="nl-BE" dirty="0" smtClean="0"/>
              <a:t>De ziekte duurt een paar jaar, tot de groei is gestopt.</a:t>
            </a:r>
          </a:p>
          <a:p>
            <a:pPr>
              <a:buFont typeface="Wingdings" pitchFamily="2" charset="2"/>
              <a:buChar char="§"/>
            </a:pPr>
            <a:r>
              <a:rPr lang="nl-BE" dirty="0" smtClean="0"/>
              <a:t>De kromming blijft, maar wordt niet meer erger.</a:t>
            </a:r>
            <a:endParaRPr lang="nl-NL" dirty="0"/>
          </a:p>
          <a:p>
            <a:pPr>
              <a:buFont typeface="Wingdings" pitchFamily="2" charset="2"/>
              <a:buChar char="§"/>
            </a:pPr>
            <a:endParaRPr lang="nl-NL"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85802"/>
            <a:ext cx="8229600" cy="714372"/>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aspecifieke lage rugpijn </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9219" name="Rectangle 3"/>
          <p:cNvSpPr>
            <a:spLocks noGrp="1" noChangeArrowheads="1"/>
          </p:cNvSpPr>
          <p:nvPr>
            <p:ph idx="1"/>
          </p:nvPr>
        </p:nvSpPr>
        <p:spPr>
          <a:xfrm>
            <a:off x="457200" y="2254590"/>
            <a:ext cx="8229600" cy="4389120"/>
          </a:xfrm>
          <a:noFill/>
        </p:spPr>
        <p:txBody>
          <a:bodyPr/>
          <a:lstStyle/>
          <a:p>
            <a:pPr>
              <a:buFont typeface="Wingdings" pitchFamily="2" charset="2"/>
              <a:buChar char="§"/>
            </a:pPr>
            <a:r>
              <a:rPr lang="nl-NL" dirty="0"/>
              <a:t>maatschappelijk impact </a:t>
            </a:r>
            <a:r>
              <a:rPr lang="nl-NL" dirty="0" smtClean="0"/>
              <a:t>en </a:t>
            </a:r>
            <a:r>
              <a:rPr lang="nl-NL" dirty="0"/>
              <a:t>kosten</a:t>
            </a:r>
          </a:p>
          <a:p>
            <a:pPr>
              <a:buFont typeface="Wingdings" pitchFamily="2" charset="2"/>
              <a:buChar char="§"/>
            </a:pPr>
            <a:r>
              <a:rPr lang="nl-NL" dirty="0"/>
              <a:t>vergelijk hoofdpijn &amp; prikkelbare darm</a:t>
            </a:r>
          </a:p>
          <a:p>
            <a:pPr>
              <a:buFont typeface="Wingdings" pitchFamily="2" charset="2"/>
              <a:buChar char="§"/>
            </a:pPr>
            <a:r>
              <a:rPr lang="nl-NL" dirty="0"/>
              <a:t>gewone </a:t>
            </a:r>
            <a:r>
              <a:rPr lang="nl-NL" dirty="0" smtClean="0"/>
              <a:t>lage rugpijn</a:t>
            </a:r>
          </a:p>
          <a:p>
            <a:pPr lvl="1">
              <a:buFont typeface="Wingdings" pitchFamily="2" charset="2"/>
              <a:buChar char="§"/>
            </a:pPr>
            <a:r>
              <a:rPr lang="nl-NL" dirty="0" smtClean="0"/>
              <a:t>geen </a:t>
            </a:r>
            <a:r>
              <a:rPr lang="nl-NL" dirty="0"/>
              <a:t>hnp, ziekte, afwijking, beschadiging</a:t>
            </a:r>
          </a:p>
          <a:p>
            <a:pPr>
              <a:buFont typeface="Wingdings" pitchFamily="2" charset="2"/>
              <a:buChar char="§"/>
            </a:pPr>
            <a:r>
              <a:rPr lang="nl-NL" dirty="0"/>
              <a:t>self-limiting</a:t>
            </a:r>
          </a:p>
          <a:p>
            <a:pPr>
              <a:buFont typeface="Wingdings" pitchFamily="2" charset="2"/>
              <a:buChar char="§"/>
            </a:pPr>
            <a:r>
              <a:rPr lang="nl-NL" dirty="0"/>
              <a:t>ergste pijn &gt; 1-2 weken / 6-12 weken</a:t>
            </a:r>
          </a:p>
          <a:p>
            <a:pPr>
              <a:buFont typeface="Wingdings" pitchFamily="2" charset="2"/>
              <a:buNone/>
            </a:pPr>
            <a:endParaRPr lang="nl-NL" dirty="0"/>
          </a:p>
          <a:p>
            <a:pPr>
              <a:buFont typeface="Wingdings" pitchFamily="2" charset="2"/>
              <a:buChar char="§"/>
            </a:pPr>
            <a:endParaRPr lang="nl-NL"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85802"/>
            <a:ext cx="8229600" cy="714372"/>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aspecifieke lage rugpijn </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9219" name="Rectangle 3"/>
          <p:cNvSpPr>
            <a:spLocks noGrp="1" noChangeArrowheads="1"/>
          </p:cNvSpPr>
          <p:nvPr>
            <p:ph idx="1"/>
          </p:nvPr>
        </p:nvSpPr>
        <p:spPr>
          <a:xfrm>
            <a:off x="457200" y="2254590"/>
            <a:ext cx="8229600" cy="4389120"/>
          </a:xfrm>
          <a:noFill/>
        </p:spPr>
        <p:txBody>
          <a:bodyPr>
            <a:normAutofit fontScale="77500" lnSpcReduction="20000"/>
          </a:bodyPr>
          <a:lstStyle/>
          <a:p>
            <a:pPr>
              <a:buFont typeface="Wingdings" pitchFamily="2" charset="2"/>
              <a:buChar char="§"/>
            </a:pPr>
            <a:r>
              <a:rPr lang="nl-BE" dirty="0" smtClean="0"/>
              <a:t>Lage rugpijn komt veel voor.</a:t>
            </a:r>
          </a:p>
          <a:p>
            <a:pPr>
              <a:buFont typeface="Wingdings" pitchFamily="2" charset="2"/>
              <a:buChar char="§"/>
            </a:pPr>
            <a:r>
              <a:rPr lang="nl-BE" dirty="0" smtClean="0"/>
              <a:t>De pijn hoeft niet te wijzen op een hernia, ziekte, afwijking of beschadiging.</a:t>
            </a:r>
          </a:p>
          <a:p>
            <a:pPr>
              <a:buFont typeface="Wingdings" pitchFamily="2" charset="2"/>
              <a:buChar char="§"/>
            </a:pPr>
            <a:r>
              <a:rPr lang="nl-BE" dirty="0" smtClean="0"/>
              <a:t>Blijf bewegen, zo nodig met pijnstillers.</a:t>
            </a:r>
          </a:p>
          <a:p>
            <a:pPr>
              <a:buFont typeface="Wingdings" pitchFamily="2" charset="2"/>
              <a:buChar char="§"/>
            </a:pPr>
            <a:r>
              <a:rPr lang="nl-BE" dirty="0" smtClean="0"/>
              <a:t>De ergste pijn verdwijnt vaak binnen één tot twee weken.</a:t>
            </a:r>
          </a:p>
          <a:p>
            <a:pPr>
              <a:buFont typeface="Wingdings" pitchFamily="2" charset="2"/>
              <a:buChar char="§"/>
            </a:pPr>
            <a:r>
              <a:rPr lang="nl-BE" dirty="0" smtClean="0"/>
              <a:t>Zelfs hardnekkige rugklachten genezen over het algemeen binnen zes tot twaalf weken.</a:t>
            </a:r>
          </a:p>
          <a:p>
            <a:pPr>
              <a:buFont typeface="Wingdings" pitchFamily="2" charset="2"/>
              <a:buChar char="§"/>
            </a:pPr>
            <a:endParaRPr lang="nl-NL" dirty="0" smtClean="0"/>
          </a:p>
          <a:p>
            <a:pPr>
              <a:buNone/>
            </a:pPr>
            <a:endParaRPr lang="nl-NL" dirty="0"/>
          </a:p>
          <a:p>
            <a:r>
              <a:rPr lang="nl-BE" dirty="0" smtClean="0"/>
              <a:t>Een actieve aanpak en een positieve instelling kunnen het herstel van lage rugpijn bevorderen.</a:t>
            </a:r>
          </a:p>
          <a:p>
            <a:r>
              <a:rPr lang="nl-BE" dirty="0" smtClean="0"/>
              <a:t>Het kan helpen om op uw houding en bewegingen te letten.</a:t>
            </a:r>
          </a:p>
          <a:p>
            <a:r>
              <a:rPr lang="nl-BE" dirty="0" smtClean="0"/>
              <a:t>Oefeningen en beweging versterken uw spieren en verbeteren uw conditie.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571504"/>
          </a:xfrm>
        </p:spPr>
        <p:txBody>
          <a:bodyPr>
            <a:noAutofit/>
          </a:bodyPr>
          <a:lstStyle/>
          <a:p>
            <a:pPr algn="ctr"/>
            <a:r>
              <a:rPr lang="nl-NL" sz="4400" dirty="0" smtClean="0"/>
              <a:t>lage rugpijn</a:t>
            </a:r>
            <a:endParaRPr lang="nl-BE" sz="4400" dirty="0"/>
          </a:p>
        </p:txBody>
      </p:sp>
      <p:sp>
        <p:nvSpPr>
          <p:cNvPr id="3" name="Ondertitel 2"/>
          <p:cNvSpPr>
            <a:spLocks noGrp="1"/>
          </p:cNvSpPr>
          <p:nvPr>
            <p:ph type="subTitle" idx="1"/>
          </p:nvPr>
        </p:nvSpPr>
        <p:spPr>
          <a:xfrm>
            <a:off x="500034" y="1428736"/>
            <a:ext cx="8286808" cy="5286412"/>
          </a:xfrm>
        </p:spPr>
        <p:txBody>
          <a:bodyPr>
            <a:normAutofit lnSpcReduction="10000"/>
          </a:bodyPr>
          <a:lstStyle/>
          <a:p>
            <a:pPr algn="l">
              <a:buFont typeface="Wingdings" pitchFamily="2" charset="2"/>
              <a:buChar char="§"/>
            </a:pPr>
            <a:r>
              <a:rPr lang="nl-NL" dirty="0" smtClean="0"/>
              <a:t>klachten</a:t>
            </a:r>
          </a:p>
          <a:p>
            <a:pPr lvl="1" algn="l">
              <a:buFont typeface="Wingdings" pitchFamily="2" charset="2"/>
              <a:buChar char="§"/>
            </a:pPr>
            <a:r>
              <a:rPr lang="nl-NL" dirty="0" smtClean="0"/>
              <a:t>pijn onder in de rug</a:t>
            </a:r>
          </a:p>
          <a:p>
            <a:pPr lvl="1" algn="l">
              <a:buFont typeface="Wingdings" pitchFamily="2" charset="2"/>
              <a:buChar char="§"/>
            </a:pPr>
            <a:r>
              <a:rPr lang="nl-NL" dirty="0" smtClean="0"/>
              <a:t>soms radiatie </a:t>
            </a:r>
          </a:p>
          <a:p>
            <a:pPr lvl="2" algn="l">
              <a:buFont typeface="Wingdings" pitchFamily="2" charset="2"/>
              <a:buChar char="§"/>
            </a:pPr>
            <a:r>
              <a:rPr lang="nl-NL" dirty="0" smtClean="0"/>
              <a:t>naar de billen of (één of beide) bovenbenen</a:t>
            </a:r>
          </a:p>
          <a:p>
            <a:pPr algn="l">
              <a:buFont typeface="Wingdings" pitchFamily="2" charset="2"/>
              <a:buChar char="§"/>
            </a:pPr>
            <a:r>
              <a:rPr lang="nl-NL" dirty="0" smtClean="0"/>
              <a:t>oorzaak</a:t>
            </a:r>
          </a:p>
          <a:p>
            <a:pPr lvl="1" algn="l">
              <a:buFont typeface="Wingdings" pitchFamily="2" charset="2"/>
              <a:buChar char="§"/>
            </a:pPr>
            <a:r>
              <a:rPr lang="nl-NL" dirty="0" smtClean="0"/>
              <a:t>meestal onbekend</a:t>
            </a:r>
          </a:p>
          <a:p>
            <a:pPr lvl="1" algn="l">
              <a:buFont typeface="Wingdings" pitchFamily="2" charset="2"/>
              <a:buChar char="§"/>
            </a:pPr>
            <a:r>
              <a:rPr lang="nl-NL" dirty="0" smtClean="0"/>
              <a:t>soms een hernia</a:t>
            </a:r>
          </a:p>
          <a:p>
            <a:pPr lvl="2" algn="l">
              <a:buFont typeface="Wingdings" pitchFamily="2" charset="2"/>
              <a:buChar char="§"/>
            </a:pPr>
            <a:r>
              <a:rPr lang="nl-NL" dirty="0" smtClean="0"/>
              <a:t>kapotte tussenwervelschijf drukt op de zenuw</a:t>
            </a:r>
          </a:p>
          <a:p>
            <a:pPr lvl="1" algn="l">
              <a:buFont typeface="Wingdings" pitchFamily="2" charset="2"/>
              <a:buChar char="§"/>
            </a:pPr>
            <a:r>
              <a:rPr lang="nl-NL" dirty="0" smtClean="0"/>
              <a:t>beschadiging of ziekte v.d. wervels</a:t>
            </a:r>
          </a:p>
          <a:p>
            <a:pPr lvl="2" algn="l">
              <a:buFont typeface="Wingdings" pitchFamily="2" charset="2"/>
              <a:buChar char="§"/>
            </a:pPr>
            <a:r>
              <a:rPr lang="nl-NL" dirty="0" smtClean="0"/>
              <a:t>zelden, &gt; 50 jaar</a:t>
            </a:r>
          </a:p>
          <a:p>
            <a:pPr lvl="1" algn="l">
              <a:buFont typeface="Wingdings" pitchFamily="2" charset="2"/>
              <a:buChar char="§"/>
            </a:pPr>
            <a:r>
              <a:rPr lang="nl-NL" dirty="0" smtClean="0"/>
              <a:t>RX of scan levert vrijwel nooit bruikbare informatie op</a:t>
            </a:r>
          </a:p>
          <a:p>
            <a:pPr lvl="2" algn="l">
              <a:buFont typeface="Wingdings" pitchFamily="2" charset="2"/>
              <a:buChar char="§"/>
            </a:pPr>
            <a:r>
              <a:rPr lang="nl-NL" dirty="0" smtClean="0"/>
              <a:t>meer tevredenheid, meer chroniciteit</a:t>
            </a: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571504"/>
          </a:xfrm>
        </p:spPr>
        <p:txBody>
          <a:bodyPr>
            <a:noAutofit/>
          </a:bodyPr>
          <a:lstStyle/>
          <a:p>
            <a:pPr algn="ctr"/>
            <a:r>
              <a:rPr lang="nl-NL" sz="4400" dirty="0" smtClean="0"/>
              <a:t>lage rugpijn</a:t>
            </a:r>
            <a:endParaRPr lang="nl-BE" sz="4400" dirty="0"/>
          </a:p>
        </p:txBody>
      </p:sp>
      <p:sp>
        <p:nvSpPr>
          <p:cNvPr id="3" name="Ondertitel 2"/>
          <p:cNvSpPr>
            <a:spLocks noGrp="1"/>
          </p:cNvSpPr>
          <p:nvPr>
            <p:ph type="subTitle" idx="1"/>
          </p:nvPr>
        </p:nvSpPr>
        <p:spPr>
          <a:xfrm>
            <a:off x="500034" y="1428736"/>
            <a:ext cx="8286808" cy="5286412"/>
          </a:xfrm>
        </p:spPr>
        <p:txBody>
          <a:bodyPr>
            <a:normAutofit fontScale="92500" lnSpcReduction="10000"/>
          </a:bodyPr>
          <a:lstStyle/>
          <a:p>
            <a:pPr algn="l">
              <a:buFont typeface="Wingdings" pitchFamily="2" charset="2"/>
              <a:buChar char="§"/>
            </a:pPr>
            <a:r>
              <a:rPr lang="nl-NL" dirty="0" smtClean="0"/>
              <a:t>algemeen</a:t>
            </a:r>
          </a:p>
          <a:p>
            <a:pPr lvl="1" algn="l">
              <a:buFont typeface="Wingdings" pitchFamily="2" charset="2"/>
              <a:buChar char="§"/>
            </a:pPr>
            <a:r>
              <a:rPr lang="nl-NL" sz="2500" dirty="0" smtClean="0"/>
              <a:t>opsporen van ICE-E’s</a:t>
            </a:r>
          </a:p>
          <a:p>
            <a:pPr lvl="2" algn="l">
              <a:buFont typeface="Wingdings" pitchFamily="2" charset="2"/>
              <a:buChar char="§"/>
            </a:pPr>
            <a:r>
              <a:rPr lang="nl-NL" sz="2200" dirty="0" smtClean="0"/>
              <a:t>ideas, concerns, expectations, effects</a:t>
            </a:r>
          </a:p>
          <a:p>
            <a:pPr lvl="1" algn="l">
              <a:buFont typeface="Wingdings" pitchFamily="2" charset="2"/>
              <a:buChar char="§"/>
            </a:pPr>
            <a:r>
              <a:rPr lang="nl-NL" sz="2500" dirty="0" smtClean="0"/>
              <a:t>uitleg &amp; geruststelling</a:t>
            </a:r>
          </a:p>
          <a:p>
            <a:pPr lvl="1" algn="l">
              <a:buFont typeface="Wingdings" pitchFamily="2" charset="2"/>
              <a:buChar char="§"/>
            </a:pPr>
            <a:r>
              <a:rPr lang="nl-NL" sz="2500" dirty="0" smtClean="0"/>
              <a:t>preventie van somatische fixatie</a:t>
            </a:r>
            <a:endParaRPr lang="nl-NL" dirty="0" smtClean="0"/>
          </a:p>
          <a:p>
            <a:pPr algn="l">
              <a:buFont typeface="Wingdings" pitchFamily="2" charset="2"/>
              <a:buChar char="§"/>
            </a:pPr>
            <a:r>
              <a:rPr lang="nl-NL" dirty="0" smtClean="0"/>
              <a:t>adviezen</a:t>
            </a:r>
          </a:p>
          <a:p>
            <a:pPr lvl="1" algn="l">
              <a:buFont typeface="Wingdings" pitchFamily="2" charset="2"/>
              <a:buChar char="§"/>
            </a:pPr>
            <a:r>
              <a:rPr lang="nl-NL" dirty="0" smtClean="0"/>
              <a:t>blijf bewegen</a:t>
            </a:r>
          </a:p>
          <a:p>
            <a:pPr lvl="2" algn="l">
              <a:buFont typeface="Wingdings" pitchFamily="2" charset="2"/>
              <a:buChar char="§"/>
            </a:pPr>
            <a:r>
              <a:rPr lang="nl-NL" dirty="0" smtClean="0"/>
              <a:t>wandelen, fietsen, zwemmen</a:t>
            </a:r>
          </a:p>
          <a:p>
            <a:pPr lvl="2" algn="l">
              <a:buFont typeface="Wingdings" pitchFamily="2" charset="2"/>
              <a:buChar char="§"/>
            </a:pPr>
            <a:r>
              <a:rPr lang="nl-NL" dirty="0" smtClean="0"/>
              <a:t>als dat echt niet lukt, de eerste dagen af en toe enkele uren rust</a:t>
            </a:r>
          </a:p>
          <a:p>
            <a:pPr lvl="1" algn="l">
              <a:buFont typeface="Wingdings" pitchFamily="2" charset="2"/>
              <a:buChar char="§"/>
            </a:pPr>
            <a:r>
              <a:rPr lang="nl-NL" dirty="0" smtClean="0"/>
              <a:t>locale warmte (bijv. een kruik) is prettig</a:t>
            </a:r>
          </a:p>
          <a:p>
            <a:pPr lvl="1" algn="l">
              <a:buFont typeface="Wingdings" pitchFamily="2" charset="2"/>
              <a:buChar char="§"/>
            </a:pPr>
            <a:r>
              <a:rPr lang="nl-NL" dirty="0" smtClean="0"/>
              <a:t>ga geleidelijk steeds meer doen</a:t>
            </a:r>
          </a:p>
          <a:p>
            <a:pPr lvl="1" algn="l">
              <a:buFont typeface="Wingdings" pitchFamily="2" charset="2"/>
              <a:buChar char="§"/>
            </a:pPr>
            <a:r>
              <a:rPr lang="nl-NL" dirty="0" smtClean="0"/>
              <a:t>fysiotherapie</a:t>
            </a:r>
          </a:p>
          <a:p>
            <a:pPr lvl="2" algn="l">
              <a:buFont typeface="Wingdings" pitchFamily="2" charset="2"/>
              <a:buChar char="§"/>
            </a:pPr>
            <a:r>
              <a:rPr lang="nl-NL" dirty="0" smtClean="0"/>
              <a:t>alleen als het na meerdere weken niet over wil gaan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00042"/>
            <a:ext cx="7851648" cy="571504"/>
          </a:xfrm>
        </p:spPr>
        <p:txBody>
          <a:bodyPr>
            <a:noAutofit/>
          </a:bodyPr>
          <a:lstStyle/>
          <a:p>
            <a:pPr algn="ctr"/>
            <a:r>
              <a:rPr lang="nl-NL" sz="4400" dirty="0" smtClean="0"/>
              <a:t>lage rugpijn</a:t>
            </a:r>
            <a:endParaRPr lang="nl-BE" sz="4400" dirty="0"/>
          </a:p>
        </p:txBody>
      </p:sp>
      <p:sp>
        <p:nvSpPr>
          <p:cNvPr id="3" name="Ondertitel 2"/>
          <p:cNvSpPr>
            <a:spLocks noGrp="1"/>
          </p:cNvSpPr>
          <p:nvPr>
            <p:ph type="subTitle" idx="1"/>
          </p:nvPr>
        </p:nvSpPr>
        <p:spPr>
          <a:xfrm>
            <a:off x="500034" y="1428736"/>
            <a:ext cx="8286808" cy="5286412"/>
          </a:xfrm>
        </p:spPr>
        <p:txBody>
          <a:bodyPr>
            <a:normAutofit lnSpcReduction="10000"/>
          </a:bodyPr>
          <a:lstStyle/>
          <a:p>
            <a:pPr algn="l">
              <a:buFont typeface="Wingdings" pitchFamily="2" charset="2"/>
              <a:buChar char="§"/>
            </a:pPr>
            <a:r>
              <a:rPr lang="nl-NL" dirty="0" smtClean="0"/>
              <a:t>medicatie</a:t>
            </a:r>
          </a:p>
          <a:p>
            <a:pPr lvl="1" algn="l">
              <a:buFont typeface="Wingdings" pitchFamily="2" charset="2"/>
              <a:buChar char="§"/>
            </a:pPr>
            <a:r>
              <a:rPr lang="nl-NL" dirty="0" smtClean="0"/>
              <a:t>paracetamol, op vaste tijden, om te kunnen blijven bewegen</a:t>
            </a:r>
          </a:p>
          <a:p>
            <a:pPr lvl="1" algn="l">
              <a:buFont typeface="Wingdings" pitchFamily="2" charset="2"/>
              <a:buChar char="§"/>
            </a:pPr>
            <a:r>
              <a:rPr lang="nl-NL" dirty="0" smtClean="0"/>
              <a:t>als dat niet helpt ibuprofen of diclofenac</a:t>
            </a:r>
          </a:p>
          <a:p>
            <a:pPr lvl="1" algn="l"/>
            <a:endParaRPr lang="nl-BE" dirty="0" smtClean="0"/>
          </a:p>
          <a:p>
            <a:pPr algn="l">
              <a:buFont typeface="Wingdings" pitchFamily="2" charset="2"/>
              <a:buChar char="§"/>
            </a:pPr>
            <a:r>
              <a:rPr lang="nl-NL" dirty="0" smtClean="0"/>
              <a:t>huisarts contacteren, als</a:t>
            </a:r>
          </a:p>
          <a:p>
            <a:pPr lvl="1" algn="l">
              <a:buFont typeface="Wingdings" pitchFamily="2" charset="2"/>
              <a:buChar char="§"/>
            </a:pPr>
            <a:r>
              <a:rPr lang="nl-NL" dirty="0" smtClean="0"/>
              <a:t>het niet beter, maar juist slechter gaat</a:t>
            </a:r>
          </a:p>
          <a:p>
            <a:pPr lvl="1" algn="l">
              <a:buFont typeface="Wingdings" pitchFamily="2" charset="2"/>
              <a:buChar char="§"/>
            </a:pPr>
            <a:r>
              <a:rPr lang="nl-NL" dirty="0" smtClean="0"/>
              <a:t>pijn na een week nog steeds hevig is</a:t>
            </a:r>
          </a:p>
          <a:p>
            <a:pPr lvl="1" algn="l">
              <a:buFont typeface="Wingdings" pitchFamily="2" charset="2"/>
              <a:buChar char="§"/>
            </a:pPr>
            <a:r>
              <a:rPr lang="nl-NL" dirty="0" smtClean="0"/>
              <a:t>bewegen na 3 weken nog onvoldoende lukt</a:t>
            </a:r>
          </a:p>
          <a:p>
            <a:pPr lvl="1" algn="l">
              <a:buFont typeface="Wingdings" pitchFamily="2" charset="2"/>
              <a:buChar char="§"/>
            </a:pPr>
            <a:r>
              <a:rPr lang="nl-NL" dirty="0" smtClean="0"/>
              <a:t>er nieuwe verschijnselen optreden</a:t>
            </a:r>
          </a:p>
          <a:p>
            <a:pPr lvl="2" algn="l">
              <a:buFont typeface="Wingdings" pitchFamily="2" charset="2"/>
              <a:buChar char="§"/>
            </a:pPr>
            <a:r>
              <a:rPr lang="nl-NL" dirty="0" smtClean="0"/>
              <a:t>uitstralende pijn tot onder de knie</a:t>
            </a:r>
          </a:p>
          <a:p>
            <a:pPr lvl="2" algn="l">
              <a:buFont typeface="Wingdings" pitchFamily="2" charset="2"/>
              <a:buChar char="§"/>
            </a:pPr>
            <a:r>
              <a:rPr lang="nl-NL" dirty="0" smtClean="0"/>
              <a:t>minder kracht of gevoel in het been</a:t>
            </a:r>
          </a:p>
          <a:p>
            <a:pPr lvl="2" algn="l">
              <a:buFont typeface="Wingdings" pitchFamily="2" charset="2"/>
              <a:buChar char="§"/>
            </a:pPr>
            <a:r>
              <a:rPr lang="nl-NL" dirty="0" smtClean="0"/>
              <a:t>plasproblemen</a:t>
            </a:r>
          </a:p>
          <a:p>
            <a:pPr lvl="1" algn="l">
              <a:buFont typeface="Wingdings" pitchFamily="2" charset="2"/>
              <a:buChar char="§"/>
            </a:pPr>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4282" y="938946"/>
            <a:ext cx="8786874" cy="489790"/>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lage rugpijn </a:t>
            </a:r>
            <a:b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alarmsignalen    </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0243" name="Rectangle 3"/>
          <p:cNvSpPr>
            <a:spLocks noGrp="1" noChangeArrowheads="1"/>
          </p:cNvSpPr>
          <p:nvPr>
            <p:ph idx="1"/>
          </p:nvPr>
        </p:nvSpPr>
        <p:spPr>
          <a:xfrm>
            <a:off x="457200" y="1643050"/>
            <a:ext cx="8229600" cy="5072098"/>
          </a:xfrm>
          <a:noFill/>
        </p:spPr>
        <p:txBody>
          <a:bodyPr>
            <a:normAutofit lnSpcReduction="10000"/>
          </a:bodyPr>
          <a:lstStyle/>
          <a:p>
            <a:pPr>
              <a:lnSpc>
                <a:spcPct val="90000"/>
              </a:lnSpc>
              <a:buFont typeface="Wingdings" pitchFamily="2" charset="2"/>
              <a:buChar char="§"/>
            </a:pPr>
            <a:r>
              <a:rPr lang="nl-NL" sz="2200" dirty="0"/>
              <a:t>radiatie onder de </a:t>
            </a:r>
            <a:r>
              <a:rPr lang="nl-NL" sz="2200" dirty="0" smtClean="0"/>
              <a:t>knie</a:t>
            </a:r>
          </a:p>
          <a:p>
            <a:pPr>
              <a:lnSpc>
                <a:spcPct val="90000"/>
              </a:lnSpc>
              <a:buFont typeface="Wingdings" pitchFamily="2" charset="2"/>
              <a:buChar char="§"/>
            </a:pPr>
            <a:r>
              <a:rPr lang="nl-NL" sz="2200" dirty="0" smtClean="0"/>
              <a:t>meer </a:t>
            </a:r>
            <a:r>
              <a:rPr lang="nl-NL" sz="2200" dirty="0"/>
              <a:t>pijn in het been, prikkeling of uitval</a:t>
            </a:r>
          </a:p>
          <a:p>
            <a:pPr lvl="1">
              <a:lnSpc>
                <a:spcPct val="90000"/>
              </a:lnSpc>
              <a:buFont typeface="Wingdings" pitchFamily="2" charset="2"/>
              <a:buChar char="§"/>
            </a:pPr>
            <a:r>
              <a:rPr lang="nl-NL" dirty="0" smtClean="0"/>
              <a:t>(lumbosacraal) </a:t>
            </a:r>
            <a:r>
              <a:rPr lang="nl-NL" dirty="0"/>
              <a:t>radiculair syndroom = hnp </a:t>
            </a:r>
          </a:p>
          <a:p>
            <a:pPr>
              <a:lnSpc>
                <a:spcPct val="90000"/>
              </a:lnSpc>
              <a:buFont typeface="Wingdings" pitchFamily="2" charset="2"/>
              <a:buNone/>
            </a:pPr>
            <a:endParaRPr lang="nl-NL" sz="2000" dirty="0"/>
          </a:p>
          <a:p>
            <a:pPr>
              <a:lnSpc>
                <a:spcPct val="90000"/>
              </a:lnSpc>
              <a:buFont typeface="Wingdings" pitchFamily="2" charset="2"/>
              <a:buChar char="§"/>
            </a:pPr>
            <a:r>
              <a:rPr lang="nl-NL" sz="2200" dirty="0"/>
              <a:t>&gt; </a:t>
            </a:r>
            <a:r>
              <a:rPr lang="nl-NL" sz="2200" dirty="0" smtClean="0"/>
              <a:t>50 jaar</a:t>
            </a:r>
          </a:p>
          <a:p>
            <a:pPr>
              <a:lnSpc>
                <a:spcPct val="90000"/>
              </a:lnSpc>
              <a:buFont typeface="Wingdings" pitchFamily="2" charset="2"/>
              <a:buChar char="§"/>
            </a:pPr>
            <a:r>
              <a:rPr lang="nl-NL" sz="2200" dirty="0" smtClean="0"/>
              <a:t>continue pijn, </a:t>
            </a:r>
            <a:r>
              <a:rPr lang="nl-NL" sz="2200" dirty="0"/>
              <a:t>onafhankelijk van houding of beweging, ‘s </a:t>
            </a:r>
            <a:r>
              <a:rPr lang="nl-NL" sz="2200" dirty="0" smtClean="0"/>
              <a:t>nachts</a:t>
            </a:r>
          </a:p>
          <a:p>
            <a:pPr>
              <a:lnSpc>
                <a:spcPct val="90000"/>
              </a:lnSpc>
              <a:buFont typeface="Wingdings" pitchFamily="2" charset="2"/>
              <a:buChar char="§"/>
            </a:pPr>
            <a:r>
              <a:rPr lang="nl-NL" sz="2200" dirty="0" smtClean="0"/>
              <a:t>malaise</a:t>
            </a:r>
            <a:r>
              <a:rPr lang="nl-NL" sz="2200" dirty="0"/>
              <a:t>, gewichtsverlies, </a:t>
            </a:r>
            <a:r>
              <a:rPr lang="nl-NL" sz="2200" dirty="0" smtClean="0">
                <a:sym typeface="Symbol"/>
              </a:rPr>
              <a:t> </a:t>
            </a:r>
            <a:r>
              <a:rPr lang="nl-NL" sz="2200" dirty="0" smtClean="0"/>
              <a:t>BSE</a:t>
            </a:r>
          </a:p>
          <a:p>
            <a:pPr>
              <a:lnSpc>
                <a:spcPct val="90000"/>
              </a:lnSpc>
              <a:buFont typeface="Wingdings" pitchFamily="2" charset="2"/>
              <a:buChar char="§"/>
            </a:pPr>
            <a:r>
              <a:rPr lang="nl-NL" sz="2200" dirty="0" smtClean="0"/>
              <a:t>maligniteit in de voorgeschiedenis</a:t>
            </a:r>
            <a:endParaRPr lang="nl-NL" sz="2800" dirty="0"/>
          </a:p>
          <a:p>
            <a:pPr lvl="1">
              <a:lnSpc>
                <a:spcPct val="90000"/>
              </a:lnSpc>
              <a:buFont typeface="Wingdings" pitchFamily="2" charset="2"/>
              <a:buChar char="§"/>
            </a:pPr>
            <a:r>
              <a:rPr lang="nl-NL" dirty="0"/>
              <a:t>maligniteit</a:t>
            </a:r>
          </a:p>
          <a:p>
            <a:pPr>
              <a:lnSpc>
                <a:spcPct val="90000"/>
              </a:lnSpc>
              <a:buFont typeface="Wingdings" pitchFamily="2" charset="2"/>
              <a:buNone/>
            </a:pPr>
            <a:endParaRPr lang="nl-NL" sz="2000" dirty="0"/>
          </a:p>
          <a:p>
            <a:pPr>
              <a:lnSpc>
                <a:spcPct val="90000"/>
              </a:lnSpc>
              <a:buFont typeface="Wingdings" pitchFamily="2" charset="2"/>
              <a:buChar char="§"/>
            </a:pPr>
            <a:r>
              <a:rPr lang="nl-NL" sz="2200" dirty="0"/>
              <a:t>&gt; </a:t>
            </a:r>
            <a:r>
              <a:rPr lang="nl-NL" sz="2200" dirty="0" smtClean="0"/>
              <a:t>60 jr</a:t>
            </a:r>
            <a:r>
              <a:rPr lang="nl-NL" sz="2200" dirty="0"/>
              <a:t>, </a:t>
            </a:r>
            <a:r>
              <a:rPr lang="nl-NL" sz="2200" dirty="0" smtClean="0"/>
              <a:t>vrouw</a:t>
            </a:r>
          </a:p>
          <a:p>
            <a:pPr>
              <a:lnSpc>
                <a:spcPct val="90000"/>
              </a:lnSpc>
              <a:buFont typeface="Wingdings" pitchFamily="2" charset="2"/>
              <a:buChar char="§"/>
            </a:pPr>
            <a:r>
              <a:rPr lang="nl-NL" sz="2200" dirty="0" smtClean="0"/>
              <a:t>ondergewicht</a:t>
            </a:r>
            <a:r>
              <a:rPr lang="nl-NL" sz="2200" dirty="0"/>
              <a:t>, </a:t>
            </a:r>
            <a:r>
              <a:rPr lang="nl-NL" sz="2200" dirty="0" smtClean="0"/>
              <a:t>corticosteroïden</a:t>
            </a:r>
          </a:p>
          <a:p>
            <a:pPr>
              <a:lnSpc>
                <a:spcPct val="90000"/>
              </a:lnSpc>
              <a:buFont typeface="Wingdings" pitchFamily="2" charset="2"/>
              <a:buChar char="§"/>
            </a:pPr>
            <a:r>
              <a:rPr lang="nl-NL" sz="2200" dirty="0" smtClean="0"/>
              <a:t>lengtevermindering</a:t>
            </a:r>
            <a:r>
              <a:rPr lang="nl-NL" sz="2200" dirty="0"/>
              <a:t>, kyfose</a:t>
            </a:r>
          </a:p>
          <a:p>
            <a:pPr lvl="1">
              <a:lnSpc>
                <a:spcPct val="90000"/>
              </a:lnSpc>
              <a:buFont typeface="Wingdings" pitchFamily="2" charset="2"/>
              <a:buChar char="§"/>
            </a:pPr>
            <a:r>
              <a:rPr lang="nl-NL" dirty="0"/>
              <a:t>osteoporotische wervelfractuur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additive="base">
                                        <p:cTn id="19"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additive="base">
                                        <p:cTn id="25"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 calcmode="lin" valueType="num">
                                      <p:cBhvr additive="base">
                                        <p:cTn id="31"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anim calcmode="lin" valueType="num">
                                      <p:cBhvr additive="base">
                                        <p:cTn id="43" dur="500" fill="hold"/>
                                        <p:tgtEl>
                                          <p:spTgt spid="1024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 calcmode="lin" valueType="num">
                                      <p:cBhvr additive="base">
                                        <p:cTn id="49" dur="500" fill="hold"/>
                                        <p:tgtEl>
                                          <p:spTgt spid="1024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0243">
                                            <p:txEl>
                                              <p:pRg st="7" end="7"/>
                                            </p:txEl>
                                          </p:spTgt>
                                        </p:tgtEl>
                                        <p:attrNameLst>
                                          <p:attrName>style.visibility</p:attrName>
                                        </p:attrNameLst>
                                      </p:cBhvr>
                                      <p:to>
                                        <p:strVal val="visible"/>
                                      </p:to>
                                    </p:set>
                                    <p:anim calcmode="lin" valueType="num">
                                      <p:cBhvr additive="base">
                                        <p:cTn id="55" dur="500" fill="hold"/>
                                        <p:tgtEl>
                                          <p:spTgt spid="10243">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0243">
                                            <p:txEl>
                                              <p:pRg st="8" end="8"/>
                                            </p:txEl>
                                          </p:spTgt>
                                        </p:tgtEl>
                                        <p:attrNameLst>
                                          <p:attrName>style.visibility</p:attrName>
                                        </p:attrNameLst>
                                      </p:cBhvr>
                                      <p:to>
                                        <p:strVal val="visible"/>
                                      </p:to>
                                    </p:set>
                                    <p:anim calcmode="lin" valueType="num">
                                      <p:cBhvr additive="base">
                                        <p:cTn id="61" dur="500" fill="hold"/>
                                        <p:tgtEl>
                                          <p:spTgt spid="10243">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0243">
                                            <p:txEl>
                                              <p:pRg st="10" end="10"/>
                                            </p:txEl>
                                          </p:spTgt>
                                        </p:tgtEl>
                                        <p:attrNameLst>
                                          <p:attrName>style.visibility</p:attrName>
                                        </p:attrNameLst>
                                      </p:cBhvr>
                                      <p:to>
                                        <p:strVal val="visible"/>
                                      </p:to>
                                    </p:set>
                                    <p:anim calcmode="lin" valueType="num">
                                      <p:cBhvr additive="base">
                                        <p:cTn id="67" dur="500" fill="hold"/>
                                        <p:tgtEl>
                                          <p:spTgt spid="1024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24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0243">
                                            <p:txEl>
                                              <p:pRg st="11" end="11"/>
                                            </p:txEl>
                                          </p:spTgt>
                                        </p:tgtEl>
                                        <p:attrNameLst>
                                          <p:attrName>style.visibility</p:attrName>
                                        </p:attrNameLst>
                                      </p:cBhvr>
                                      <p:to>
                                        <p:strVal val="visible"/>
                                      </p:to>
                                    </p:set>
                                    <p:anim calcmode="lin" valueType="num">
                                      <p:cBhvr additive="base">
                                        <p:cTn id="73" dur="500" fill="hold"/>
                                        <p:tgtEl>
                                          <p:spTgt spid="10243">
                                            <p:txEl>
                                              <p:pRg st="11" end="11"/>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02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10243">
                                            <p:txEl>
                                              <p:pRg st="12" end="12"/>
                                            </p:txEl>
                                          </p:spTgt>
                                        </p:tgtEl>
                                        <p:attrNameLst>
                                          <p:attrName>style.visibility</p:attrName>
                                        </p:attrNameLst>
                                      </p:cBhvr>
                                      <p:to>
                                        <p:strVal val="visible"/>
                                      </p:to>
                                    </p:set>
                                    <p:anim calcmode="lin" valueType="num">
                                      <p:cBhvr additive="base">
                                        <p:cTn id="79" dur="500" fill="hold"/>
                                        <p:tgtEl>
                                          <p:spTgt spid="10243">
                                            <p:txEl>
                                              <p:pRg st="12" end="12"/>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024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0243">
                                            <p:txEl>
                                              <p:pRg st="13" end="13"/>
                                            </p:txEl>
                                          </p:spTgt>
                                        </p:tgtEl>
                                        <p:attrNameLst>
                                          <p:attrName>style.visibility</p:attrName>
                                        </p:attrNameLst>
                                      </p:cBhvr>
                                      <p:to>
                                        <p:strVal val="visible"/>
                                      </p:to>
                                    </p:set>
                                    <p:anim calcmode="lin" valueType="num">
                                      <p:cBhvr additive="base">
                                        <p:cTn id="85" dur="500" fill="hold"/>
                                        <p:tgtEl>
                                          <p:spTgt spid="10243">
                                            <p:txEl>
                                              <p:pRg st="13" end="1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024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0243">
                                            <p:txEl>
                                              <p:pRg st="2" end="2"/>
                                            </p:txEl>
                                          </p:spTgt>
                                        </p:tgtEl>
                                        <p:attrNameLst>
                                          <p:attrName>style.visibility</p:attrName>
                                        </p:attrNameLst>
                                      </p:cBhvr>
                                      <p:to>
                                        <p:strVal val="visible"/>
                                      </p:to>
                                    </p:set>
                                    <p:anim calcmode="lin" valueType="num">
                                      <p:cBhvr additive="base">
                                        <p:cTn id="91"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10243">
                                            <p:txEl>
                                              <p:pRg st="0" end="0"/>
                                            </p:txEl>
                                          </p:spTgt>
                                        </p:tgtEl>
                                        <p:attrNameLst>
                                          <p:attrName>style.visibility</p:attrName>
                                        </p:attrNameLst>
                                      </p:cBhvr>
                                      <p:to>
                                        <p:strVal val="visible"/>
                                      </p:to>
                                    </p:set>
                                    <p:anim calcmode="lin" valueType="num">
                                      <p:cBhvr additive="base">
                                        <p:cTn id="9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10243">
                                            <p:txEl>
                                              <p:pRg st="1" end="1"/>
                                            </p:txEl>
                                          </p:spTgt>
                                        </p:tgtEl>
                                        <p:attrNameLst>
                                          <p:attrName>style.visibility</p:attrName>
                                        </p:attrNameLst>
                                      </p:cBhvr>
                                      <p:to>
                                        <p:strVal val="visible"/>
                                      </p:to>
                                    </p:set>
                                    <p:anim calcmode="lin" valueType="num">
                                      <p:cBhvr additive="base">
                                        <p:cTn id="10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nodeType="clickEffect">
                                  <p:stCondLst>
                                    <p:cond delay="0"/>
                                  </p:stCondLst>
                                  <p:childTnLst>
                                    <p:set>
                                      <p:cBhvr>
                                        <p:cTn id="108" dur="1" fill="hold">
                                          <p:stCondLst>
                                            <p:cond delay="0"/>
                                          </p:stCondLst>
                                        </p:cTn>
                                        <p:tgtEl>
                                          <p:spTgt spid="10243">
                                            <p:txEl>
                                              <p:pRg st="2" end="2"/>
                                            </p:txEl>
                                          </p:spTgt>
                                        </p:tgtEl>
                                        <p:attrNameLst>
                                          <p:attrName>style.visibility</p:attrName>
                                        </p:attrNameLst>
                                      </p:cBhvr>
                                      <p:to>
                                        <p:strVal val="visible"/>
                                      </p:to>
                                    </p:set>
                                    <p:anim calcmode="lin" valueType="num">
                                      <p:cBhvr additive="base">
                                        <p:cTn id="10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10243">
                                            <p:txEl>
                                              <p:pRg st="2" end="2"/>
                                            </p:txEl>
                                          </p:spTgt>
                                        </p:tgtEl>
                                        <p:attrNameLst>
                                          <p:attrName>style.visibility</p:attrName>
                                        </p:attrNameLst>
                                      </p:cBhvr>
                                      <p:to>
                                        <p:strVal val="visible"/>
                                      </p:to>
                                    </p:set>
                                    <p:anim calcmode="lin" valueType="num">
                                      <p:cBhvr additive="base">
                                        <p:cTn id="115"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10243">
                                            <p:txEl>
                                              <p:pRg st="8" end="8"/>
                                            </p:txEl>
                                          </p:spTgt>
                                        </p:tgtEl>
                                        <p:attrNameLst>
                                          <p:attrName>style.visibility</p:attrName>
                                        </p:attrNameLst>
                                      </p:cBhvr>
                                      <p:to>
                                        <p:strVal val="visible"/>
                                      </p:to>
                                    </p:set>
                                    <p:anim calcmode="lin" valueType="num">
                                      <p:cBhvr additive="base">
                                        <p:cTn id="121" dur="500" fill="hold"/>
                                        <p:tgtEl>
                                          <p:spTgt spid="10243">
                                            <p:txEl>
                                              <p:pRg st="8" end="8"/>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nodeType="clickEffect">
                                  <p:stCondLst>
                                    <p:cond delay="0"/>
                                  </p:stCondLst>
                                  <p:childTnLst>
                                    <p:set>
                                      <p:cBhvr>
                                        <p:cTn id="126" dur="1" fill="hold">
                                          <p:stCondLst>
                                            <p:cond delay="0"/>
                                          </p:stCondLst>
                                        </p:cTn>
                                        <p:tgtEl>
                                          <p:spTgt spid="10243">
                                            <p:txEl>
                                              <p:pRg st="13" end="13"/>
                                            </p:txEl>
                                          </p:spTgt>
                                        </p:tgtEl>
                                        <p:attrNameLst>
                                          <p:attrName>style.visibility</p:attrName>
                                        </p:attrNameLst>
                                      </p:cBhvr>
                                      <p:to>
                                        <p:strVal val="visible"/>
                                      </p:to>
                                    </p:set>
                                    <p:anim calcmode="lin" valueType="num">
                                      <p:cBhvr additive="base">
                                        <p:cTn id="127" dur="500" fill="hold"/>
                                        <p:tgtEl>
                                          <p:spTgt spid="10243">
                                            <p:txEl>
                                              <p:pRg st="13" end="13"/>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1024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857256"/>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gewrichtsklachten thuisarts.nl</a:t>
            </a:r>
            <a:endParaRPr lang="nl-NL" sz="40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714348" y="1428736"/>
            <a:ext cx="7972452" cy="5286412"/>
          </a:xfrm>
          <a:noFill/>
        </p:spPr>
        <p:txBody>
          <a:bodyPr>
            <a:normAutofit fontScale="77500" lnSpcReduction="20000"/>
          </a:bodyPr>
          <a:lstStyle/>
          <a:p>
            <a:pPr>
              <a:buFont typeface="Wingdings" pitchFamily="2" charset="2"/>
              <a:buChar char="§"/>
            </a:pPr>
            <a:r>
              <a:rPr lang="nl-BE" sz="3200" dirty="0" smtClean="0"/>
              <a:t>gewrichtsklachten </a:t>
            </a:r>
          </a:p>
          <a:p>
            <a:pPr lvl="1">
              <a:buFont typeface="Wingdings" pitchFamily="2" charset="2"/>
              <a:buChar char="§"/>
            </a:pPr>
            <a:r>
              <a:rPr lang="nl-BE" sz="3000" dirty="0" smtClean="0"/>
              <a:t>bijv. stijve en pijnlijke gewrichten</a:t>
            </a:r>
          </a:p>
          <a:p>
            <a:pPr>
              <a:buFont typeface="Wingdings" pitchFamily="2" charset="2"/>
              <a:buChar char="§"/>
            </a:pPr>
            <a:r>
              <a:rPr lang="nl-BE" sz="3200" dirty="0" smtClean="0"/>
              <a:t>bepaalde bewegingen zijn daardoor lastig of lukken niet meer</a:t>
            </a:r>
          </a:p>
          <a:p>
            <a:pPr>
              <a:buFont typeface="Wingdings" pitchFamily="2" charset="2"/>
              <a:buChar char="§"/>
            </a:pPr>
            <a:r>
              <a:rPr lang="nl-BE" sz="3200" dirty="0" smtClean="0"/>
              <a:t>oorzaak </a:t>
            </a:r>
          </a:p>
          <a:p>
            <a:pPr lvl="1">
              <a:buFont typeface="Wingdings" pitchFamily="2" charset="2"/>
              <a:buChar char="§"/>
            </a:pPr>
            <a:r>
              <a:rPr lang="nl-BE" sz="3000" dirty="0" smtClean="0"/>
              <a:t>overbelasting of artrose </a:t>
            </a:r>
          </a:p>
          <a:p>
            <a:pPr>
              <a:buFont typeface="Wingdings" pitchFamily="2" charset="2"/>
              <a:buChar char="§"/>
            </a:pPr>
            <a:r>
              <a:rPr lang="nl-BE" sz="3200" dirty="0" smtClean="0"/>
              <a:t>gebruik de spieren rond een gewricht regelmatig</a:t>
            </a:r>
          </a:p>
          <a:p>
            <a:pPr lvl="1">
              <a:buFont typeface="Wingdings" pitchFamily="2" charset="2"/>
              <a:buChar char="§"/>
            </a:pPr>
            <a:r>
              <a:rPr lang="nl-BE" sz="3000" dirty="0" smtClean="0"/>
              <a:t>deze worden sterker en niet stijf</a:t>
            </a:r>
          </a:p>
          <a:p>
            <a:pPr>
              <a:buFont typeface="Wingdings" pitchFamily="2" charset="2"/>
              <a:buChar char="§"/>
            </a:pPr>
            <a:r>
              <a:rPr lang="nl-BE" sz="3200" dirty="0" smtClean="0"/>
              <a:t>soms fysiotherapeut of oefentherapeut (</a:t>
            </a:r>
            <a:r>
              <a:rPr lang="nl-BE" sz="3200" dirty="0" err="1" smtClean="0"/>
              <a:t>Cesar</a:t>
            </a:r>
            <a:r>
              <a:rPr lang="nl-BE" sz="3200" dirty="0" smtClean="0"/>
              <a:t> of Mensendieck) </a:t>
            </a:r>
          </a:p>
          <a:p>
            <a:pPr>
              <a:buFont typeface="Wingdings" pitchFamily="2" charset="2"/>
              <a:buChar char="§"/>
            </a:pPr>
            <a:r>
              <a:rPr lang="nl-BE" sz="3200" dirty="0" smtClean="0"/>
              <a:t>huisarts</a:t>
            </a:r>
          </a:p>
          <a:p>
            <a:pPr lvl="1">
              <a:buFont typeface="Wingdings" pitchFamily="2" charset="2"/>
              <a:buChar char="§"/>
            </a:pPr>
            <a:r>
              <a:rPr lang="nl-BE" sz="3000" dirty="0" smtClean="0"/>
              <a:t>gewricht dik, warm of rood</a:t>
            </a:r>
          </a:p>
          <a:p>
            <a:pPr lvl="1">
              <a:buFont typeface="Wingdings" pitchFamily="2" charset="2"/>
              <a:buChar char="§"/>
            </a:pPr>
            <a:r>
              <a:rPr lang="nl-BE" sz="3000" dirty="0" smtClean="0"/>
              <a:t>misschien ontsteking</a:t>
            </a:r>
          </a:p>
        </p:txBody>
      </p:sp>
      <p:sp>
        <p:nvSpPr>
          <p:cNvPr id="107522" name="AutoShape 2" descr="data:image/jpeg;base64,/9j/4AAQSkZJRgABAQAAAQABAAD/2wCEAAkGBxQTEhUUExQWFRUXFxwaGBcXGBoYGBoeGBgYHRkeHxgYHSghHhomHxgWIjEiJSkrLi8uHCAzODMsNygtLisBCgoKDg0OGxAQGywkHyUsNCwsLCwsLCwuMCwsLCwsNC0sLCwsLCwsLCwsLCwsLCwsLCwsLCwsLywsLCwsLCwsLP/AABEIALYBFQMBIgACEQEDEQH/xAAcAAABBQEBAQAAAAAAAAAAAAAAAQMEBQYCBwj/xABEEAACAQIEBAQCCAMGBAYDAAABAhEAAwQSITEFBiJBE1FhcTKBBxQjQlKRobFissEkM3JzgtE0NaLwFYOSwuHxF1Nj/8QAGQEBAAMBAQAAAAAAAAAAAAAAAAEDBAIF/8QAKREAAgIBAgYBBAMBAAAAAAAAAAECEQMSIQQTIjFBUWEycbHwI4GRwf/aAAwDAQACEQMRAD8A9wFEUCloBIoilooBIoilooBIopaKAo+Kc24PD3hZvX1S7AOSGJhjAOgO5q6ryrj/ABDwePOTi7OFBwtkE3UD5x4jSqyRDeutVmGxGLW/jMLbe+1zALi76Eu7ZvFRPqymWOfLJIB7gUog9b41xW3hbFy/dJFu2uZiASY9AN9xUrD3Q6qw2YAj2IkV4Dc4k74PFrbxF3EWW4ZbuYg3LjXMmKNxcygsekwWlR5CpeL4264w2frFxWOPwIW2Lrr9mbPWAoPwEsJG2oqaB68/M2HzKqP4ha+bH2YLhbigFgxGiwCJnzq4mvB+V7/g4kWbd64HPGrquniNJtrbOTMJ1lg0k7kCdqbwPHsT0OMTfOKezjzjrZuORY8NW8AhJi1BCwRSge+CgmvL/ooxd04l0e9duq2Awt2LlxrkO6nMRmOk+lVHNPF764/FRfvLireJwy4PDh2Ft7TRnItDS4D1ZmO0doqKJPUeE8xWcRev2bWZjYbLcbIQgbuoc6Fh3ApvF834K3f+r3MTbW7IBQnYt8IJ2UnyJFZX6JMEtt+JwzmMc6dTs2igEHU/F1GW3MCdqyWPxtm3w/iuEvrOOu4u5ltEZrt03LiG06DdlAggjbKYpRB7fduqqlmIVVBJJ0AAEkk+QFN4LGW7ttbltg6OJVhsR5g+VeP8TuXPreIw9+9cvm7hLmXwMRcHgG1YGdLthTlyltc0akjzrM4biV3wcJas4z6vbXBq9t3xF23b8cXJujpRhcZelRaMAA6VNA+jJoJrxbj3Gb6Yu8zX7wxlvFWFsYa2zBLlkqviZbGzq0uSx10GoiovB+ZXu4q61q/cC3cFirjWjiHuvbdMxTMGgWnGkKgAA0k1FA9pxHE7Vu4lp7ircuZsiE9TZBLwO4A3pngPGbWLsrfskm2xYAkFScjFTofUGvGuH4JUxPBMRiMTfc37DuzXbrEBvCTIi+SkkAjdu81E5QxFy1bGS9dAfh2OuFfFbIrW7twKVWYQiJkRrJ71NA9w4hxm3Zu2bT5s17PlhSVAtqC5ZtlABGppmzzDYd7KIxfx1Z7bIpKFU3JfYDy8+1eUtau+FwdGxWJcYyziLl6bzST9Tt5VlY6V7AzqSdSZqLwDGkYfh9vD4w2Q2Dxedzcbw7d0KkFhMDLmEadM6UoHuwpYrEfRNjPFwjz4ha3ea27tee+lxkCgvauOSfDbeBoDNbioJEiilooBIoilooBIoilooBIopaKAQUtIKWgCiiigEmiayi8TvHil2zn+ySyrBIG5y6zv3qYeKNnFshlOYyZXpH3TqPhY6e9VvIjtQbNBRNZuzxO7MMQWMgKAFAILRJYzDaAGNfnXfM/ELlrCXriNldUkGAYMjzFOahoZd3MMjGWRSfMqCfzNdi2ASQBJ3MamNpNQOW7zvhbD3Tmdrasx8ywB7e9WVWJ2cDQwyQRkWDuIEH3Heg4dCZKrOnYdtvyp2igGvq6TOVZmZgTPnPnR4CSTlWW+IwNffzp2kNAcW7KgyqqDEaADQbD2oNpSQxAzDYwJHsfnWO5Z45fuvjM7ZvDvMqAACACwAGnp3mp54vcZWyypVNJhpYfEpUall8h51Vzkd8tmjS2omABJkwIk+Z9aQ2lkMVGYbGBI+f51R4biNwtlzBjMk9K6EdgJJZTAI03qs5243esWbZtvlZrqrMA6QZ3FOchy2bAWgCSAJO5jUxtJrn6skAZFgGQIEA+Y9adoq04ODZXMGyjMNjAkfOufqyb5FnXsPvb/AJ96dooBvwF06V6fh0Gnt5VyMKg+4uxHwjY7j2NPUhoDjwV6elen4dB0+3lXK4ZBsi6T90d9/wA6y2A41dfiOLs5/s7aplWBoYXNrvuTU2/xZg+TqBLbyuix8eo2nSqnlSO1jbNAiBQAAABsAIA+VLNZtOKXQYLSSzKqgAbHQyxkjsSBTPNfFbtrB3biNkdQIOhglhO413NOcieWzVzRUXhtwtatsdSyKSfUqCalVaVhRRRQBRRRQBRRRQCClpBS0AUhpagcX4iLKTGZjIVRuTH7DuaAx/Drini2PuEwqIgJOg+FJ1OwGU1JvWcqMM2aAOsPJEtmWEb1gCW271U8mNce1i8UV8Rr1wQp2YLM/LrI+VXdywpN37J2CqoiQqwBqq69gTv6isbZpRwfCRgAF8QkEBpLkqkkEnRdwATIpeZf+W3oJI8HctmnUfe710uYuQmRn8M/aQMqyQVWBoek/PSjmlg2AxAUgxbIOXsVjNt5UDL7ln/g8N/kW/5FqyJrB/Rvxyba4dzss2yfIDVfluPSa0HN2P8ACsgzozhT7QSf2rbGD2Rnrei3TEoSQGUkbgEEj5U9XknNWKW2cPew8ozIXBB1kMR+Wm3lXq2GYlVJ0JAJHqRrXc8elJ+yH3odpCaWqLm3jgw1hyNXKnKP0k+gkfOqwZDk+Hs4tiQhvYlwGnuYIAM6nU1bXbUm2NYLtorhi3YjtAEK2nedKg8pYUpg7AKZg7m40/dmSrR8lqdbtKEV8jTnMPcgFZmHInaToN9awmtCWr1qcqG2CBHSSCFZwJ8Q7NG43M1X/SQfsbH+ev7GrTCSxJXKFDyzkA+IAokjsNZ19KqfpIGbDW2BBAug/Iq1QQ+56QDS1k+ReOeKnguftEGhP3l7fMbe0VrBXoSi4ujKFFFFQApDS1Wcd4sMPbLRmaDlUd4BMn+EdzQGQ5fYHiHEbh0AdVntpmB/lBqZdQZXhywfMAyvMG4ZACk6wACJPcxVbyMrfVr1/Lme9cZwPxZZ/Qtmqza0AxAsuR4YUqICANGYDWSY/QRWFs1RObaqrKFytcOYLuWYovUM50QhmPnUTntgeHvlMgFNZnZgN+5qeujWxbyOyowzDZNBl0Hb+gqDzks4C4uZSUyZo8wyzoNvOoslm04R/cWf8tP5RU2sP9HXHMyLh3OoWbZPcRqvy7entW4r0HGjK1TCiiioICiiigCiiigEFLSCloBrE3wilj+m5J0AHqTpWC564kbdtl0N+6MgAPwhtwo9u/mfar/FY8Nfb8FgfIu3+wkfM1hOVcMcZiDjLkmcQ5SToLdoQunq7A/I+dVZUnFp+DvH3NfwzC/VrFm0Puqc2hJJgs0EaAye9cYbUFhmZcuUK0jMrKWGh0Z500gRp2qVi7kkKXVCWBUTq4HxAjy1qLibgyyoVkdsysG+EhSc3VoIKrptrWUvQ5dAQKCSejSBoXTUdCdxHt2qU1oXLZtMQS6EMIjRwQTl7bmqq5fFpGIV38PqZLYZmzMv8I65YydgN6gYXB3sQAcQpw9hiALFonM8y03bymQmp6Fga6kzFdIMxfC7lzObWH6r9q4RmmLaZSeov7g9KgmvReX+FW8WGfGMb+IXpZX6bdqf/wBVtdFB7Pq3r2qn5l4Vbw2S9h0W3lYKQogQRAEDtIA/1Gn/AK8bRt4q32gOPxITqPcGvRxdcK8rsVZI1T9l/geRsLbuB4d8plVdpUEeka6661qBTeFvq6K6mVYAg+hFOE1zKUpfUyqiPj8ULazuSYVe7Mdh/wDPYTXm/NV437lvCqSXv3Abj9sqdlH4RB/9PrWlxPEPEe44+FZtW/nrcf3iADWf4Ki5zjHBl7ng2l7BAQs/mrVTnj01+/v/AEtxRb3L/FXFVSmoQKijKDIJMLB2jbbWmFUkdRkswYn8BBIkI2ywN9d6de+M/W4BVTmTUjcQ0xuB+9RMUplVCCYUFgSektAHVvIg+dZFZpjBt0yTcYByATmnSRnARsoMAbAkd9qb5owfj4W7bXVgJAHmhDR+kfOmcinL8JUnwxBZRo0xAEyBEGYNW2EdYAKFSRJ/ONWHep0NkzhXY8/4ArlLd+04zrsPMjcT3kdvWvVOB8VXEWg66HZl7qw3BrC4qx4eMuoPhuqLqRpDCFcD9DS4biBwt9bw/u7nTdH7N77/AJHzr04/yQT8ozTx7WelUVyrAiRqK6qopGMXiRbUse2wG5J0AHqTpXn/ADxjGCeH8V++Rb02VSfhHpsCfWtFiseGvu33LAOXyLsNT8tvma8hbmR8TxSw9uSi3lRF3zAvDuY8wS3oAPWuMkNUWv32dQ7pnrGEw4sWrVpPuwuxMwJbbYnUydKiYRizBxmK65Q2khycwPYkEQB+tSsfdgQXFuSuVu5gywjyiBPrTGIYQSqhkZlB1OhGhMbALlB7bViNST7ioqqtsGcrAqRoNZBVSqjca+0Gur9kXsO1piM122Z0ymSNDl3EGKbwibKNzDvrrJk5sy6Ekx0iNKfwN5QCxtxMHMuoJaJjuFHcn1qUrFGC5bwzsJRwl20xEdwV/p2r1bgHFvHtyRluLpcTyP8Asdwa8m5wWy2PD4ciTaHiOkAo4LZGDd8wJBAnbXerbgnHHXLiI+0tt4eIVdFYaEED1BDDymK9OHXBLyiicGtz1eimsNeDqrKZVgCD5giRTtVlQUUUUAUUUUAgqPxDEeHbd/wqT+Q0qQKqOa2jDXP9I/NhUxVtIh9jBcR4j4eCxLa5gjMT5krA+cmrD6OUAwFiI0U/zGf6VmOcGjh9+O5tg+xcVI+iXi4a02HJ6lOZfYgSB7b/ADNOKxpNqPnf+/1FvDu1RsXmci2yfDZcrEiSrAyQWB76b9qMKSbkFQRkAOZibgnUhhsw13FF7CNkAzlipLBm+IGNOlYDD0NR8O6kAxlZcyo0FMpbZCrfeO+0aV5tmgfW7KBRcJaDcJUQzKCYExAOgFcWScxh2UOCQqtn/vCsONIhTI7gaUi2nyORrcLAGBlGbLlZjOjDUwIipliwcxLMT1SoGgACxEDtuaJ+gQua1/st2dYUH5hlI/WqPg/Xh3Q/xD8xP71P52xQFpbXe4wMfwoQSfzyiq7lk9Lj1H7GvT4dNNIZV0fajV/RzjC2Ha2d7b6ezaj9c1XfHsV4di4w3iB7toP3rJ/RmxzXx26D85ar3nRosAebj9if6VY43loxy2szWHu/ZEDdVY/Mkn+gphSq2cGGMIqST3koD27yT86d4Ykhp2On/fyNZHh3GGS7cwOLIU22iw5ECNcgY7QVKwflVXEwqW37Zu4OSUY6vsbQYs3OpVIlYlSJ7a6704MRo5bKJIhgCTOwJB/eqq1fnTuqhcpE6d/ltTt25JEaM2hIPYD9PKstno8snteiAD0ro6qCss2k7bd6jNiSVdFuNIWQASYyzIzeWlM3b2RV7jSZ2jNOx761GvnOyrOokOR5e9LJWMmXyXODZj1kus+ea2xH8oNdcWw+axdkQRlf9df61XLjy2ItJbAKWmjeZ6RJnYQJq84hqt+dR4bAfI/71swWkeflS1Oi95GxhuYRJ3QlD8vh/QirbieJ8O07/hUke/b9YrM/RoT4Fzy8TQ/6Vmrbm65GGb1Kj/qH+1S4/wAlfJ58jzvmTiPh8OxEE5zpPrcIWZ89SflWT+jjitmxcuC4FS46hbV5hIU7FZ+6Gka7HY9qs+frkYKPxXkHtAY/0FY3geFuXLiLZQ3HDBgoGb4SDqPw6a1GaCjJped/9OsU2qZ6vh+KsFh4aG3+8DMmDB0NWGF4gGKnMrDWc5hgDuB2IjtWNw2Pum+1q5ZFoopLAE5l1SAZ3nNv+9T3vLmyq4zFfhkEx7b1ido9yPLyK0X2K4vlDBDMxqAAUHYVE4jjC3wlgGHV1GJ2Mjb/AO6rzEgCIk/9+9QMVxFlum2LYkAEl82snsoiRpEzRJy2R1JQxq2JxEp4trKoBFpizay0uAFHbKuWf9dSeAoTcxKdmsof9QNwf7fpUC6xdwzZRlDBQilQMxXNMkknpXc9tqsuXR/aWE6NYaR/hdY/mNbcKaaPO4h6ot/Jvfo7xmfDFDvbcqPYgEfua1NYf6M9r49U/wDd/tWj4pxgWpVUa44jpGm+2vmfKpmutpGGrZa0VT8C5gt4kuqhkuWzD23+IeunadKuK4aadMgKKKKgCCqjmxZwtz0yn8mFW4pnGWBcRkOzAj8xUxdNMhnjHOP/AC+9/it/ziq3k/le81s4izcKXEMKPxMACR7agetaTi2HjD4m041VZI9UM/loKv8AlOyFwdmO65j7sZqONyaZr0W4F7IXBecrT/Z4j7G6NDOikj1O3sa0gVLgBDKwkEbMJGx96qeJcBw2JIN1CrmYYdLGPPsfnVd/+NkmbeIZf8VsN+qstUKMZ77M0N0ah3RRLOAPMkAfqay3EOd7dq89oKH6Q1p1bobfOGJGhUxtMg1Ev8m2LN63avYkg3Z8MizlVmXUr4hYqHiYB1OsTU3i/KFpLWawScTbYPZdzPWuoUr8OVvhOneulGMOyohS9Fdg+CXsYzX77MgYHw11U7dJjsgJ27/vzyfdJS5m3UgN8prV8E4muJsJdUEZhDKd0ZdHQ+qtIrGjEZL+OC/ecKoHmS0/PU1HDz/npEZHa2Nj9Gls+HebsXA/JZP8wq052U+AD5OJ/Ij+tTOV+HeBhkQ/FGZv8Tan8tvlT/GMJ4tl07kae41H61r1rmajLLcw2DxIS0WOwzH3+GB7yQKxHPuDe5lxDFBlAQqBB1bTX70T39TWqZvs1QiD46gg9o1I9NUimOM4JbmVLq5rZI0BIM+cj3qviJ1ko9Th8SyYK/z7mR4HxnLlS7JUQAwJlABoIA1ANXI4xazaPc/xZT/vP6VT4nl27bLmOlWOUalis6baTFFrA3IBykz2Alh7iqqgyIZOIxrTV1+C2ucTBByljqIDSJ9e8QJ31ppsWxzSQqkageQ9Trr3/Ko/D7HiLmV1iSNidRvJB6faD8qs8Dg40KrmL6NE7QBBI23NOiJbF5stXsjvh+AbVuq2YASGykdz0g7Tl0PltWk+s5sJcud/CyHt1EkP/wBRqu4fhzmfNqQYn96ZuX/sWw9vqZ8S+g8swj82/ausEm517HFRjCCo2f0d2ows/iuMR8oX+lTucEnDN6FT/wBQ/wB6n8JwIs2bdofcUD3Pc/nNOcQw4uW3Q/eUj89qt1der5PHe54b9IB/sS/56/yPUH6NOPWMJcuteU9VuBcVSxTX4YGwbTXaVFW/O+Ec4O8mWXt3EMd9GytH5j5UcF4cuGtm0yhy398T96RBA/hA0A9z3pxUlqL+EwPK9vBS4zjVy5iL19TkN0ZSIBhRou/cADWpFvgOIW0uKCsAWzC5u87ZiDuhGk7RSYDlpicrXQFmAQuYxPSTJGsbirbgPNN3Ci5aceIEuOsljpkGVYn4V0mPWqbVdJZKGSCWr+irx2JN4IHRVhsz5ScrQDAyEaakGJO1X1/gaW8Kt5ULu9vNnNxFVdelcp6mnWO2tZxzd8M3mTpIL/F1FTqWyxHrE09az3GZUjoUSzSRO4QRtpqT2kaGabJbHclknJau7G7+MdB/dEnWAGH3VJP6A1Y8v3bpvF1t2pWwTrcOgdhBkIfwHtTGGwzs2dxlyghUkHUggsSPyA8tfQOcti5as3A6srslm0qn4tFJJ0888CrcUlKdDNGUYb+TZfR6MWEuMlvD5GeCzXLmaVA2UW4K6+ehmpHEeI3cJiXuX7RZLhUh7ROVYgNuN9NjE1quW+H+Bh7ds/EBLf4jq366fKrKK61rU33RibMLyVhGfGYjFhGSy+YJm0LZnBJg9umf9UVuxSRS1zOep2QgooorkCClpBS0BleceDZwbyCTlK3FH3lIifcD9Pas5yLjZtPh2PXaJg/wtsfkZ/MV6YRXlfNmCOAxaYi2D4bHUfwk9S/Lt8vKq88dcPlfgsxumaS5eyNH8UsWI+GOpgJ+Ht700t0qoGYyzEljPdZUiNMgMCTAp7EW5JYL0wCLggt1nq+LZYg+lN+GTbhkUsQUQMwJZNJlh3ME1iNA3xHCJftNYvS/QuYHMQdfiWPvggkEQQdapsDxHEYVxZxR8RGISxeYBVZtglxu1w9mgBj5HfR4mQMyyyhfhGUDyBDkjKRM71HxOCt3Q9u79oFMm2YeVKxBEbEyfepT9kP2UnFMT/4diHvQTh8Tqy9kxCr0n0FwCCfxAedPfR3y0zxir4OrZkB+8Z+Ijy7j1/XM8RsLcutg8ReuHh9lsvjwSbbNpbS4/kraLcPaZ7GvTeSOLvetNavgDE4ZvCvAbEgSjj+F0KsPcjtWrDGuoonLwaMURS0VcVmL5z4SUnEWxIkM6+qmQw99QfeoNpUvIjrqvxDz9vQg/tW/u2wwIIkEQQe4O9ee4bBHDYu5hWnw7oNy1/7wPkRPt61xk3Vmvhc2h6fBxftlumQPhgTrPkY+dcjCiQMogATOhnvt970qU9hhOZcpHwnQKSD0y3n2inAgDKrZNINztDH4SPeapo9PmGcx3AQxN3Dt4VwzIKko0DUXFG49dG9aXhmKDXbdu8htXQOlSR4b7622+9GunxeYrQG0ZJzT1EZtEMAHz+IVyeGWr6RcXxVufEDqFZR8WYahtNCO9SVuVbxFxzratvcMAKJ9z2HuTAp/kPl1l/tN4Q7SyKe2bUsfXUwPKqTDpdS5nui5i8DYuGXAm6jKAZdRret29dV6p7NE1uX5ksZFuI3ioy5gbcMI852q7FF+Dz+IzPI6XguqKruDcZtYlS1ppymGBEMD6j+tWNdtNbMymR504NmVr1saxFweYEQ3uIH5elYvFOGi4uzbjyZfiU/v7GvYGUEa15txPg62MYLbA+BiNV9HG2vtK+xWuMvVH7fg18Jm5c68Mpk1+Q0jtrpJoxXAVuSz2gc2pjRm9TG+mmtaHE8ICuGCtkAGi69+4Jp0WiF+4WJyW51kdxI8/Ws6TPUlOMl7MJxS6YdL4y2XMLdt6ZACCBcBnKJG+qnvFW3DeEdEWlJUnNnJlmnv6z6dq0VzBoTK5SMh6Y8tNWO2vn5VUDg9yw2bCtmCEMcIWGUgwW8JvuNvoek+kzU1aorc1F6u/wCUNYPCHxOsFVSWYsIED3q/5L4GbrnGXlgM2a0p38gxHoAI9dfKjg1+3j7htQVW3BxFtwVcGem2V7rIkkSCAIJDVvFUAQNAKtxLTuYeL4jX0o6oooqwxBRRRQBRRRQCClpBS0AVm/pCwS3MDendBnB8ip/qJFaSqnm23mwWJH/8X/RSf6VEuzJXczvD7ythMO7Fz9mpKoJLaBTK91BOtOuoCzA+yGUGOpZWMy7wCSN9oNcctvlwFgyoJtgAttJJAH506HNoEhABkOZiQil19D1bDQ66CsNGlBhRu2Yjqi6CoIlUynqMdI3mnb18i293RQiuwiOpQkqZ7Cf2pm+jFUIBdQuaDuQVC5BtqZmTrE0cdsZcJijA1ssPWBbgSTuRrSiWH0ccOBwE3FDeOzs4YSGBOXUdxA/Wq/AcESxiLq2b9xWVRaT7zhJDBP4lQkwzaqpia0nIqRgMNHe2D/6iSf3qJxjgWIF572EuojXABcW4sgx3BgxpuI7VvwpVTMze7GOUeYLly/ew11hcNuStwdwrBSDGh3GtbAVmOVeWmw73L11la9c3yiFUEyQPcx2G1aerMunV0nIVludEh8HdgyuICyPw3VKkex0rU1j/AKUbhXBZlJDLdQgjcEEkGqMn0s6h9SF4hbQsZzPqFKgSilSG12gnTWohYsFynqcBpA6oXNmBI0JGkD0q0xbZhbBK5jlcgzJCgFiAu51/Wor38oy5cil1C9UHK0bKokaiIPnWZy3NsclITC21AU5syZYQOgEMTHxeZmIpcbc8DD3LxhctqfDEZVcA7RuSxA+VBtN4ozKWEqs7GVlg+mmUaLAG51qm+kNCuAy6a3BMDTdm/emujlzdmz5ZwfhYSyncWwSfMsMzE+pJNZfE8SGExN1Lh8FS4e30nw3UnXqQSD6DvvvW6tDpHsP2ou2FbRlDe4B/et2OSj3RitmH5Atl8TisQgYWXMIWEZuonYaaD94reCuUQDQCB2ArqpnPU7AVmPpBtf2XxAJazct3F9IcT+hNaes7z/8A8vxH+EfzCqp9mTHuc48KIktI68q/EwXceo1FVKkAGNFSDBXUZwdQBqDqPyqdwrFTg7L3GE+EpLN3JUbn1rm0Dby9I0BDsCFUkAFfi1I1gEHzrK5WbYzoj4SwYYFznGTxFy5gRBESdSNZmptkA5nGVUGoZcvWoXXXsJ7+lRWLMlplBYEZ/QFQTAOk5pIBOm2lReZbeTA3mC5ZtKoBnMATsSfKdKaiJTbdj3AeX7eJwlrEEtbxDl7q4hCBdTxGMCYgrGUZDI0qVh8ZiGz2L9+2ly0Oq5aGUPMZTlc9BgiQCddjVvysIwWG/wAi3/IKq+YeXbr3TewzqrsuV0uKGR42OoMH5dq24q8mRvdkblrj1365cwl5i8SUdgA3TEgx2IMitmKy3K/LD2br4jEXPEvuIkbLMTBPfQDYAAVqa7y6dXScIKKKKrJCiiigEFLSCloAqs5n/wCDxH+Tc/kNWdc3LYYFWAIIggiQQdwQe1QwYfl6664LCZUDKU6mMQsTBp3xCTLXlFzwZJibagvv6nSB7GtfbwqKuUIoUCAoUBQPKNopPqduMuRIiIyiI8ojaqOT8l3NMphpY2rjZnUZiGPTlUCAWX7zHUjTvXXGEA4ff6s48C4Q3mCpI/etX9WSZyrPnAmh8MhUqUUqRBUgEEeUeVTyfkh5Co5J/wCAwv8AlL+1XlcWbSooVVCqBACgAAegG1d1clSKmAoooqQFYz6Vz/YG/wAxP61s6ZxOFS4uW4iuv4WUMPyNcyVqiU6dmXxGIuLoqqo8NctxtpOWRprtJ+QqPfvBc7LdOl0hhlliYWEXy7TWwuYVGEFFI8iARptpQcKmnQuhkdI0PntvVPJLeb8GT8Eg3PEYqzKq+LOmZjsqzoJjf0qt+k4Rgv8AzF/Zq34wyfhXX0HbaucTgrdwZbltHXeGUMPyIpydiOYOWth7D9q7pIpa0FQUUUUAVnef/wDl+I/wj+YVoQa4v2VdSrqrKd1YAg+4NQ1aolGQ4PcYYPC5UDA27ebbQZRJ13ik8YlkLXVz5LhECUWCOo+eWI9zWvTDoAFCqFAgAAAAeUeVcrhLYEBEA10CiNd9Iqjk/JbzUZPDqz+ExLXUD9J+CMo1dh94EjQe1ReaY/8ADbxD5wdQT5G4NPltW3+rJp0LptoNO2lJdwltlKsiMp3UqCD8iIpyX7I5hB5X/wCDw3+Rb/kWrSK5tWwoCqAABAAEAAbAAbCu6vSpFTCiiipAUUUUAUUUUAgpaQUtAcX3hWMEwCYG5gdvWqjk+RhLQfPnCguHDBgzgORL6mM4E67RuDVriXIUlVLGNFBAk+UnQVF4LxAX7QuBSssykEg6oxUkMNGUlSQw3EGgMbzP4zY8vbtuxsomQ+HcOU5bru6uOlhJsgpqzRlEa05cxmOlcly6UDdJNlA9wPfsIniKbUKsfWCcoVgmQnXWtJi+KOLzJbRCloK1+49zIEDAmFAU5mCjMQSogrrrULEc54cLcKi6zIlxsotOCRaW2zbjQRetan8XoaA75NxWJuoz4nQkiEKlShiXXW0kqDAHxbHqNaOsk/OaJdhxCBLhYAObqm1kkZMvVB8aSNALY86sr3NOHVyjFgQs/A0HqtplBiGfNdtrlGsmOxoC7opjA4tbttbiGVYSDt+h2p+gCiiigCiiigCiiigCiiigKfmq9fXDOcOmd41AMMFAJbJprcgQo8yK75YUrhbNt82e3bVHzFic6qM3U+raz1U/xriAw9l7pBbIJyjcnYD5nv2p7AX/ABLaPAGZQ3SwddRIhhoRHegMlinKvfueHd+si9C3PCuOLdlmRAyQMrAIS5QbtMjSoSXMZdtA3LuJRc1gH7FM/Vda45OW0G/uzatnKIBmRvV/e5jKXrga2ow9u4LbXi+uY2hcJyZYyAGCc0yDpFJieb7ARjbW5cdQCbYRg0s2VAZHSWO00BkOGXMYL8i3csvcGGBdbIPiS3iXgxNrIip414EwCxIMiDMlePY24Ha09z+8S2wa1lFh/Ba4yhRYdyJuWVJYMOk6jMCNbc5lw8srZ+mQZRspi6togEjXrdQfn5VXrzBh7IW3h7JRGUsreGyWtXtoh0WWDtcEEeXtQHPMWLxakmyW+ztW84VJRmu3crMCbTsfDRXbKoPxLIO1VIxvESGJuXQcr5VWwhVsvgLbYl7QbMz3HJ0UZUeAvbSvzbhlWSznaALbliCjuGCgSUK2rhDbdJqXjOO2bRUMWllVtFJADnKhYgdOZtBO5+dAZDivF8el1spveE5v/BYVzbFskWQgFoktcNttXzCLgMVzxO5jma3bN2+EN21buFLKxkRLJvPIt5gWuOwBBgBTppWowPMKmxZu3EZTeBZLaqzPljNJEaQsEkwNR5imr3OGGCM/2hCkjS05mLJvSBGqm2M2bbbvQD/K2Ju3Fum6bhi8wQugtgrAKlFyqwXXKc0nMrQSINXlZTDc3AuoKZAR1KQ/iK2SycgGWGbNfQdMjQ+RiXb5xwrBSGaGt+ID4bxACGJj44uW+nfqAigNBRUbAY1byB0MqZGoggqSGBB2IIII8xUmgCiiigCiiigEFLSCloCJxTA+Nae1ne2HEFrZyuAd4aNPKRrRw7B+EoXOzhVVQGCCMoj7ij0/KueLuBacFGcMMpVVDkhtD0ncCZI8qg8n4TwcLbslCjIozSNyxJkkaF+7AaAmBpQHPE+EWXe7mvMgvLlu2w6gP0FASCMwIB7ETAmYpq3y/Yhl8V2N1G6i65iGfOzCBB1KdogKIioHNvBjevM62FZlwzIlworHPfdVnXfw1Qt6Zj51WXMPjQwVEvrbti7lIIDMqnEZEDdp8PDR6PHagLrFcnYc5ne5cEo6uxZRKO73LgPTABZySRGw7UzhuUc7XzefodgbSKwcJF17pYF0AOZnkowYCIkioGJt46GP2zZpUpplyq+FSQPNlXEv3+KPKomKxGMtKtq49/Nc8JVYMM/i3BYUnTUWg1y6TGk2/XUD0TCWRbRUXZQANANvRQB+Qrq1fVhKsGEkSCCJBgjTuCCKyvM5xYdxYF0lba+FkIyGM5u5/NyAqKOxIPmRziMFew9u1ZsLdZbWGPh5SYe8gGUXWnMFMD0OYzsKA18039ZTNkzrm/DIzbA7b7EH5isGcJjHt3pbEkG3dKBiFdmKWUQQDGrLffLp8QGm1Q8VgsWrZrVq9lS3fW2BAuawtlc5MgEYe0WY6w4FAemTS15xexmLe+6W2vE2hlugGVyG6ERlyHVytm4T94eIfwgDd8JR1s2xcbPcCDO0ZZMamO3tQEyiiigCiiigI2PwpuLlFx7Z/EkZvUdQI19qOH4MWkCKTkUAIpiEUABVEDYAd5PrUmigM9f5StObniNcuK5uHISoCteUq7DKoObKcoJJgaCK5HJ9qUPiXJSMkC2kHOrEwiAGSiyCCNJida0dFAUDcpWTlkuVBJK5hDk3Wu9Wk6O7HQjtMwKR+VLbBVuXLtxVVUIYr1KjZkBhQdD3EE9yYFaCigM7c5RtMpVnusWVkLErmhrfhiCF0ypIER8TEySTUninLlu+WLs4DIFZVICtlzZCQQdVzkjWJgkGBVzRQFRxDgCXcnU6ZEe0MpGtu4FDoQQRByJruI0I1qMvKdrKwZ7rFluBmLCT4ttLbHQASFRQNNNa0FFAZxuUbRJbxLoeWOcFAwLm4WjpjXxGG20RUDDcmAvdFwxZyhLKK2bJFxbhfqQakpa6TmHSexitlRQEfA4UWraouyiNlE+sIAon0AFSKKKAKKKKAKKKKAQUtFFAJFLRRQCRRFFFAEVw1hSwYqpZdmIEid4PakooByKIoooAiiKKKA4tYdVnKqrmMmABJ8zG59acoooAooooAooooAooooAooooAooooAooooAooooAooooAooooAooooAooo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785802"/>
            <a:ext cx="8858312" cy="642934"/>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lage rugpijn </a:t>
            </a:r>
            <a:b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alarmsignalen </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571612"/>
            <a:ext cx="8401080" cy="4752988"/>
          </a:xfrm>
          <a:noFill/>
        </p:spPr>
        <p:txBody>
          <a:bodyPr>
            <a:normAutofit fontScale="92500" lnSpcReduction="10000"/>
          </a:bodyPr>
          <a:lstStyle/>
          <a:p>
            <a:pPr>
              <a:buFont typeface="Wingdings" pitchFamily="2" charset="2"/>
              <a:buChar char="§"/>
            </a:pPr>
            <a:r>
              <a:rPr lang="nl-NL" sz="2200" dirty="0" smtClean="0"/>
              <a:t>begin </a:t>
            </a:r>
            <a:r>
              <a:rPr lang="nl-NL" sz="2200" dirty="0"/>
              <a:t>&lt; </a:t>
            </a:r>
            <a:r>
              <a:rPr lang="nl-NL" sz="2200" dirty="0" smtClean="0"/>
              <a:t>20 jaar</a:t>
            </a:r>
            <a:r>
              <a:rPr lang="nl-NL" sz="2200" dirty="0"/>
              <a:t>, </a:t>
            </a:r>
            <a:r>
              <a:rPr lang="nl-NL" sz="2200" dirty="0" smtClean="0"/>
              <a:t>man</a:t>
            </a:r>
          </a:p>
          <a:p>
            <a:pPr>
              <a:buFont typeface="Wingdings" pitchFamily="2" charset="2"/>
              <a:buChar char="§"/>
            </a:pPr>
            <a:r>
              <a:rPr lang="nl-NL" sz="2200" dirty="0" smtClean="0"/>
              <a:t>iridocyclitis</a:t>
            </a:r>
          </a:p>
          <a:p>
            <a:pPr>
              <a:buFont typeface="Wingdings" pitchFamily="2" charset="2"/>
              <a:buChar char="§"/>
            </a:pPr>
            <a:r>
              <a:rPr lang="nl-NL" sz="2200" dirty="0" smtClean="0"/>
              <a:t>voorgeschiedenis </a:t>
            </a:r>
          </a:p>
          <a:p>
            <a:pPr lvl="1">
              <a:buFont typeface="Wingdings" pitchFamily="2" charset="2"/>
              <a:buChar char="§"/>
            </a:pPr>
            <a:r>
              <a:rPr lang="nl-NL" sz="2000" dirty="0" smtClean="0"/>
              <a:t>artritis / inflammatoire darmaandoening = IBD</a:t>
            </a:r>
          </a:p>
          <a:p>
            <a:pPr>
              <a:buFont typeface="Wingdings" pitchFamily="2" charset="2"/>
              <a:buChar char="§"/>
            </a:pPr>
            <a:r>
              <a:rPr lang="nl-NL" sz="2200" dirty="0" smtClean="0"/>
              <a:t>nachts</a:t>
            </a:r>
            <a:r>
              <a:rPr lang="nl-NL" sz="2200" dirty="0"/>
              <a:t>, ochtendstijfheid &gt; </a:t>
            </a:r>
            <a:r>
              <a:rPr lang="nl-NL" sz="2200" dirty="0" smtClean="0"/>
              <a:t>1uur</a:t>
            </a:r>
          </a:p>
          <a:p>
            <a:pPr>
              <a:buFont typeface="Wingdings" pitchFamily="2" charset="2"/>
              <a:buChar char="§"/>
            </a:pPr>
            <a:r>
              <a:rPr lang="nl-NL" sz="2200" dirty="0" smtClean="0"/>
              <a:t>verbetering door liggen, bewegen, oefenen, NSAID</a:t>
            </a:r>
          </a:p>
          <a:p>
            <a:pPr>
              <a:buFont typeface="Wingdings" pitchFamily="2" charset="2"/>
              <a:buChar char="§"/>
            </a:pPr>
            <a:r>
              <a:rPr lang="nl-NL" sz="2200" dirty="0" smtClean="0">
                <a:sym typeface="Symbol"/>
              </a:rPr>
              <a:t></a:t>
            </a:r>
            <a:r>
              <a:rPr lang="nl-NL" sz="2200" dirty="0" smtClean="0"/>
              <a:t> </a:t>
            </a:r>
            <a:r>
              <a:rPr lang="nl-NL" sz="2200" dirty="0"/>
              <a:t>BSE</a:t>
            </a:r>
          </a:p>
          <a:p>
            <a:pPr lvl="1">
              <a:buFont typeface="Wingdings" pitchFamily="2" charset="2"/>
              <a:buChar char="§"/>
            </a:pPr>
            <a:r>
              <a:rPr lang="nl-NL" dirty="0"/>
              <a:t>spondylitis </a:t>
            </a:r>
            <a:r>
              <a:rPr lang="nl-NL" dirty="0" smtClean="0"/>
              <a:t>ankylopoetica = morbus Bechterew</a:t>
            </a:r>
            <a:r>
              <a:rPr lang="nl-NL" sz="1200" dirty="0"/>
              <a:t>	</a:t>
            </a:r>
            <a:endParaRPr lang="nl-NL" sz="1200" dirty="0" smtClean="0"/>
          </a:p>
          <a:p>
            <a:pPr lvl="1">
              <a:buNone/>
            </a:pPr>
            <a:endParaRPr lang="nl-NL" sz="1200" dirty="0"/>
          </a:p>
          <a:p>
            <a:pPr>
              <a:buFont typeface="Wingdings" pitchFamily="2" charset="2"/>
              <a:buChar char="§"/>
            </a:pPr>
            <a:r>
              <a:rPr lang="nl-NL" sz="2200" dirty="0" smtClean="0"/>
              <a:t>ernstige </a:t>
            </a:r>
            <a:r>
              <a:rPr lang="nl-NL" sz="2200" dirty="0"/>
              <a:t>pijn na trauma</a:t>
            </a:r>
          </a:p>
          <a:p>
            <a:pPr lvl="1">
              <a:buFont typeface="Wingdings" pitchFamily="2" charset="2"/>
              <a:buChar char="§"/>
            </a:pPr>
            <a:r>
              <a:rPr lang="nl-NL" dirty="0"/>
              <a:t>wervelfractuur</a:t>
            </a:r>
          </a:p>
          <a:p>
            <a:pPr>
              <a:buNone/>
            </a:pPr>
            <a:r>
              <a:rPr lang="nl-NL" sz="1200" dirty="0"/>
              <a:t>	</a:t>
            </a:r>
          </a:p>
          <a:p>
            <a:pPr>
              <a:buFont typeface="Wingdings" pitchFamily="2" charset="2"/>
              <a:buChar char="§"/>
            </a:pPr>
            <a:r>
              <a:rPr lang="nl-NL" sz="2200" dirty="0" smtClean="0"/>
              <a:t>begin </a:t>
            </a:r>
            <a:r>
              <a:rPr lang="nl-NL" sz="2200" dirty="0"/>
              <a:t>&lt; 20jr, palpabel trapje verloop processi spinosi L4-5</a:t>
            </a:r>
          </a:p>
          <a:p>
            <a:pPr lvl="1">
              <a:buFont typeface="Wingdings" pitchFamily="2" charset="2"/>
              <a:buChar char="§"/>
            </a:pPr>
            <a:r>
              <a:rPr lang="nl-NL" dirty="0"/>
              <a:t>ernstige spondylolisthesis</a:t>
            </a:r>
            <a:endParaRPr lang="nl-NL" sz="2000" dirty="0"/>
          </a:p>
          <a:p>
            <a:endParaRPr lang="nl-NL"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7">
                                            <p:txEl>
                                              <p:pRg st="7" end="7"/>
                                            </p:txEl>
                                          </p:spTgt>
                                        </p:tgtEl>
                                        <p:attrNameLst>
                                          <p:attrName>style.visibility</p:attrName>
                                        </p:attrNameLst>
                                      </p:cBhvr>
                                      <p:to>
                                        <p:strVal val="visible"/>
                                      </p:to>
                                    </p:set>
                                    <p:anim calcmode="lin" valueType="num">
                                      <p:cBhvr additive="base">
                                        <p:cTn id="7" dur="500" fill="hold"/>
                                        <p:tgtEl>
                                          <p:spTgt spid="11267">
                                            <p:txEl>
                                              <p:pRg st="7" end="7"/>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7">
                                            <p:txEl>
                                              <p:pRg st="10" end="10"/>
                                            </p:txEl>
                                          </p:spTgt>
                                        </p:tgtEl>
                                        <p:attrNameLst>
                                          <p:attrName>style.visibility</p:attrName>
                                        </p:attrNameLst>
                                      </p:cBhvr>
                                      <p:to>
                                        <p:strVal val="visible"/>
                                      </p:to>
                                    </p:set>
                                    <p:anim calcmode="lin" valueType="num">
                                      <p:cBhvr additive="base">
                                        <p:cTn id="13" dur="500" fill="hold"/>
                                        <p:tgtEl>
                                          <p:spTgt spid="11267">
                                            <p:txEl>
                                              <p:pRg st="10" end="1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7">
                                            <p:txEl>
                                              <p:pRg st="13" end="13"/>
                                            </p:txEl>
                                          </p:spTgt>
                                        </p:tgtEl>
                                        <p:attrNameLst>
                                          <p:attrName>style.visibility</p:attrName>
                                        </p:attrNameLst>
                                      </p:cBhvr>
                                      <p:to>
                                        <p:strVal val="visible"/>
                                      </p:to>
                                    </p:set>
                                    <p:anim calcmode="lin" valueType="num">
                                      <p:cBhvr additive="base">
                                        <p:cTn id="19" dur="500" fill="hold"/>
                                        <p:tgtEl>
                                          <p:spTgt spid="11267">
                                            <p:txEl>
                                              <p:pRg st="13" end="1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1071546"/>
            <a:ext cx="8858312" cy="357190"/>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Hernia in de rug</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747846"/>
            <a:ext cx="8229600" cy="4681550"/>
          </a:xfrm>
          <a:noFill/>
        </p:spPr>
        <p:txBody>
          <a:bodyPr>
            <a:normAutofit lnSpcReduction="10000"/>
          </a:bodyPr>
          <a:lstStyle/>
          <a:p>
            <a:pPr>
              <a:buFont typeface="Wingdings" pitchFamily="2" charset="2"/>
              <a:buChar char="§"/>
            </a:pPr>
            <a:r>
              <a:rPr lang="nl-BE" dirty="0" smtClean="0"/>
              <a:t>Een hernia in de rug is een uitstulping van een tussenwervelschijf.</a:t>
            </a:r>
          </a:p>
          <a:p>
            <a:pPr>
              <a:buFont typeface="Wingdings" pitchFamily="2" charset="2"/>
              <a:buChar char="§"/>
            </a:pPr>
            <a:r>
              <a:rPr lang="nl-BE" dirty="0" smtClean="0"/>
              <a:t>Klachten door een hernia zijn: </a:t>
            </a:r>
          </a:p>
          <a:p>
            <a:pPr lvl="1">
              <a:buFont typeface="Wingdings" pitchFamily="2" charset="2"/>
              <a:buChar char="§"/>
            </a:pPr>
            <a:r>
              <a:rPr lang="nl-BE" dirty="0" smtClean="0"/>
              <a:t>pijn in één been;</a:t>
            </a:r>
          </a:p>
          <a:p>
            <a:pPr lvl="1">
              <a:buFont typeface="Wingdings" pitchFamily="2" charset="2"/>
              <a:buChar char="§"/>
            </a:pPr>
            <a:r>
              <a:rPr lang="nl-BE" dirty="0" smtClean="0"/>
              <a:t>lage scherpe rugpijn;</a:t>
            </a:r>
          </a:p>
          <a:p>
            <a:pPr lvl="1">
              <a:buFont typeface="Wingdings" pitchFamily="2" charset="2"/>
              <a:buChar char="§"/>
            </a:pPr>
            <a:r>
              <a:rPr lang="nl-BE" dirty="0" smtClean="0"/>
              <a:t>meer uitstralende pijn bij bepaalde houdingen, hoesten, niezen en persen.</a:t>
            </a:r>
          </a:p>
          <a:p>
            <a:pPr>
              <a:buFont typeface="Wingdings" pitchFamily="2" charset="2"/>
              <a:buChar char="§"/>
            </a:pPr>
            <a:r>
              <a:rPr lang="nl-BE" dirty="0" smtClean="0"/>
              <a:t>Blijf zoveel mogelijk bewegen.</a:t>
            </a:r>
          </a:p>
          <a:p>
            <a:pPr>
              <a:buFont typeface="Wingdings" pitchFamily="2" charset="2"/>
              <a:buChar char="§"/>
            </a:pPr>
            <a:r>
              <a:rPr lang="nl-BE" dirty="0" smtClean="0"/>
              <a:t>Tegen de pijn kunt u pijnstillers nemen.</a:t>
            </a:r>
          </a:p>
          <a:p>
            <a:pPr>
              <a:buFont typeface="Wingdings" pitchFamily="2" charset="2"/>
              <a:buChar char="§"/>
            </a:pPr>
            <a:r>
              <a:rPr lang="nl-BE" dirty="0" smtClean="0"/>
              <a:t>Herniaklachten gaan meestal vanzelf weer over na zes tot twaalf weken.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1071546"/>
            <a:ext cx="8858312" cy="357190"/>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lumbosacraal radiculair syndroom</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643050"/>
            <a:ext cx="8229600" cy="4681550"/>
          </a:xfrm>
          <a:noFill/>
        </p:spPr>
        <p:txBody>
          <a:bodyPr>
            <a:normAutofit lnSpcReduction="10000"/>
          </a:bodyPr>
          <a:lstStyle/>
          <a:p>
            <a:pPr lvl="0" fontAlgn="t">
              <a:lnSpc>
                <a:spcPct val="90000"/>
              </a:lnSpc>
              <a:spcAft>
                <a:spcPct val="0"/>
              </a:spcAft>
              <a:buFont typeface="Wingdings" pitchFamily="2" charset="2"/>
              <a:buChar char="§"/>
            </a:pPr>
            <a:r>
              <a:rPr lang="nl-NL" sz="2000" dirty="0" smtClean="0">
                <a:sym typeface="Symbol"/>
              </a:rPr>
              <a:t> </a:t>
            </a:r>
            <a:r>
              <a:rPr lang="nl-NL" sz="2000" dirty="0" smtClean="0"/>
              <a:t>hernia nuclei pulposi / hernia v.d. rug</a:t>
            </a:r>
          </a:p>
          <a:p>
            <a:pPr lvl="0" fontAlgn="t">
              <a:lnSpc>
                <a:spcPct val="90000"/>
              </a:lnSpc>
              <a:spcAft>
                <a:spcPct val="0"/>
              </a:spcAft>
              <a:buFont typeface="Wingdings" pitchFamily="2" charset="2"/>
              <a:buChar char="§"/>
            </a:pPr>
            <a:endParaRPr lang="nl-NL" sz="2000" dirty="0" smtClean="0"/>
          </a:p>
          <a:p>
            <a:pPr lvl="0" fontAlgn="t">
              <a:lnSpc>
                <a:spcPct val="90000"/>
              </a:lnSpc>
              <a:spcAft>
                <a:spcPct val="0"/>
              </a:spcAft>
              <a:buFont typeface="Wingdings" pitchFamily="2" charset="2"/>
              <a:buChar char="§"/>
            </a:pPr>
            <a:r>
              <a:rPr lang="nl-NL" sz="2000" dirty="0" smtClean="0"/>
              <a:t>radiculaire, scherpe, dermatomale pijn </a:t>
            </a:r>
          </a:p>
          <a:p>
            <a:pPr lvl="1" fontAlgn="t">
              <a:lnSpc>
                <a:spcPct val="90000"/>
              </a:lnSpc>
              <a:spcAft>
                <a:spcPct val="0"/>
              </a:spcAft>
              <a:buFont typeface="Wingdings" pitchFamily="2" charset="2"/>
              <a:buChar char="§"/>
            </a:pPr>
            <a:r>
              <a:rPr lang="nl-NL" sz="1800" dirty="0" smtClean="0"/>
              <a:t>in één been, tot onder de knie</a:t>
            </a:r>
          </a:p>
          <a:p>
            <a:pPr lvl="0" fontAlgn="t">
              <a:lnSpc>
                <a:spcPct val="90000"/>
              </a:lnSpc>
              <a:spcAft>
                <a:spcPct val="0"/>
              </a:spcAft>
              <a:buFont typeface="Wingdings" pitchFamily="2" charset="2"/>
              <a:buChar char="§"/>
            </a:pPr>
            <a:r>
              <a:rPr lang="nl-NL" sz="2000" dirty="0" smtClean="0"/>
              <a:t>al dan niet met </a:t>
            </a:r>
          </a:p>
          <a:p>
            <a:pPr lvl="1" fontAlgn="t">
              <a:lnSpc>
                <a:spcPct val="90000"/>
              </a:lnSpc>
              <a:spcAft>
                <a:spcPct val="0"/>
              </a:spcAft>
              <a:buFont typeface="Wingdings" pitchFamily="2" charset="2"/>
              <a:buChar char="§"/>
            </a:pPr>
            <a:r>
              <a:rPr lang="nl-NL" sz="1800" dirty="0" smtClean="0"/>
              <a:t>andere prikkelingsverschijnselen</a:t>
            </a:r>
          </a:p>
          <a:p>
            <a:pPr lvl="1" fontAlgn="t">
              <a:lnSpc>
                <a:spcPct val="90000"/>
              </a:lnSpc>
              <a:spcAft>
                <a:spcPct val="0"/>
              </a:spcAft>
              <a:buFont typeface="Wingdings" pitchFamily="2" charset="2"/>
              <a:buChar char="§"/>
            </a:pPr>
            <a:r>
              <a:rPr lang="nl-NL" sz="1800" dirty="0" smtClean="0"/>
              <a:t>neurologische uitvalsverschijnselen </a:t>
            </a:r>
          </a:p>
          <a:p>
            <a:pPr lvl="0" fontAlgn="t">
              <a:lnSpc>
                <a:spcPct val="90000"/>
              </a:lnSpc>
              <a:spcAft>
                <a:spcPct val="0"/>
              </a:spcAft>
              <a:buFont typeface="Wingdings" pitchFamily="2" charset="2"/>
              <a:buChar char="§"/>
            </a:pPr>
            <a:r>
              <a:rPr lang="nl-NL" sz="2000" dirty="0" smtClean="0"/>
              <a:t>van de aangedane lumbosacrale zenuwwortel(s)</a:t>
            </a:r>
          </a:p>
          <a:p>
            <a:pPr lvl="0" fontAlgn="t">
              <a:lnSpc>
                <a:spcPct val="90000"/>
              </a:lnSpc>
              <a:spcAft>
                <a:spcPct val="0"/>
              </a:spcAft>
              <a:buFont typeface="Wingdings" pitchFamily="2" charset="2"/>
              <a:buChar char="§"/>
            </a:pPr>
            <a:endParaRPr lang="nl-NL" sz="2000" dirty="0" smtClean="0"/>
          </a:p>
          <a:p>
            <a:pPr lvl="0" fontAlgn="t">
              <a:lnSpc>
                <a:spcPct val="90000"/>
              </a:lnSpc>
              <a:spcAft>
                <a:spcPct val="0"/>
              </a:spcAft>
              <a:buFont typeface="Wingdings" pitchFamily="2" charset="2"/>
              <a:buChar char="§"/>
            </a:pPr>
            <a:r>
              <a:rPr lang="nl-NL" sz="2000" dirty="0" smtClean="0"/>
              <a:t>lichamelijk onderzoek</a:t>
            </a:r>
          </a:p>
          <a:p>
            <a:pPr lvl="1" fontAlgn="t">
              <a:lnSpc>
                <a:spcPct val="90000"/>
              </a:lnSpc>
              <a:spcAft>
                <a:spcPct val="0"/>
              </a:spcAft>
              <a:buFont typeface="Wingdings" pitchFamily="2" charset="2"/>
              <a:buChar char="§"/>
            </a:pPr>
            <a:r>
              <a:rPr lang="nl-NL" sz="1800" dirty="0" smtClean="0"/>
              <a:t>positieve Lasègue</a:t>
            </a:r>
          </a:p>
          <a:p>
            <a:pPr lvl="0" fontAlgn="t">
              <a:lnSpc>
                <a:spcPct val="90000"/>
              </a:lnSpc>
              <a:spcAft>
                <a:spcPct val="0"/>
              </a:spcAft>
              <a:buFont typeface="Wingdings" pitchFamily="2" charset="2"/>
              <a:buChar char="§"/>
            </a:pPr>
            <a:endParaRPr lang="nl-NL" sz="2000" dirty="0" smtClean="0"/>
          </a:p>
          <a:p>
            <a:pPr lvl="0" fontAlgn="t">
              <a:lnSpc>
                <a:spcPct val="90000"/>
              </a:lnSpc>
              <a:spcAft>
                <a:spcPct val="0"/>
              </a:spcAft>
              <a:buFont typeface="Wingdings" pitchFamily="2" charset="2"/>
              <a:buChar char="§"/>
            </a:pPr>
            <a:r>
              <a:rPr lang="nl-NL" sz="2000" dirty="0" smtClean="0"/>
              <a:t>oorzaak </a:t>
            </a:r>
          </a:p>
          <a:p>
            <a:pPr lvl="1" fontAlgn="t">
              <a:lnSpc>
                <a:spcPct val="90000"/>
              </a:lnSpc>
              <a:spcAft>
                <a:spcPct val="0"/>
              </a:spcAft>
              <a:buFont typeface="Wingdings" pitchFamily="2" charset="2"/>
              <a:buChar char="§"/>
            </a:pPr>
            <a:r>
              <a:rPr lang="nl-NL" sz="1800" dirty="0" smtClean="0"/>
              <a:t>irritatie van of compressie op de zenuwwortel</a:t>
            </a:r>
          </a:p>
          <a:p>
            <a:pPr lvl="2" fontAlgn="t">
              <a:lnSpc>
                <a:spcPct val="90000"/>
              </a:lnSpc>
              <a:spcAft>
                <a:spcPct val="0"/>
              </a:spcAft>
              <a:buFont typeface="Wingdings" pitchFamily="2" charset="2"/>
              <a:buChar char="§"/>
            </a:pPr>
            <a:r>
              <a:rPr lang="nl-NL" sz="1500" dirty="0" smtClean="0"/>
              <a:t>meestal door een discushernia </a:t>
            </a:r>
          </a:p>
          <a:p>
            <a:pPr>
              <a:buNone/>
            </a:pPr>
            <a:endParaRPr lang="nl-NL" sz="2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500042"/>
            <a:ext cx="8858312" cy="642942"/>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radiculair syndroom - alarm</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714348" y="1571612"/>
            <a:ext cx="7972452" cy="5286388"/>
          </a:xfrm>
          <a:noFill/>
        </p:spPr>
        <p:txBody>
          <a:bodyPr>
            <a:normAutofit/>
          </a:bodyPr>
          <a:lstStyle/>
          <a:p>
            <a:pPr lvl="0" fontAlgn="base">
              <a:lnSpc>
                <a:spcPct val="90000"/>
              </a:lnSpc>
              <a:spcAft>
                <a:spcPct val="0"/>
              </a:spcAft>
              <a:buFont typeface="Wingdings" pitchFamily="2" charset="2"/>
              <a:buChar char="§"/>
            </a:pPr>
            <a:r>
              <a:rPr lang="nl-NL" sz="3000" dirty="0" smtClean="0"/>
              <a:t>zie lage rugpijn </a:t>
            </a:r>
            <a:r>
              <a:rPr lang="nl-NL" sz="3000" dirty="0" smtClean="0">
                <a:sym typeface="Symbol"/>
              </a:rPr>
              <a:t></a:t>
            </a:r>
            <a:r>
              <a:rPr lang="nl-NL" sz="3000" dirty="0" smtClean="0"/>
              <a:t> bijkomend</a:t>
            </a:r>
          </a:p>
          <a:p>
            <a:pPr lvl="0" fontAlgn="base">
              <a:lnSpc>
                <a:spcPct val="90000"/>
              </a:lnSpc>
              <a:spcAft>
                <a:spcPct val="0"/>
              </a:spcAft>
              <a:buFont typeface="Wingdings" pitchFamily="2" charset="2"/>
              <a:buChar char="§"/>
            </a:pPr>
            <a:endParaRPr lang="nl-NL" sz="3000" dirty="0" smtClean="0"/>
          </a:p>
          <a:p>
            <a:pPr lvl="0" fontAlgn="base">
              <a:lnSpc>
                <a:spcPct val="90000"/>
              </a:lnSpc>
              <a:spcAft>
                <a:spcPct val="0"/>
              </a:spcAft>
              <a:buFont typeface="Wingdings" pitchFamily="2" charset="2"/>
              <a:buChar char="§"/>
            </a:pPr>
            <a:endParaRPr lang="nl-NL" sz="3000" dirty="0" smtClean="0"/>
          </a:p>
          <a:p>
            <a:pPr lvl="0" fontAlgn="base">
              <a:lnSpc>
                <a:spcPct val="90000"/>
              </a:lnSpc>
              <a:spcAft>
                <a:spcPct val="0"/>
              </a:spcAft>
              <a:buFont typeface="Wingdings" pitchFamily="2" charset="2"/>
              <a:buChar char="§"/>
            </a:pPr>
            <a:r>
              <a:rPr lang="nl-NL" sz="3000" dirty="0" smtClean="0"/>
              <a:t>algemene malaise</a:t>
            </a:r>
          </a:p>
          <a:p>
            <a:pPr lvl="0" fontAlgn="base">
              <a:lnSpc>
                <a:spcPct val="90000"/>
              </a:lnSpc>
              <a:spcAft>
                <a:spcPct val="0"/>
              </a:spcAft>
              <a:buFont typeface="Wingdings" pitchFamily="2" charset="2"/>
              <a:buChar char="§"/>
            </a:pPr>
            <a:r>
              <a:rPr lang="nl-NL" sz="3000" dirty="0" smtClean="0"/>
              <a:t>polyradiculopathie</a:t>
            </a:r>
          </a:p>
          <a:p>
            <a:pPr lvl="0" fontAlgn="base">
              <a:lnSpc>
                <a:spcPct val="90000"/>
              </a:lnSpc>
              <a:spcAft>
                <a:spcPct val="0"/>
              </a:spcAft>
              <a:buFont typeface="Wingdings" pitchFamily="2" charset="2"/>
              <a:buChar char="§"/>
            </a:pPr>
            <a:r>
              <a:rPr lang="nl-NL" sz="3000" dirty="0" smtClean="0">
                <a:sym typeface="Symbol"/>
              </a:rPr>
              <a:t></a:t>
            </a:r>
            <a:r>
              <a:rPr lang="nl-NL" sz="3000" dirty="0" smtClean="0"/>
              <a:t> BSE</a:t>
            </a:r>
          </a:p>
          <a:p>
            <a:pPr lvl="1" fontAlgn="base">
              <a:lnSpc>
                <a:spcPct val="90000"/>
              </a:lnSpc>
              <a:spcAft>
                <a:spcPct val="0"/>
              </a:spcAft>
              <a:buFont typeface="Wingdings" pitchFamily="2" charset="2"/>
              <a:buChar char="§"/>
            </a:pPr>
            <a:r>
              <a:rPr lang="nl-NL" dirty="0" smtClean="0"/>
              <a:t>radiculitis </a:t>
            </a:r>
          </a:p>
          <a:p>
            <a:pPr lvl="2" fontAlgn="base">
              <a:lnSpc>
                <a:spcPct val="90000"/>
              </a:lnSpc>
              <a:spcAft>
                <a:spcPct val="0"/>
              </a:spcAft>
              <a:buFont typeface="Wingdings" pitchFamily="2" charset="2"/>
              <a:buChar char="§"/>
            </a:pPr>
            <a:r>
              <a:rPr lang="nl-NL" sz="2000" dirty="0" smtClean="0"/>
              <a:t>diabetes</a:t>
            </a:r>
          </a:p>
          <a:p>
            <a:pPr lvl="2" fontAlgn="base">
              <a:lnSpc>
                <a:spcPct val="90000"/>
              </a:lnSpc>
              <a:spcAft>
                <a:spcPct val="0"/>
              </a:spcAft>
              <a:buFont typeface="Wingdings" pitchFamily="2" charset="2"/>
              <a:buChar char="§"/>
            </a:pPr>
            <a:r>
              <a:rPr lang="nl-NL" sz="2000" dirty="0" smtClean="0"/>
              <a:t>herpes zoster</a:t>
            </a:r>
          </a:p>
          <a:p>
            <a:pPr lvl="2" fontAlgn="base">
              <a:lnSpc>
                <a:spcPct val="90000"/>
              </a:lnSpc>
              <a:spcAft>
                <a:spcPct val="0"/>
              </a:spcAft>
              <a:buFont typeface="Wingdings" pitchFamily="2" charset="2"/>
              <a:buChar char="§"/>
            </a:pPr>
            <a:r>
              <a:rPr lang="nl-NL" sz="2000" dirty="0" smtClean="0"/>
              <a:t>Lyme</a:t>
            </a:r>
          </a:p>
          <a:p>
            <a:pPr lvl="0" fontAlgn="base">
              <a:lnSpc>
                <a:spcPct val="90000"/>
              </a:lnSpc>
              <a:spcAft>
                <a:spcPct val="0"/>
              </a:spcAft>
              <a:buNone/>
            </a:pPr>
            <a:endParaRPr lang="nl-NL" sz="1200" dirty="0" smtClean="0"/>
          </a:p>
          <a:p>
            <a:pPr lvl="2" fontAlgn="base">
              <a:lnSpc>
                <a:spcPct val="90000"/>
              </a:lnSpc>
              <a:spcAft>
                <a:spcPct val="0"/>
              </a:spcAft>
              <a:buNone/>
            </a:pPr>
            <a:endParaRPr lang="nl-NL" sz="1500" dirty="0" smtClean="0"/>
          </a:p>
          <a:p>
            <a:pPr>
              <a:buFont typeface="Wingdings" pitchFamily="2" charset="2"/>
              <a:buChar char="§"/>
            </a:pPr>
            <a:endParaRPr lang="nl-NL" sz="2200" dirty="0"/>
          </a:p>
        </p:txBody>
      </p:sp>
      <p:pic>
        <p:nvPicPr>
          <p:cNvPr id="6" name="Picture 1"/>
          <p:cNvPicPr>
            <a:picLocks noChangeAspect="1" noChangeArrowheads="1"/>
          </p:cNvPicPr>
          <p:nvPr/>
        </p:nvPicPr>
        <p:blipFill>
          <a:blip r:embed="rId3"/>
          <a:srcRect/>
          <a:stretch>
            <a:fillRect/>
          </a:stretch>
        </p:blipFill>
        <p:spPr bwMode="auto">
          <a:xfrm>
            <a:off x="5357818" y="2357430"/>
            <a:ext cx="2628900" cy="1743075"/>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4857752" y="4500570"/>
            <a:ext cx="2628900" cy="1743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additive="base">
                                        <p:cTn id="13"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additive="base">
                                        <p:cTn id="25" dur="500" fill="hold"/>
                                        <p:tgtEl>
                                          <p:spTgt spid="11267">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anim calcmode="lin" valueType="num">
                                      <p:cBhvr additive="base">
                                        <p:cTn id="43"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267">
                                            <p:txEl>
                                              <p:pRg st="9" end="9"/>
                                            </p:txEl>
                                          </p:spTgt>
                                        </p:tgtEl>
                                        <p:attrNameLst>
                                          <p:attrName>style.visibility</p:attrName>
                                        </p:attrNameLst>
                                      </p:cBhvr>
                                      <p:to>
                                        <p:strVal val="visible"/>
                                      </p:to>
                                    </p:set>
                                    <p:anim calcmode="lin" valueType="num">
                                      <p:cBhvr additive="base">
                                        <p:cTn id="49" dur="500" fill="hold"/>
                                        <p:tgtEl>
                                          <p:spTgt spid="11267">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267">
                                            <p:txEl>
                                              <p:pRg st="6" end="6"/>
                                            </p:txEl>
                                          </p:spTgt>
                                        </p:tgtEl>
                                        <p:attrNameLst>
                                          <p:attrName>style.visibility</p:attrName>
                                        </p:attrNameLst>
                                      </p:cBhvr>
                                      <p:to>
                                        <p:strVal val="visible"/>
                                      </p:to>
                                    </p:set>
                                    <p:anim calcmode="lin" valueType="num">
                                      <p:cBhvr additive="base">
                                        <p:cTn id="55"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267">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1267">
                                            <p:txEl>
                                              <p:pRg st="7" end="7"/>
                                            </p:txEl>
                                          </p:spTgt>
                                        </p:tgtEl>
                                        <p:attrNameLst>
                                          <p:attrName>style.visibility</p:attrName>
                                        </p:attrNameLst>
                                      </p:cBhvr>
                                      <p:to>
                                        <p:strVal val="visible"/>
                                      </p:to>
                                    </p:set>
                                    <p:anim calcmode="lin" valueType="num">
                                      <p:cBhvr additive="base">
                                        <p:cTn id="59" dur="500" fill="hold"/>
                                        <p:tgtEl>
                                          <p:spTgt spid="11267">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267">
                                            <p:txEl>
                                              <p:pRg st="7" end="7"/>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1267">
                                            <p:txEl>
                                              <p:pRg st="8" end="8"/>
                                            </p:txEl>
                                          </p:spTgt>
                                        </p:tgtEl>
                                        <p:attrNameLst>
                                          <p:attrName>style.visibility</p:attrName>
                                        </p:attrNameLst>
                                      </p:cBhvr>
                                      <p:to>
                                        <p:strVal val="visible"/>
                                      </p:to>
                                    </p:set>
                                    <p:anim calcmode="lin" valueType="num">
                                      <p:cBhvr additive="base">
                                        <p:cTn id="63"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1267">
                                            <p:txEl>
                                              <p:pRg st="8" end="8"/>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267">
                                            <p:txEl>
                                              <p:pRg st="9" end="9"/>
                                            </p:txEl>
                                          </p:spTgt>
                                        </p:tgtEl>
                                        <p:attrNameLst>
                                          <p:attrName>style.visibility</p:attrName>
                                        </p:attrNameLst>
                                      </p:cBhvr>
                                      <p:to>
                                        <p:strVal val="visible"/>
                                      </p:to>
                                    </p:set>
                                    <p:anim calcmode="lin" valueType="num">
                                      <p:cBhvr additive="base">
                                        <p:cTn id="67" dur="500" fill="hold"/>
                                        <p:tgtEl>
                                          <p:spTgt spid="11267">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2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500042"/>
            <a:ext cx="8858312" cy="642942"/>
          </a:xfrm>
          <a:noFill/>
        </p:spPr>
        <p:txBody>
          <a:bodyPr>
            <a:noAutofit/>
          </a:bodyPr>
          <a:lstStyle/>
          <a:p>
            <a:pPr algn="ct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radiculair syndroom - alarm</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571612"/>
            <a:ext cx="8229600" cy="5286388"/>
          </a:xfrm>
          <a:noFill/>
        </p:spPr>
        <p:txBody>
          <a:bodyPr>
            <a:normAutofit/>
          </a:bodyPr>
          <a:lstStyle/>
          <a:p>
            <a:pPr lvl="0" fontAlgn="base">
              <a:lnSpc>
                <a:spcPct val="90000"/>
              </a:lnSpc>
              <a:spcAft>
                <a:spcPct val="0"/>
              </a:spcAft>
              <a:buFont typeface="Wingdings" pitchFamily="2" charset="2"/>
              <a:buChar char="§"/>
            </a:pPr>
            <a:endParaRPr lang="nl-NL" sz="2000" dirty="0" smtClean="0"/>
          </a:p>
          <a:p>
            <a:pPr lvl="0" fontAlgn="base">
              <a:lnSpc>
                <a:spcPct val="90000"/>
              </a:lnSpc>
              <a:spcAft>
                <a:spcPct val="0"/>
              </a:spcAft>
              <a:buFont typeface="Wingdings" pitchFamily="2" charset="2"/>
              <a:buChar char="§"/>
            </a:pPr>
            <a:r>
              <a:rPr lang="nl-NL" sz="2000" dirty="0" smtClean="0"/>
              <a:t>mictiestoornissen</a:t>
            </a:r>
          </a:p>
          <a:p>
            <a:pPr lvl="1" fontAlgn="base">
              <a:lnSpc>
                <a:spcPct val="90000"/>
              </a:lnSpc>
              <a:spcAft>
                <a:spcPct val="0"/>
              </a:spcAft>
              <a:buFont typeface="Wingdings" pitchFamily="2" charset="2"/>
              <a:buChar char="§"/>
            </a:pPr>
            <a:r>
              <a:rPr lang="nl-NL" sz="1800" dirty="0" smtClean="0"/>
              <a:t>ongewild urineverlies of juist niet kunnen plassen</a:t>
            </a:r>
          </a:p>
          <a:p>
            <a:pPr lvl="0" fontAlgn="base">
              <a:lnSpc>
                <a:spcPct val="90000"/>
              </a:lnSpc>
              <a:spcAft>
                <a:spcPct val="0"/>
              </a:spcAft>
              <a:buFont typeface="Wingdings" pitchFamily="2" charset="2"/>
              <a:buChar char="§"/>
            </a:pPr>
            <a:r>
              <a:rPr lang="nl-NL" sz="2000" dirty="0" smtClean="0"/>
              <a:t>rijbroekanesthesie</a:t>
            </a:r>
          </a:p>
          <a:p>
            <a:pPr lvl="1" fontAlgn="base">
              <a:lnSpc>
                <a:spcPct val="90000"/>
              </a:lnSpc>
              <a:spcAft>
                <a:spcPct val="0"/>
              </a:spcAft>
              <a:buFont typeface="Wingdings" pitchFamily="2" charset="2"/>
              <a:buChar char="§"/>
            </a:pPr>
            <a:r>
              <a:rPr lang="nl-NL" sz="1800" dirty="0" smtClean="0"/>
              <a:t>doof gevoel - schaamstreek &amp; rond de anus</a:t>
            </a:r>
          </a:p>
          <a:p>
            <a:pPr lvl="0" fontAlgn="base">
              <a:lnSpc>
                <a:spcPct val="90000"/>
              </a:lnSpc>
              <a:spcAft>
                <a:spcPct val="0"/>
              </a:spcAft>
              <a:buFont typeface="Wingdings" pitchFamily="2" charset="2"/>
              <a:buChar char="§"/>
            </a:pPr>
            <a:r>
              <a:rPr lang="nl-NL" sz="2000" dirty="0" smtClean="0"/>
              <a:t>pijn en neurologische uitval in beide benen</a:t>
            </a:r>
          </a:p>
          <a:p>
            <a:pPr lvl="1" fontAlgn="base">
              <a:lnSpc>
                <a:spcPct val="90000"/>
              </a:lnSpc>
              <a:spcAft>
                <a:spcPct val="0"/>
              </a:spcAft>
              <a:buFont typeface="Wingdings" pitchFamily="2" charset="2"/>
              <a:buChar char="§"/>
            </a:pPr>
            <a:r>
              <a:rPr lang="nl-NL" sz="1800" dirty="0" smtClean="0"/>
              <a:t>plots sterk toenemend verlies van spierkracht</a:t>
            </a:r>
          </a:p>
          <a:p>
            <a:pPr lvl="1" fontAlgn="base">
              <a:lnSpc>
                <a:spcPct val="90000"/>
              </a:lnSpc>
              <a:spcAft>
                <a:spcPct val="0"/>
              </a:spcAft>
              <a:buNone/>
            </a:pPr>
            <a:endParaRPr lang="nl-NL" sz="1800" dirty="0" smtClean="0"/>
          </a:p>
          <a:p>
            <a:pPr lvl="1" fontAlgn="base">
              <a:lnSpc>
                <a:spcPct val="90000"/>
              </a:lnSpc>
              <a:spcAft>
                <a:spcPct val="0"/>
              </a:spcAft>
              <a:buFont typeface="Wingdings" pitchFamily="2" charset="2"/>
              <a:buChar char="§"/>
            </a:pPr>
            <a:r>
              <a:rPr lang="nl-NL" dirty="0" smtClean="0"/>
              <a:t>cauda-equinasyndroom</a:t>
            </a:r>
          </a:p>
          <a:p>
            <a:pPr lvl="2" fontAlgn="base">
              <a:lnSpc>
                <a:spcPct val="90000"/>
              </a:lnSpc>
              <a:spcAft>
                <a:spcPct val="0"/>
              </a:spcAft>
              <a:buNone/>
            </a:pPr>
            <a:endParaRPr lang="nl-NL" sz="1500" dirty="0" smtClean="0"/>
          </a:p>
          <a:p>
            <a:pPr fontAlgn="base">
              <a:lnSpc>
                <a:spcPct val="90000"/>
              </a:lnSpc>
              <a:spcAft>
                <a:spcPct val="0"/>
              </a:spcAft>
              <a:buFont typeface="Wingdings" pitchFamily="2" charset="2"/>
              <a:buChar char="§"/>
            </a:pPr>
            <a:r>
              <a:rPr lang="nl-NL" sz="2100" dirty="0" smtClean="0"/>
              <a:t>&gt; onmiddellijk huisarts contacteren</a:t>
            </a:r>
            <a:endParaRPr lang="nl-NL" sz="2000" dirty="0" smtClean="0"/>
          </a:p>
          <a:p>
            <a:pPr lvl="2" fontAlgn="base">
              <a:lnSpc>
                <a:spcPct val="90000"/>
              </a:lnSpc>
              <a:spcAft>
                <a:spcPct val="0"/>
              </a:spcAft>
              <a:buFont typeface="Wingdings" pitchFamily="2" charset="2"/>
              <a:buChar char="§"/>
            </a:pPr>
            <a:endParaRPr lang="nl-NL" sz="1500" dirty="0" smtClean="0"/>
          </a:p>
          <a:p>
            <a:pPr>
              <a:buFont typeface="Wingdings" pitchFamily="2" charset="2"/>
              <a:buChar char="§"/>
            </a:pPr>
            <a:endParaRPr lang="nl-NL" sz="2200" dirty="0"/>
          </a:p>
        </p:txBody>
      </p:sp>
      <p:pic>
        <p:nvPicPr>
          <p:cNvPr id="6" name="Picture 1"/>
          <p:cNvPicPr>
            <a:picLocks noChangeAspect="1" noChangeArrowheads="1"/>
          </p:cNvPicPr>
          <p:nvPr/>
        </p:nvPicPr>
        <p:blipFill>
          <a:blip r:embed="rId3"/>
          <a:srcRect/>
          <a:stretch>
            <a:fillRect/>
          </a:stretch>
        </p:blipFill>
        <p:spPr bwMode="auto">
          <a:xfrm>
            <a:off x="6715140" y="2714620"/>
            <a:ext cx="2143140" cy="37441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anim calcmode="lin" valueType="num">
                                      <p:cBhvr additive="base">
                                        <p:cTn id="43"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267">
                                            <p:txEl>
                                              <p:pRg st="10" end="10"/>
                                            </p:txEl>
                                          </p:spTgt>
                                        </p:tgtEl>
                                        <p:attrNameLst>
                                          <p:attrName>style.visibility</p:attrName>
                                        </p:attrNameLst>
                                      </p:cBhvr>
                                      <p:to>
                                        <p:strVal val="visible"/>
                                      </p:to>
                                    </p:set>
                                    <p:anim calcmode="lin" valueType="num">
                                      <p:cBhvr additive="base">
                                        <p:cTn id="49" dur="500" fill="hold"/>
                                        <p:tgtEl>
                                          <p:spTgt spid="11267">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26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10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1267">
                                            <p:txEl>
                                              <p:pRg st="10" end="10"/>
                                            </p:txEl>
                                          </p:spTgt>
                                        </p:tgtEl>
                                        <p:attrNameLst>
                                          <p:attrName>style.visibility</p:attrName>
                                        </p:attrNameLst>
                                      </p:cBhvr>
                                      <p:to>
                                        <p:strVal val="visible"/>
                                      </p:to>
                                    </p:set>
                                    <p:anim calcmode="lin" valueType="num">
                                      <p:cBhvr additive="base">
                                        <p:cTn id="61" dur="1000" fill="hold"/>
                                        <p:tgtEl>
                                          <p:spTgt spid="11267">
                                            <p:txEl>
                                              <p:pRg st="10" end="1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1126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1267">
                                            <p:txEl>
                                              <p:pRg st="8" end="8"/>
                                            </p:txEl>
                                          </p:spTgt>
                                        </p:tgtEl>
                                        <p:attrNameLst>
                                          <p:attrName>style.visibility</p:attrName>
                                        </p:attrNameLst>
                                      </p:cBhvr>
                                      <p:to>
                                        <p:strVal val="visible"/>
                                      </p:to>
                                    </p:set>
                                    <p:anim calcmode="lin" valueType="num">
                                      <p:cBhvr additive="base">
                                        <p:cTn id="67" dur="500" fill="hold"/>
                                        <p:tgtEl>
                                          <p:spTgt spid="11267">
                                            <p:txEl>
                                              <p:pRg st="8" end="8"/>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2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500042"/>
            <a:ext cx="8858312" cy="1071570"/>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radiculair syndroom </a:t>
            </a:r>
            <a:r>
              <a:rPr lang="nl-NL" sz="4400" dirty="0" smtClean="0"/>
              <a:t/>
            </a:r>
            <a:br>
              <a:rPr lang="nl-NL" sz="4400" dirty="0" smtClean="0"/>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voorlichting</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714488"/>
            <a:ext cx="8229600" cy="5143512"/>
          </a:xfrm>
          <a:noFill/>
        </p:spPr>
        <p:txBody>
          <a:bodyPr>
            <a:normAutofit/>
          </a:bodyPr>
          <a:lstStyle/>
          <a:p>
            <a:pPr fontAlgn="base">
              <a:lnSpc>
                <a:spcPct val="90000"/>
              </a:lnSpc>
              <a:spcAft>
                <a:spcPct val="0"/>
              </a:spcAft>
              <a:buFont typeface="Wingdings" pitchFamily="2" charset="2"/>
              <a:buChar char="§"/>
            </a:pPr>
            <a:r>
              <a:rPr lang="nl-NL" sz="2000" dirty="0" smtClean="0"/>
              <a:t>oorzaak</a:t>
            </a:r>
          </a:p>
          <a:p>
            <a:pPr lvl="1" fontAlgn="base">
              <a:lnSpc>
                <a:spcPct val="90000"/>
              </a:lnSpc>
              <a:spcAft>
                <a:spcPct val="0"/>
              </a:spcAft>
              <a:buFont typeface="Wingdings" pitchFamily="2" charset="2"/>
              <a:buChar char="§"/>
            </a:pPr>
            <a:r>
              <a:rPr lang="nl-NL" sz="1800" dirty="0" smtClean="0"/>
              <a:t>prikkeling zenuwwortel</a:t>
            </a:r>
          </a:p>
          <a:p>
            <a:pPr lvl="1" fontAlgn="base">
              <a:lnSpc>
                <a:spcPct val="90000"/>
              </a:lnSpc>
              <a:spcAft>
                <a:spcPct val="0"/>
              </a:spcAft>
              <a:buFont typeface="Wingdings" pitchFamily="2" charset="2"/>
              <a:buChar char="§"/>
            </a:pPr>
            <a:r>
              <a:rPr lang="nl-NL" sz="1800" dirty="0" smtClean="0"/>
              <a:t>meestal tussenwervelschijf die uitpuilt - ‘hernia’</a:t>
            </a:r>
          </a:p>
          <a:p>
            <a:pPr fontAlgn="base">
              <a:lnSpc>
                <a:spcPct val="90000"/>
              </a:lnSpc>
              <a:spcAft>
                <a:spcPct val="0"/>
              </a:spcAft>
              <a:buFont typeface="Wingdings" pitchFamily="2" charset="2"/>
              <a:buChar char="§"/>
            </a:pPr>
            <a:r>
              <a:rPr lang="nl-NL" sz="2000" dirty="0" smtClean="0"/>
              <a:t>self-limiting</a:t>
            </a:r>
          </a:p>
          <a:p>
            <a:pPr fontAlgn="base">
              <a:lnSpc>
                <a:spcPct val="90000"/>
              </a:lnSpc>
              <a:spcAft>
                <a:spcPct val="0"/>
              </a:spcAft>
              <a:buNone/>
            </a:pPr>
            <a:endParaRPr lang="nl-NL" sz="2000" dirty="0" smtClean="0"/>
          </a:p>
          <a:p>
            <a:pPr fontAlgn="base">
              <a:lnSpc>
                <a:spcPct val="90000"/>
              </a:lnSpc>
              <a:spcAft>
                <a:spcPct val="0"/>
              </a:spcAft>
              <a:buFont typeface="Wingdings" pitchFamily="2" charset="2"/>
              <a:buChar char="§"/>
            </a:pPr>
            <a:r>
              <a:rPr lang="nl-NL" sz="2000" dirty="0" smtClean="0"/>
              <a:t>blijf (indien mogelijk) in beweging </a:t>
            </a:r>
          </a:p>
          <a:p>
            <a:pPr lvl="1" fontAlgn="base">
              <a:lnSpc>
                <a:spcPct val="90000"/>
              </a:lnSpc>
              <a:spcAft>
                <a:spcPct val="0"/>
              </a:spcAft>
              <a:buFont typeface="Wingdings" pitchFamily="2" charset="2"/>
              <a:buChar char="§"/>
            </a:pPr>
            <a:r>
              <a:rPr lang="nl-NL" sz="1800" dirty="0" smtClean="0"/>
              <a:t>dagelijkse activiteiten</a:t>
            </a:r>
          </a:p>
          <a:p>
            <a:pPr lvl="1" fontAlgn="base">
              <a:lnSpc>
                <a:spcPct val="90000"/>
              </a:lnSpc>
              <a:spcAft>
                <a:spcPct val="0"/>
              </a:spcAft>
              <a:buFont typeface="Wingdings" pitchFamily="2" charset="2"/>
              <a:buChar char="§"/>
            </a:pPr>
            <a:r>
              <a:rPr lang="nl-NL" sz="1800" dirty="0" smtClean="0"/>
              <a:t>enkele uren bedrust (indien verlichting)</a:t>
            </a:r>
          </a:p>
          <a:p>
            <a:pPr lvl="2" fontAlgn="base">
              <a:lnSpc>
                <a:spcPct val="90000"/>
              </a:lnSpc>
              <a:spcAft>
                <a:spcPct val="0"/>
              </a:spcAft>
              <a:buFont typeface="Wingdings" pitchFamily="2" charset="2"/>
              <a:buChar char="§"/>
            </a:pPr>
            <a:r>
              <a:rPr lang="nl-NL" sz="1500" dirty="0" smtClean="0"/>
              <a:t>bevordert niet herstel</a:t>
            </a:r>
          </a:p>
          <a:p>
            <a:pPr lvl="2" fontAlgn="base">
              <a:lnSpc>
                <a:spcPct val="90000"/>
              </a:lnSpc>
              <a:spcAft>
                <a:spcPct val="0"/>
              </a:spcAft>
              <a:buNone/>
            </a:pPr>
            <a:endParaRPr lang="nl-NL" sz="1500" dirty="0" smtClean="0"/>
          </a:p>
          <a:p>
            <a:pPr fontAlgn="base">
              <a:lnSpc>
                <a:spcPct val="90000"/>
              </a:lnSpc>
              <a:spcAft>
                <a:spcPct val="0"/>
              </a:spcAft>
              <a:buFont typeface="Wingdings" pitchFamily="2" charset="2"/>
              <a:buChar char="§"/>
            </a:pPr>
            <a:r>
              <a:rPr lang="nl-NL" sz="2000" dirty="0" smtClean="0"/>
              <a:t>lage rugpijn kan langer blijven bestaan</a:t>
            </a:r>
          </a:p>
          <a:p>
            <a:pPr fontAlgn="base">
              <a:lnSpc>
                <a:spcPct val="90000"/>
              </a:lnSpc>
              <a:spcAft>
                <a:spcPct val="0"/>
              </a:spcAft>
              <a:buFont typeface="Wingdings" pitchFamily="2" charset="2"/>
              <a:buChar char="§"/>
            </a:pPr>
            <a:r>
              <a:rPr lang="nl-NL" sz="2000" dirty="0" smtClean="0"/>
              <a:t>na 6-8 weken - verwijzing?</a:t>
            </a:r>
          </a:p>
          <a:p>
            <a:pPr lvl="1" fontAlgn="base">
              <a:lnSpc>
                <a:spcPct val="90000"/>
              </a:lnSpc>
              <a:spcAft>
                <a:spcPct val="0"/>
              </a:spcAft>
              <a:buFont typeface="Wingdings" pitchFamily="2" charset="2"/>
              <a:buChar char="§"/>
            </a:pPr>
            <a:r>
              <a:rPr lang="nl-NL" sz="1800" dirty="0" smtClean="0"/>
              <a:t>beoordelen wel/niet operatie</a:t>
            </a:r>
          </a:p>
          <a:p>
            <a:pPr lvl="2" fontAlgn="base">
              <a:lnSpc>
                <a:spcPct val="90000"/>
              </a:lnSpc>
              <a:spcAft>
                <a:spcPct val="0"/>
              </a:spcAft>
              <a:buFont typeface="Wingdings" pitchFamily="2" charset="2"/>
              <a:buChar char="§"/>
            </a:pPr>
            <a:endParaRPr lang="nl-NL" sz="1500" dirty="0" smtClean="0"/>
          </a:p>
          <a:p>
            <a:pPr>
              <a:buFont typeface="Wingdings" pitchFamily="2" charset="2"/>
              <a:buChar char="§"/>
            </a:pPr>
            <a:endParaRPr lang="nl-NL" sz="2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500042"/>
            <a:ext cx="8858312" cy="1071570"/>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radiculair syndroom </a:t>
            </a:r>
            <a:r>
              <a:rPr lang="nl-NL" sz="4400" dirty="0" smtClean="0"/>
              <a:t/>
            </a:r>
            <a:br>
              <a:rPr lang="nl-NL" sz="4400" dirty="0" smtClean="0"/>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beleid</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714488"/>
            <a:ext cx="8229600" cy="5143512"/>
          </a:xfrm>
          <a:noFill/>
        </p:spPr>
        <p:txBody>
          <a:bodyPr>
            <a:normAutofit fontScale="92500" lnSpcReduction="10000"/>
          </a:bodyPr>
          <a:lstStyle/>
          <a:p>
            <a:pPr fontAlgn="base">
              <a:lnSpc>
                <a:spcPct val="90000"/>
              </a:lnSpc>
              <a:spcAft>
                <a:spcPct val="0"/>
              </a:spcAft>
              <a:buFont typeface="Wingdings" pitchFamily="2" charset="2"/>
              <a:buChar char="§"/>
            </a:pPr>
            <a:r>
              <a:rPr lang="nl-NL" sz="2000" dirty="0" smtClean="0"/>
              <a:t>nu enige weken evt. verwijzing fysiotherapeut</a:t>
            </a:r>
          </a:p>
          <a:p>
            <a:pPr fontAlgn="base">
              <a:lnSpc>
                <a:spcPct val="90000"/>
              </a:lnSpc>
              <a:spcAft>
                <a:spcPct val="0"/>
              </a:spcAft>
              <a:buFont typeface="Wingdings" pitchFamily="2" charset="2"/>
              <a:buChar char="§"/>
            </a:pPr>
            <a:r>
              <a:rPr lang="nl-NL" sz="2000" dirty="0" smtClean="0"/>
              <a:t>oorzaak / gevolg arbeidssituatie? &gt; bedrijfsarts</a:t>
            </a:r>
          </a:p>
          <a:p>
            <a:pPr marL="533400" lvl="0" indent="-533400" fontAlgn="base">
              <a:spcAft>
                <a:spcPct val="0"/>
              </a:spcAft>
              <a:buClrTx/>
              <a:buSzTx/>
              <a:buNone/>
            </a:pPr>
            <a:endParaRPr lang="nl-NL" sz="900" b="1" dirty="0" smtClean="0">
              <a:latin typeface="Arial" charset="0"/>
            </a:endParaRPr>
          </a:p>
          <a:p>
            <a:pPr marL="533400" lvl="0" indent="-533400" fontAlgn="base">
              <a:spcAft>
                <a:spcPct val="0"/>
              </a:spcAft>
              <a:buClrTx/>
              <a:buSzTx/>
              <a:buNone/>
            </a:pPr>
            <a:r>
              <a:rPr lang="nl-NL" sz="2400" dirty="0" smtClean="0">
                <a:latin typeface="Arial" charset="0"/>
              </a:rPr>
              <a:t>pijnstilling - algemeen stappenplan </a:t>
            </a:r>
          </a:p>
          <a:p>
            <a:pPr marL="457200" lvl="0" indent="-457200" fontAlgn="base">
              <a:lnSpc>
                <a:spcPct val="90000"/>
              </a:lnSpc>
              <a:spcAft>
                <a:spcPct val="0"/>
              </a:spcAft>
              <a:buFont typeface="+mj-lt"/>
              <a:buAutoNum type="arabicPeriod"/>
            </a:pPr>
            <a:r>
              <a:rPr lang="nl-NL" sz="2000" dirty="0" smtClean="0"/>
              <a:t>paracetamol </a:t>
            </a:r>
          </a:p>
          <a:p>
            <a:pPr marL="822960" lvl="1" indent="-457200" fontAlgn="base">
              <a:lnSpc>
                <a:spcPct val="90000"/>
              </a:lnSpc>
              <a:spcAft>
                <a:spcPct val="0"/>
              </a:spcAft>
              <a:buFont typeface="Wingdings" pitchFamily="2" charset="2"/>
              <a:buChar char="§"/>
            </a:pPr>
            <a:r>
              <a:rPr lang="nl-NL" sz="1800" dirty="0" smtClean="0"/>
              <a:t>3 – 4 dd 500 – 1.000 mg</a:t>
            </a:r>
          </a:p>
          <a:p>
            <a:pPr marL="822960" lvl="1" indent="-457200" fontAlgn="base">
              <a:lnSpc>
                <a:spcPct val="90000"/>
              </a:lnSpc>
              <a:spcAft>
                <a:spcPct val="0"/>
              </a:spcAft>
              <a:buFont typeface="Wingdings" pitchFamily="2" charset="2"/>
              <a:buChar char="§"/>
            </a:pPr>
            <a:r>
              <a:rPr lang="nl-NL" sz="1800" dirty="0" smtClean="0"/>
              <a:t>minimaal 4 uur tussen 2 x 1 gram</a:t>
            </a:r>
          </a:p>
          <a:p>
            <a:pPr marL="822960" lvl="1" indent="-457200" fontAlgn="base">
              <a:lnSpc>
                <a:spcPct val="90000"/>
              </a:lnSpc>
              <a:spcAft>
                <a:spcPct val="0"/>
              </a:spcAft>
              <a:buFont typeface="Wingdings" pitchFamily="2" charset="2"/>
              <a:buChar char="§"/>
            </a:pPr>
            <a:r>
              <a:rPr lang="nl-NL" sz="1800" dirty="0" smtClean="0"/>
              <a:t>na 2 weken dosis verlagen tot max. 3 gram</a:t>
            </a:r>
          </a:p>
          <a:p>
            <a:pPr marL="822960" lvl="1" indent="-457200" fontAlgn="base">
              <a:lnSpc>
                <a:spcPct val="90000"/>
              </a:lnSpc>
              <a:spcAft>
                <a:spcPct val="0"/>
              </a:spcAft>
              <a:buFont typeface="Wingdings" pitchFamily="2" charset="2"/>
              <a:buChar char="§"/>
            </a:pPr>
            <a:r>
              <a:rPr lang="nl-NL" sz="1800" dirty="0" smtClean="0"/>
              <a:t>(alcohol beperken)</a:t>
            </a:r>
          </a:p>
          <a:p>
            <a:pPr marL="457200" lvl="0" indent="-457200" fontAlgn="base">
              <a:lnSpc>
                <a:spcPct val="90000"/>
              </a:lnSpc>
              <a:spcAft>
                <a:spcPct val="0"/>
              </a:spcAft>
              <a:buFont typeface="+mj-lt"/>
              <a:buAutoNum type="arabicPeriod"/>
            </a:pPr>
            <a:r>
              <a:rPr lang="nl-NL" sz="2000" dirty="0" smtClean="0"/>
              <a:t>NSAID’s</a:t>
            </a:r>
          </a:p>
          <a:p>
            <a:pPr marL="822960" lvl="1" indent="-457200" fontAlgn="base">
              <a:lnSpc>
                <a:spcPct val="90000"/>
              </a:lnSpc>
              <a:spcAft>
                <a:spcPct val="0"/>
              </a:spcAft>
              <a:buFont typeface="Wingdings" pitchFamily="2" charset="2"/>
              <a:buChar char="§"/>
            </a:pPr>
            <a:r>
              <a:rPr lang="nl-NL" sz="1800" dirty="0" smtClean="0"/>
              <a:t>ibuprofen 3 dd 400 - 600 mg </a:t>
            </a:r>
          </a:p>
          <a:p>
            <a:pPr marL="822960" lvl="1" indent="-457200" fontAlgn="base">
              <a:lnSpc>
                <a:spcPct val="90000"/>
              </a:lnSpc>
              <a:spcAft>
                <a:spcPct val="0"/>
              </a:spcAft>
              <a:buFont typeface="Wingdings" pitchFamily="2" charset="2"/>
              <a:buChar char="§"/>
            </a:pPr>
            <a:r>
              <a:rPr lang="nl-NL" sz="1800" dirty="0" smtClean="0"/>
              <a:t>diclofenac of naproxen</a:t>
            </a:r>
          </a:p>
          <a:p>
            <a:pPr marL="822960" lvl="1" indent="-457200" fontAlgn="base">
              <a:lnSpc>
                <a:spcPct val="90000"/>
              </a:lnSpc>
              <a:spcAft>
                <a:spcPct val="0"/>
              </a:spcAft>
              <a:buFont typeface="Wingdings" pitchFamily="2" charset="2"/>
              <a:buChar char="§"/>
            </a:pPr>
            <a:r>
              <a:rPr lang="nl-NL" sz="1800" dirty="0" smtClean="0"/>
              <a:t>bij onvoldoende effect een ander NSAID</a:t>
            </a:r>
          </a:p>
          <a:p>
            <a:pPr marL="822960" lvl="1" indent="-457200" fontAlgn="base">
              <a:lnSpc>
                <a:spcPct val="90000"/>
              </a:lnSpc>
              <a:spcAft>
                <a:spcPct val="0"/>
              </a:spcAft>
              <a:buFont typeface="Wingdings" pitchFamily="2" charset="2"/>
              <a:buChar char="§"/>
            </a:pPr>
            <a:r>
              <a:rPr lang="nl-NL" sz="1800" dirty="0" smtClean="0"/>
              <a:t>maagbescherming op indicatie</a:t>
            </a:r>
          </a:p>
          <a:p>
            <a:pPr marL="457200" lvl="0" indent="-457200" fontAlgn="base">
              <a:lnSpc>
                <a:spcPct val="90000"/>
              </a:lnSpc>
              <a:spcAft>
                <a:spcPct val="0"/>
              </a:spcAft>
              <a:buFont typeface="+mj-lt"/>
              <a:buAutoNum type="arabicPeriod"/>
            </a:pPr>
            <a:r>
              <a:rPr lang="nl-NL" sz="2000" dirty="0" smtClean="0"/>
              <a:t>codeïne (laxans toevoegen) of tramadol </a:t>
            </a:r>
          </a:p>
          <a:p>
            <a:pPr marL="822960" lvl="1" indent="-457200" fontAlgn="base">
              <a:lnSpc>
                <a:spcPct val="90000"/>
              </a:lnSpc>
              <a:spcAft>
                <a:spcPct val="0"/>
              </a:spcAft>
              <a:buFont typeface="Wingdings" pitchFamily="2" charset="2"/>
              <a:buChar char="§"/>
            </a:pPr>
            <a:r>
              <a:rPr lang="nl-NL" sz="1800" dirty="0" smtClean="0"/>
              <a:t>paracetamol of NSAID handhaven+</a:t>
            </a:r>
          </a:p>
          <a:p>
            <a:pPr marL="457200" lvl="0" indent="-457200" fontAlgn="base">
              <a:lnSpc>
                <a:spcPct val="90000"/>
              </a:lnSpc>
              <a:spcAft>
                <a:spcPct val="0"/>
              </a:spcAft>
              <a:buFont typeface="+mj-lt"/>
              <a:buAutoNum type="arabicPeriod"/>
            </a:pPr>
            <a:r>
              <a:rPr lang="nl-NL" sz="2000" dirty="0" smtClean="0"/>
              <a:t>morfine </a:t>
            </a:r>
          </a:p>
          <a:p>
            <a:pPr marL="822960" lvl="1" indent="-457200" fontAlgn="base">
              <a:lnSpc>
                <a:spcPct val="90000"/>
              </a:lnSpc>
              <a:spcAft>
                <a:spcPct val="0"/>
              </a:spcAft>
              <a:buFont typeface="Wingdings" pitchFamily="2" charset="2"/>
              <a:buChar char="§"/>
            </a:pPr>
            <a:r>
              <a:rPr lang="nl-NL" sz="1800" dirty="0" smtClean="0"/>
              <a:t>laxans toevoegen</a:t>
            </a:r>
          </a:p>
          <a:p>
            <a:pPr marL="822960" lvl="1" indent="-457200" fontAlgn="base">
              <a:lnSpc>
                <a:spcPct val="90000"/>
              </a:lnSpc>
              <a:spcAft>
                <a:spcPct val="0"/>
              </a:spcAft>
              <a:buFont typeface="Wingdings" pitchFamily="2" charset="2"/>
              <a:buChar char="§"/>
            </a:pPr>
            <a:r>
              <a:rPr lang="nl-NL" sz="1800" dirty="0" smtClean="0"/>
              <a:t>paracetamol of NSAID handhaven</a:t>
            </a:r>
          </a:p>
          <a:p>
            <a:pPr lvl="2" fontAlgn="base">
              <a:lnSpc>
                <a:spcPct val="90000"/>
              </a:lnSpc>
              <a:spcAft>
                <a:spcPct val="0"/>
              </a:spcAft>
              <a:buFont typeface="Wingdings" pitchFamily="2" charset="2"/>
              <a:buChar char="§"/>
            </a:pPr>
            <a:endParaRPr lang="nl-NL" sz="1500" dirty="0" smtClean="0"/>
          </a:p>
          <a:p>
            <a:pPr>
              <a:buFont typeface="Wingdings" pitchFamily="2" charset="2"/>
              <a:buChar char="§"/>
            </a:pPr>
            <a:endParaRPr lang="nl-NL" sz="2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500042"/>
            <a:ext cx="8858312" cy="1071570"/>
          </a:xfrm>
          <a:noFill/>
        </p:spPr>
        <p:txBody>
          <a:bodyPr>
            <a:noAutofit/>
          </a:bodyPr>
          <a:lstStyle/>
          <a:p>
            <a:pPr algn="ct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radiculair syndroom </a:t>
            </a:r>
            <a:r>
              <a:rPr lang="nl-NL" sz="4400" dirty="0" smtClean="0"/>
              <a:t/>
            </a:r>
            <a:br>
              <a:rPr lang="nl-NL" sz="4400" dirty="0" smtClean="0"/>
            </a:br>
            <a:r>
              <a:rPr lang="nl-NL" sz="4400" b="1" dirty="0" smtClean="0">
                <a:solidFill>
                  <a:schemeClr val="accent3">
                    <a:tint val="90000"/>
                    <a:satMod val="120000"/>
                  </a:schemeClr>
                </a:solidFill>
                <a:effectLst>
                  <a:outerShdw blurRad="38100" dist="25400" dir="5400000" algn="tl" rotWithShape="0">
                    <a:srgbClr val="000000">
                      <a:alpha val="43000"/>
                    </a:srgbClr>
                  </a:outerShdw>
                </a:effectLst>
              </a:rPr>
              <a:t>verwijzing</a:t>
            </a:r>
            <a:endParaRPr lang="nl-NL" sz="44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11267" name="Rectangle 3"/>
          <p:cNvSpPr>
            <a:spLocks noGrp="1" noChangeArrowheads="1"/>
          </p:cNvSpPr>
          <p:nvPr>
            <p:ph idx="1"/>
          </p:nvPr>
        </p:nvSpPr>
        <p:spPr>
          <a:xfrm>
            <a:off x="457200" y="1714488"/>
            <a:ext cx="8229600" cy="5143512"/>
          </a:xfrm>
          <a:noFill/>
        </p:spPr>
        <p:txBody>
          <a:bodyPr>
            <a:normAutofit/>
          </a:bodyPr>
          <a:lstStyle/>
          <a:p>
            <a:pPr lvl="0" fontAlgn="base">
              <a:lnSpc>
                <a:spcPct val="80000"/>
              </a:lnSpc>
              <a:spcAft>
                <a:spcPct val="0"/>
              </a:spcAft>
              <a:buFont typeface="Wingdings" pitchFamily="2" charset="2"/>
              <a:buChar char="§"/>
            </a:pPr>
            <a:endParaRPr lang="nl-NL" sz="1900" dirty="0" smtClean="0"/>
          </a:p>
          <a:p>
            <a:pPr lvl="0" fontAlgn="base">
              <a:lnSpc>
                <a:spcPct val="80000"/>
              </a:lnSpc>
              <a:spcAft>
                <a:spcPct val="0"/>
              </a:spcAft>
              <a:buFont typeface="Wingdings" pitchFamily="2" charset="2"/>
              <a:buChar char="§"/>
            </a:pPr>
            <a:endParaRPr lang="nl-NL" sz="1900" dirty="0" smtClean="0"/>
          </a:p>
          <a:p>
            <a:pPr lvl="0" fontAlgn="base">
              <a:lnSpc>
                <a:spcPct val="80000"/>
              </a:lnSpc>
              <a:spcAft>
                <a:spcPct val="0"/>
              </a:spcAft>
              <a:buFont typeface="Wingdings" pitchFamily="2" charset="2"/>
              <a:buChar char="§"/>
            </a:pPr>
            <a:r>
              <a:rPr lang="nl-NL" sz="1900" dirty="0" smtClean="0"/>
              <a:t>neuroloog</a:t>
            </a:r>
          </a:p>
          <a:p>
            <a:pPr lvl="1" fontAlgn="base">
              <a:lnSpc>
                <a:spcPct val="80000"/>
              </a:lnSpc>
              <a:spcAft>
                <a:spcPct val="0"/>
              </a:spcAft>
              <a:buFont typeface="Wingdings" pitchFamily="2" charset="2"/>
              <a:buChar char="§"/>
            </a:pPr>
            <a:r>
              <a:rPr lang="nl-NL" sz="1700" dirty="0" smtClean="0"/>
              <a:t>vermoeden ernstige oorzaak </a:t>
            </a:r>
          </a:p>
          <a:p>
            <a:pPr lvl="0" fontAlgn="base">
              <a:lnSpc>
                <a:spcPct val="80000"/>
              </a:lnSpc>
              <a:spcAft>
                <a:spcPct val="0"/>
              </a:spcAft>
              <a:buFont typeface="Wingdings" pitchFamily="2" charset="2"/>
              <a:buChar char="§"/>
            </a:pPr>
            <a:endParaRPr lang="nl-NL" sz="1900" dirty="0" smtClean="0"/>
          </a:p>
          <a:p>
            <a:pPr lvl="0" fontAlgn="base">
              <a:lnSpc>
                <a:spcPct val="80000"/>
              </a:lnSpc>
              <a:spcAft>
                <a:spcPct val="0"/>
              </a:spcAft>
              <a:buFont typeface="Wingdings" pitchFamily="2" charset="2"/>
              <a:buChar char="§"/>
            </a:pPr>
            <a:r>
              <a:rPr lang="nl-NL" sz="1900" dirty="0" smtClean="0"/>
              <a:t>spoed naar neurochirurg</a:t>
            </a:r>
          </a:p>
          <a:p>
            <a:pPr lvl="1" fontAlgn="base">
              <a:lnSpc>
                <a:spcPct val="80000"/>
              </a:lnSpc>
              <a:spcAft>
                <a:spcPct val="0"/>
              </a:spcAft>
              <a:buFont typeface="Wingdings" pitchFamily="2" charset="2"/>
              <a:buChar char="§"/>
            </a:pPr>
            <a:r>
              <a:rPr lang="nl-NL" sz="1700" dirty="0" smtClean="0"/>
              <a:t>acute ernstige parese </a:t>
            </a:r>
          </a:p>
          <a:p>
            <a:pPr lvl="1" fontAlgn="base">
              <a:lnSpc>
                <a:spcPct val="80000"/>
              </a:lnSpc>
              <a:spcAft>
                <a:spcPct val="0"/>
              </a:spcAft>
              <a:buFont typeface="Wingdings" pitchFamily="2" charset="2"/>
              <a:buChar char="§"/>
            </a:pPr>
            <a:r>
              <a:rPr lang="nl-NL" sz="1700" dirty="0" smtClean="0"/>
              <a:t>of progressieve parese (in enkele dagen)</a:t>
            </a:r>
          </a:p>
          <a:p>
            <a:pPr lvl="0" fontAlgn="base">
              <a:lnSpc>
                <a:spcPct val="80000"/>
              </a:lnSpc>
              <a:spcAft>
                <a:spcPct val="0"/>
              </a:spcAft>
              <a:buFont typeface="Wingdings" pitchFamily="2" charset="2"/>
              <a:buChar char="§"/>
            </a:pPr>
            <a:endParaRPr lang="nl-NL" sz="1900" dirty="0" smtClean="0"/>
          </a:p>
          <a:p>
            <a:pPr lvl="0" fontAlgn="base">
              <a:lnSpc>
                <a:spcPct val="80000"/>
              </a:lnSpc>
              <a:spcAft>
                <a:spcPct val="0"/>
              </a:spcAft>
              <a:buFont typeface="Wingdings" pitchFamily="2" charset="2"/>
              <a:buChar char="§"/>
            </a:pPr>
            <a:r>
              <a:rPr lang="nl-NL" sz="1900" dirty="0" smtClean="0"/>
              <a:t>operatie-indicatie? - bij voorkeur neuroloog</a:t>
            </a:r>
          </a:p>
          <a:p>
            <a:pPr lvl="1" fontAlgn="base">
              <a:lnSpc>
                <a:spcPct val="80000"/>
              </a:lnSpc>
              <a:spcAft>
                <a:spcPct val="0"/>
              </a:spcAft>
              <a:buFont typeface="Wingdings" pitchFamily="2" charset="2"/>
              <a:buChar char="§"/>
            </a:pPr>
            <a:r>
              <a:rPr lang="nl-NL" sz="1700" dirty="0" smtClean="0"/>
              <a:t>morfine geeft onvoldoende verlichting</a:t>
            </a:r>
          </a:p>
          <a:p>
            <a:pPr lvl="1" fontAlgn="base">
              <a:lnSpc>
                <a:spcPct val="80000"/>
              </a:lnSpc>
              <a:spcAft>
                <a:spcPct val="0"/>
              </a:spcAft>
              <a:buFont typeface="Wingdings" pitchFamily="2" charset="2"/>
              <a:buChar char="§"/>
            </a:pPr>
            <a:r>
              <a:rPr lang="nl-NL" sz="1700" dirty="0" smtClean="0"/>
              <a:t>na 6-8 weken onvoldoende herstel</a:t>
            </a:r>
          </a:p>
          <a:p>
            <a:pPr lvl="2" fontAlgn="base">
              <a:lnSpc>
                <a:spcPct val="90000"/>
              </a:lnSpc>
              <a:spcAft>
                <a:spcPct val="0"/>
              </a:spcAft>
              <a:buFont typeface="Wingdings" pitchFamily="2" charset="2"/>
              <a:buChar char="§"/>
            </a:pPr>
            <a:endParaRPr lang="nl-NL" sz="1500" dirty="0" smtClean="0"/>
          </a:p>
          <a:p>
            <a:pPr>
              <a:buFont typeface="Wingdings" pitchFamily="2" charset="2"/>
              <a:buChar char="§"/>
            </a:pPr>
            <a:endParaRPr lang="nl-NL" sz="2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649274"/>
            <a:ext cx="8229600" cy="636586"/>
          </a:xfrm>
          <a:noFill/>
        </p:spPr>
        <p:txBody>
          <a:bodyPr>
            <a:noAutofit/>
          </a:bodyPr>
          <a:lstStyle/>
          <a:p>
            <a:r>
              <a:rPr lang="nl-NL" sz="3600" b="1" dirty="0">
                <a:solidFill>
                  <a:schemeClr val="accent3">
                    <a:tint val="90000"/>
                    <a:satMod val="120000"/>
                  </a:schemeClr>
                </a:solidFill>
                <a:effectLst>
                  <a:outerShdw blurRad="38100" dist="25400" dir="5400000" algn="tl" rotWithShape="0">
                    <a:srgbClr val="000000">
                      <a:alpha val="43000"/>
                    </a:srgbClr>
                  </a:outerShdw>
                </a:effectLst>
              </a:rPr>
              <a:t>integrated medicine &amp; rugpijn  </a:t>
            </a:r>
            <a:r>
              <a:rPr lang="nl-NL" sz="3600" b="1" dirty="0" smtClean="0">
                <a:solidFill>
                  <a:schemeClr val="accent3">
                    <a:tint val="90000"/>
                    <a:satMod val="120000"/>
                  </a:schemeClr>
                </a:solidFill>
                <a:effectLst>
                  <a:outerShdw blurRad="38100" dist="25400" dir="5400000" algn="tl" rotWithShape="0">
                    <a:srgbClr val="000000">
                      <a:alpha val="43000"/>
                    </a:srgbClr>
                  </a:outerShdw>
                </a:effectLst>
              </a:rPr>
              <a:t>	</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2707" name="Rectangle 3"/>
          <p:cNvSpPr>
            <a:spLocks noGrp="1" noChangeArrowheads="1"/>
          </p:cNvSpPr>
          <p:nvPr>
            <p:ph idx="1"/>
          </p:nvPr>
        </p:nvSpPr>
        <p:spPr>
          <a:xfrm>
            <a:off x="457200" y="1643084"/>
            <a:ext cx="8472518" cy="4857750"/>
          </a:xfrm>
          <a:noFill/>
        </p:spPr>
        <p:txBody>
          <a:bodyPr>
            <a:normAutofit fontScale="92500" lnSpcReduction="10000"/>
          </a:bodyPr>
          <a:lstStyle/>
          <a:p>
            <a:pPr>
              <a:lnSpc>
                <a:spcPct val="80000"/>
              </a:lnSpc>
              <a:buFont typeface="Wingdings" pitchFamily="2" charset="2"/>
              <a:buChar char="§"/>
            </a:pPr>
            <a:r>
              <a:rPr lang="nl-NL" dirty="0" smtClean="0"/>
              <a:t>warmte, stroming, integratie</a:t>
            </a:r>
          </a:p>
          <a:p>
            <a:pPr lvl="1">
              <a:lnSpc>
                <a:spcPct val="80000"/>
              </a:lnSpc>
              <a:buFont typeface="Wingdings" pitchFamily="2" charset="2"/>
              <a:buChar char="§"/>
            </a:pPr>
            <a:r>
              <a:rPr lang="nl-NL" i="1" dirty="0" smtClean="0"/>
              <a:t>ritmische </a:t>
            </a:r>
            <a:r>
              <a:rPr lang="nl-NL" i="1" dirty="0"/>
              <a:t>massage</a:t>
            </a:r>
          </a:p>
          <a:p>
            <a:pPr>
              <a:lnSpc>
                <a:spcPct val="80000"/>
              </a:lnSpc>
              <a:buFont typeface="Wingdings" pitchFamily="2" charset="2"/>
              <a:buChar char="§"/>
            </a:pPr>
            <a:r>
              <a:rPr lang="nl-NL" dirty="0"/>
              <a:t>bezielde enthousiasmerende beweging </a:t>
            </a:r>
            <a:endParaRPr lang="nl-NL" dirty="0" smtClean="0"/>
          </a:p>
          <a:p>
            <a:pPr lvl="1">
              <a:lnSpc>
                <a:spcPct val="80000"/>
              </a:lnSpc>
              <a:buFont typeface="Wingdings" pitchFamily="2" charset="2"/>
              <a:buChar char="§"/>
            </a:pPr>
            <a:r>
              <a:rPr lang="nl-NL" i="1" dirty="0" smtClean="0"/>
              <a:t>euritmietherapie</a:t>
            </a:r>
          </a:p>
          <a:p>
            <a:pPr lvl="1">
              <a:lnSpc>
                <a:spcPct val="80000"/>
              </a:lnSpc>
              <a:buNone/>
            </a:pPr>
            <a:endParaRPr lang="nl-NL" i="1" dirty="0"/>
          </a:p>
          <a:p>
            <a:pPr marL="274320" lvl="1" indent="-274320">
              <a:lnSpc>
                <a:spcPct val="80000"/>
              </a:lnSpc>
              <a:buClr>
                <a:schemeClr val="accent3"/>
              </a:buClr>
              <a:buSzPct val="95000"/>
              <a:buFont typeface="Wingdings" pitchFamily="2" charset="2"/>
              <a:buChar char="§"/>
            </a:pPr>
            <a:r>
              <a:rPr lang="nl-NL" dirty="0" smtClean="0"/>
              <a:t>supplementen </a:t>
            </a:r>
          </a:p>
          <a:p>
            <a:pPr marL="548640" lvl="2" indent="-274320">
              <a:lnSpc>
                <a:spcPct val="80000"/>
              </a:lnSpc>
              <a:buClr>
                <a:schemeClr val="accent3"/>
              </a:buClr>
              <a:buSzPct val="95000"/>
              <a:buFont typeface="Wingdings" pitchFamily="2" charset="2"/>
              <a:buChar char="§"/>
            </a:pPr>
            <a:r>
              <a:rPr lang="nl-NL" dirty="0" smtClean="0">
                <a:cs typeface="Arial" charset="0"/>
                <a:hlinkClick r:id="rId3"/>
              </a:rPr>
              <a:t>www.naturalstandard.com</a:t>
            </a:r>
            <a:r>
              <a:rPr lang="nl-NL" dirty="0" smtClean="0">
                <a:cs typeface="Arial" charset="0"/>
              </a:rPr>
              <a:t> bewijsniveau B</a:t>
            </a:r>
          </a:p>
          <a:p>
            <a:pPr lvl="1">
              <a:lnSpc>
                <a:spcPct val="80000"/>
              </a:lnSpc>
              <a:buFont typeface="Wingdings" pitchFamily="2" charset="2"/>
              <a:buChar char="§"/>
            </a:pPr>
            <a:r>
              <a:rPr lang="nl-NL" dirty="0" smtClean="0"/>
              <a:t>Vitamine D3, Bonusan, 30 ml</a:t>
            </a:r>
          </a:p>
          <a:p>
            <a:pPr lvl="2">
              <a:lnSpc>
                <a:spcPct val="80000"/>
              </a:lnSpc>
              <a:buFont typeface="Wingdings" pitchFamily="2" charset="2"/>
              <a:buChar char="§"/>
            </a:pPr>
            <a:r>
              <a:rPr lang="nl-NL" dirty="0" smtClean="0"/>
              <a:t>1 dd 5 dr. ‘s morgens</a:t>
            </a:r>
          </a:p>
          <a:p>
            <a:pPr lvl="1">
              <a:lnSpc>
                <a:spcPct val="80000"/>
              </a:lnSpc>
              <a:buFont typeface="Wingdings" pitchFamily="2" charset="2"/>
              <a:buChar char="§"/>
            </a:pPr>
            <a:r>
              <a:rPr lang="nl-NL" dirty="0" smtClean="0"/>
              <a:t>Duivelklauw 425 mg, Arko Pharma, 150 caps.</a:t>
            </a:r>
          </a:p>
          <a:p>
            <a:pPr lvl="2">
              <a:lnSpc>
                <a:spcPct val="80000"/>
              </a:lnSpc>
              <a:buFont typeface="Wingdings" pitchFamily="2" charset="2"/>
              <a:buChar char="§"/>
            </a:pPr>
            <a:r>
              <a:rPr lang="nl-NL" dirty="0" smtClean="0"/>
              <a:t>3 dd 1 caps, tijdens of direct na de maaltijd, met glas water</a:t>
            </a:r>
          </a:p>
          <a:p>
            <a:pPr lvl="1">
              <a:lnSpc>
                <a:spcPct val="80000"/>
              </a:lnSpc>
              <a:buFont typeface="Wingdings" pitchFamily="2" charset="2"/>
              <a:buChar char="§"/>
            </a:pPr>
            <a:r>
              <a:rPr lang="nl-NL" dirty="0" smtClean="0"/>
              <a:t>Salix Alba extract 50 mg, Bonusan, 60 Vcaps.</a:t>
            </a:r>
          </a:p>
          <a:p>
            <a:pPr lvl="2">
              <a:lnSpc>
                <a:spcPct val="80000"/>
              </a:lnSpc>
              <a:buFont typeface="Wingdings" pitchFamily="2" charset="2"/>
              <a:buChar char="§"/>
            </a:pPr>
            <a:r>
              <a:rPr lang="nl-NL" dirty="0" smtClean="0"/>
              <a:t>1 dd 1 caps, tijdens of direct na de maaltijd, met glas water</a:t>
            </a:r>
          </a:p>
          <a:p>
            <a:pPr lvl="1">
              <a:lnSpc>
                <a:spcPct val="80000"/>
              </a:lnSpc>
              <a:buFont typeface="Wingdings" pitchFamily="2" charset="2"/>
              <a:buChar char="§"/>
            </a:pPr>
            <a:r>
              <a:rPr lang="nl-NL" dirty="0" smtClean="0"/>
              <a:t>Spiroflor SRL gelatum, VSM, 75 of 150 mg</a:t>
            </a:r>
          </a:p>
          <a:p>
            <a:pPr lvl="2">
              <a:lnSpc>
                <a:spcPct val="80000"/>
              </a:lnSpc>
              <a:buFont typeface="Wingdings" pitchFamily="2" charset="2"/>
              <a:buChar char="§"/>
            </a:pPr>
            <a:r>
              <a:rPr lang="nl-NL" dirty="0" smtClean="0"/>
              <a:t>3 dd uitwendig</a:t>
            </a:r>
          </a:p>
          <a:p>
            <a:pPr lvl="2">
              <a:lnSpc>
                <a:spcPct val="80000"/>
              </a:lnSpc>
              <a:buFont typeface="Wingdings" pitchFamily="2" charset="2"/>
              <a:buChar char="§"/>
            </a:pPr>
            <a:endParaRPr lang="nl-NL" dirty="0" smtClean="0"/>
          </a:p>
          <a:p>
            <a:pPr fontAlgn="t">
              <a:lnSpc>
                <a:spcPct val="80000"/>
              </a:lnSpc>
              <a:spcBef>
                <a:spcPct val="0"/>
              </a:spcBef>
              <a:buFont typeface="Wingdings" pitchFamily="2" charset="2"/>
              <a:buChar char="§"/>
            </a:pPr>
            <a:endParaRPr lang="nl-NL" sz="2800" dirty="0">
              <a:cs typeface="Arial" charset="0"/>
            </a:endParaRPr>
          </a:p>
          <a:p>
            <a:pPr>
              <a:lnSpc>
                <a:spcPct val="80000"/>
              </a:lnSpc>
            </a:pPr>
            <a:endParaRPr lang="nl-NL" u="sng" dirty="0">
              <a:solidFill>
                <a:srgbClr val="0000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 calcmode="lin" valueType="num">
                                      <p:cBhvr additive="base">
                                        <p:cTn id="17" dur="500" fill="hold"/>
                                        <p:tgtEl>
                                          <p:spTgt spid="7270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27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2707">
                                            <p:txEl>
                                              <p:pRg st="3" end="3"/>
                                            </p:txEl>
                                          </p:spTgt>
                                        </p:tgtEl>
                                        <p:attrNameLst>
                                          <p:attrName>style.visibility</p:attrName>
                                        </p:attrNameLst>
                                      </p:cBhvr>
                                      <p:to>
                                        <p:strVal val="visible"/>
                                      </p:to>
                                    </p:set>
                                    <p:anim calcmode="lin" valueType="num">
                                      <p:cBhvr additive="base">
                                        <p:cTn id="21" dur="500" fill="hold"/>
                                        <p:tgtEl>
                                          <p:spTgt spid="7270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anim calcmode="lin" valueType="num">
                                      <p:cBhvr additive="base">
                                        <p:cTn id="27" dur="500" fill="hold"/>
                                        <p:tgtEl>
                                          <p:spTgt spid="7270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2707">
                                            <p:txEl>
                                              <p:pRg st="6" end="6"/>
                                            </p:txEl>
                                          </p:spTgt>
                                        </p:tgtEl>
                                        <p:attrNameLst>
                                          <p:attrName>style.visibility</p:attrName>
                                        </p:attrNameLst>
                                      </p:cBhvr>
                                      <p:to>
                                        <p:strVal val="visible"/>
                                      </p:to>
                                    </p:set>
                                    <p:anim calcmode="lin" valueType="num">
                                      <p:cBhvr additive="base">
                                        <p:cTn id="33" dur="500" fill="hold"/>
                                        <p:tgtEl>
                                          <p:spTgt spid="7270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27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72707">
                                            <p:txEl>
                                              <p:pRg st="7" end="7"/>
                                            </p:txEl>
                                          </p:spTgt>
                                        </p:tgtEl>
                                        <p:attrNameLst>
                                          <p:attrName>style.visibility</p:attrName>
                                        </p:attrNameLst>
                                      </p:cBhvr>
                                      <p:to>
                                        <p:strVal val="visible"/>
                                      </p:to>
                                    </p:set>
                                    <p:anim calcmode="lin" valueType="num">
                                      <p:cBhvr additive="base">
                                        <p:cTn id="39" dur="500" fill="hold"/>
                                        <p:tgtEl>
                                          <p:spTgt spid="72707">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27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2707">
                                            <p:txEl>
                                              <p:pRg st="8" end="8"/>
                                            </p:txEl>
                                          </p:spTgt>
                                        </p:tgtEl>
                                        <p:attrNameLst>
                                          <p:attrName>style.visibility</p:attrName>
                                        </p:attrNameLst>
                                      </p:cBhvr>
                                      <p:to>
                                        <p:strVal val="visible"/>
                                      </p:to>
                                    </p:set>
                                    <p:anim calcmode="lin" valueType="num">
                                      <p:cBhvr additive="base">
                                        <p:cTn id="45" dur="500" fill="hold"/>
                                        <p:tgtEl>
                                          <p:spTgt spid="72707">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27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2707">
                                            <p:txEl>
                                              <p:pRg st="9" end="9"/>
                                            </p:txEl>
                                          </p:spTgt>
                                        </p:tgtEl>
                                        <p:attrNameLst>
                                          <p:attrName>style.visibility</p:attrName>
                                        </p:attrNameLst>
                                      </p:cBhvr>
                                      <p:to>
                                        <p:strVal val="visible"/>
                                      </p:to>
                                    </p:set>
                                    <p:anim calcmode="lin" valueType="num">
                                      <p:cBhvr additive="base">
                                        <p:cTn id="51" dur="500" fill="hold"/>
                                        <p:tgtEl>
                                          <p:spTgt spid="72707">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27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72707">
                                            <p:txEl>
                                              <p:pRg st="10" end="10"/>
                                            </p:txEl>
                                          </p:spTgt>
                                        </p:tgtEl>
                                        <p:attrNameLst>
                                          <p:attrName>style.visibility</p:attrName>
                                        </p:attrNameLst>
                                      </p:cBhvr>
                                      <p:to>
                                        <p:strVal val="visible"/>
                                      </p:to>
                                    </p:set>
                                    <p:anim calcmode="lin" valueType="num">
                                      <p:cBhvr additive="base">
                                        <p:cTn id="57" dur="500" fill="hold"/>
                                        <p:tgtEl>
                                          <p:spTgt spid="72707">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270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72707">
                                            <p:txEl>
                                              <p:pRg st="11" end="11"/>
                                            </p:txEl>
                                          </p:spTgt>
                                        </p:tgtEl>
                                        <p:attrNameLst>
                                          <p:attrName>style.visibility</p:attrName>
                                        </p:attrNameLst>
                                      </p:cBhvr>
                                      <p:to>
                                        <p:strVal val="visible"/>
                                      </p:to>
                                    </p:set>
                                    <p:anim calcmode="lin" valueType="num">
                                      <p:cBhvr additive="base">
                                        <p:cTn id="63" dur="500" fill="hold"/>
                                        <p:tgtEl>
                                          <p:spTgt spid="72707">
                                            <p:txEl>
                                              <p:pRg st="11" end="1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270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72707">
                                            <p:txEl>
                                              <p:pRg st="12" end="12"/>
                                            </p:txEl>
                                          </p:spTgt>
                                        </p:tgtEl>
                                        <p:attrNameLst>
                                          <p:attrName>style.visibility</p:attrName>
                                        </p:attrNameLst>
                                      </p:cBhvr>
                                      <p:to>
                                        <p:strVal val="visible"/>
                                      </p:to>
                                    </p:set>
                                    <p:anim calcmode="lin" valueType="num">
                                      <p:cBhvr additive="base">
                                        <p:cTn id="69" dur="500" fill="hold"/>
                                        <p:tgtEl>
                                          <p:spTgt spid="72707">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270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72707">
                                            <p:txEl>
                                              <p:pRg st="13" end="13"/>
                                            </p:txEl>
                                          </p:spTgt>
                                        </p:tgtEl>
                                        <p:attrNameLst>
                                          <p:attrName>style.visibility</p:attrName>
                                        </p:attrNameLst>
                                      </p:cBhvr>
                                      <p:to>
                                        <p:strVal val="visible"/>
                                      </p:to>
                                    </p:set>
                                    <p:anim calcmode="lin" valueType="num">
                                      <p:cBhvr additive="base">
                                        <p:cTn id="75" dur="500" fill="hold"/>
                                        <p:tgtEl>
                                          <p:spTgt spid="72707">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270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72707">
                                            <p:txEl>
                                              <p:pRg st="14" end="14"/>
                                            </p:txEl>
                                          </p:spTgt>
                                        </p:tgtEl>
                                        <p:attrNameLst>
                                          <p:attrName>style.visibility</p:attrName>
                                        </p:attrNameLst>
                                      </p:cBhvr>
                                      <p:to>
                                        <p:strVal val="visible"/>
                                      </p:to>
                                    </p:set>
                                    <p:anim calcmode="lin" valueType="num">
                                      <p:cBhvr additive="base">
                                        <p:cTn id="81" dur="500" fill="hold"/>
                                        <p:tgtEl>
                                          <p:spTgt spid="72707">
                                            <p:txEl>
                                              <p:pRg st="14" end="14"/>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270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428604"/>
            <a:ext cx="8229600" cy="714380"/>
          </a:xfrm>
          <a:noFill/>
        </p:spPr>
        <p:txBody>
          <a:bodyPr>
            <a:no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 - indeling</a:t>
            </a:r>
            <a:endParaRPr lang="nl-NL" sz="4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54275" name="Rectangle 3"/>
          <p:cNvSpPr>
            <a:spLocks noGrp="1" noChangeArrowheads="1"/>
          </p:cNvSpPr>
          <p:nvPr>
            <p:ph idx="1"/>
          </p:nvPr>
        </p:nvSpPr>
        <p:spPr>
          <a:xfrm>
            <a:off x="1000100" y="1428736"/>
            <a:ext cx="7686700" cy="5286412"/>
          </a:xfrm>
          <a:noFill/>
        </p:spPr>
        <p:txBody>
          <a:bodyPr>
            <a:normAutofit fontScale="92500" lnSpcReduction="10000"/>
          </a:bodyPr>
          <a:lstStyle/>
          <a:p>
            <a:pPr>
              <a:buFont typeface="Wingdings" pitchFamily="2" charset="2"/>
              <a:buChar char="§"/>
            </a:pPr>
            <a:r>
              <a:rPr lang="nl-NL" sz="3000" dirty="0" smtClean="0"/>
              <a:t>boven </a:t>
            </a:r>
          </a:p>
          <a:p>
            <a:pPr lvl="1">
              <a:buFont typeface="Wingdings" pitchFamily="2" charset="2"/>
              <a:buChar char="§"/>
            </a:pPr>
            <a:r>
              <a:rPr lang="nl-NL" sz="2800" dirty="0" smtClean="0"/>
              <a:t>nek </a:t>
            </a:r>
          </a:p>
          <a:p>
            <a:pPr lvl="1">
              <a:buFont typeface="Wingdings" pitchFamily="2" charset="2"/>
              <a:buChar char="§"/>
            </a:pPr>
            <a:r>
              <a:rPr lang="nl-NL" sz="2800" dirty="0" smtClean="0"/>
              <a:t>schouder</a:t>
            </a:r>
            <a:endParaRPr lang="nl-NL" sz="2800" dirty="0"/>
          </a:p>
          <a:p>
            <a:pPr lvl="1">
              <a:buFont typeface="Wingdings" pitchFamily="2" charset="2"/>
              <a:buChar char="§"/>
            </a:pPr>
            <a:r>
              <a:rPr lang="nl-NL" sz="2800" dirty="0"/>
              <a:t>elleboog</a:t>
            </a:r>
          </a:p>
          <a:p>
            <a:pPr lvl="1">
              <a:buFont typeface="Wingdings" pitchFamily="2" charset="2"/>
              <a:buChar char="§"/>
            </a:pPr>
            <a:r>
              <a:rPr lang="nl-NL" sz="2800" dirty="0"/>
              <a:t>hand &amp; </a:t>
            </a:r>
            <a:r>
              <a:rPr lang="nl-NL" sz="2800" dirty="0" smtClean="0"/>
              <a:t>pols</a:t>
            </a:r>
          </a:p>
          <a:p>
            <a:pPr>
              <a:buFont typeface="Wingdings" pitchFamily="2" charset="2"/>
              <a:buChar char="§"/>
            </a:pPr>
            <a:endParaRPr lang="nl-NL" sz="3000" dirty="0" smtClean="0"/>
          </a:p>
          <a:p>
            <a:pPr>
              <a:buFont typeface="Wingdings" pitchFamily="2" charset="2"/>
              <a:buChar char="§"/>
            </a:pPr>
            <a:r>
              <a:rPr lang="nl-NL" sz="3000" dirty="0" smtClean="0"/>
              <a:t>onder</a:t>
            </a:r>
          </a:p>
          <a:p>
            <a:pPr lvl="1">
              <a:buFont typeface="Wingdings" pitchFamily="2" charset="2"/>
              <a:buChar char="§"/>
            </a:pPr>
            <a:r>
              <a:rPr lang="nl-NL" sz="2800" dirty="0" smtClean="0"/>
              <a:t>onder rug</a:t>
            </a:r>
          </a:p>
          <a:p>
            <a:pPr lvl="1">
              <a:buFont typeface="Wingdings" pitchFamily="2" charset="2"/>
              <a:buChar char="§"/>
            </a:pPr>
            <a:r>
              <a:rPr lang="nl-NL" sz="3500" dirty="0" smtClean="0">
                <a:solidFill>
                  <a:srgbClr val="FF0000"/>
                </a:solidFill>
              </a:rPr>
              <a:t>heup</a:t>
            </a:r>
          </a:p>
          <a:p>
            <a:pPr lvl="1">
              <a:buFont typeface="Wingdings" pitchFamily="2" charset="2"/>
              <a:buChar char="§"/>
            </a:pPr>
            <a:r>
              <a:rPr lang="nl-NL" sz="2800" dirty="0" smtClean="0"/>
              <a:t>knie</a:t>
            </a:r>
          </a:p>
          <a:p>
            <a:pPr lvl="1">
              <a:buFont typeface="Wingdings" pitchFamily="2" charset="2"/>
              <a:buChar char="§"/>
            </a:pPr>
            <a:r>
              <a:rPr lang="nl-NL" sz="2800" dirty="0" smtClean="0"/>
              <a:t>enkel &amp; voet</a:t>
            </a:r>
          </a:p>
          <a:p>
            <a:pPr>
              <a:buFont typeface="Wingdings" pitchFamily="2" charset="2"/>
              <a:buChar char="§"/>
            </a:pPr>
            <a:endParaRPr lang="nl-NL" sz="3000" dirty="0"/>
          </a:p>
        </p:txBody>
      </p:sp>
      <p:pic>
        <p:nvPicPr>
          <p:cNvPr id="6" name="Picture 1"/>
          <p:cNvPicPr>
            <a:picLocks noChangeAspect="1" noChangeArrowheads="1"/>
          </p:cNvPicPr>
          <p:nvPr/>
        </p:nvPicPr>
        <p:blipFill>
          <a:blip r:embed="rId3"/>
          <a:srcRect/>
          <a:stretch>
            <a:fillRect/>
          </a:stretch>
        </p:blipFill>
        <p:spPr bwMode="auto">
          <a:xfrm>
            <a:off x="5143504" y="3500438"/>
            <a:ext cx="1971675" cy="231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85804" y="642918"/>
            <a:ext cx="8229600" cy="500066"/>
          </a:xfrm>
          <a:noFill/>
        </p:spPr>
        <p:txBody>
          <a:bodyPr>
            <a:normAutofit fontScale="90000"/>
          </a:bodyPr>
          <a:lstStyle/>
          <a:p>
            <a:pPr algn="ctr"/>
            <a:r>
              <a:rPr lang="nl-NL" sz="4000" b="1" dirty="0">
                <a:solidFill>
                  <a:schemeClr val="accent3">
                    <a:tint val="90000"/>
                    <a:satMod val="120000"/>
                  </a:schemeClr>
                </a:solidFill>
                <a:effectLst>
                  <a:outerShdw blurRad="38100" dist="25400" dir="5400000" algn="tl" rotWithShape="0">
                    <a:srgbClr val="000000">
                      <a:alpha val="43000"/>
                    </a:srgbClr>
                  </a:outerShdw>
                </a:effectLst>
              </a:rPr>
              <a:t>artrose </a:t>
            </a:r>
            <a:r>
              <a:rPr lang="nl-NL" sz="4000" b="1" dirty="0" smtClean="0">
                <a:solidFill>
                  <a:schemeClr val="accent3">
                    <a:tint val="90000"/>
                    <a:satMod val="120000"/>
                  </a:schemeClr>
                </a:solidFill>
                <a:effectLst>
                  <a:outerShdw blurRad="38100" dist="25400" dir="5400000" algn="tl" rotWithShape="0">
                    <a:srgbClr val="000000">
                      <a:alpha val="43000"/>
                    </a:srgbClr>
                  </a:outerShdw>
                </a:effectLst>
              </a:rPr>
              <a:t>algemeen  </a:t>
            </a:r>
            <a:endParaRPr lang="nl-NL" sz="31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4755" name="Rectangle 3"/>
          <p:cNvSpPr>
            <a:spLocks noGrp="1" noChangeArrowheads="1"/>
          </p:cNvSpPr>
          <p:nvPr>
            <p:ph idx="1"/>
          </p:nvPr>
        </p:nvSpPr>
        <p:spPr>
          <a:xfrm>
            <a:off x="485804" y="1530373"/>
            <a:ext cx="8229600" cy="5113337"/>
          </a:xfrm>
          <a:noFill/>
        </p:spPr>
        <p:txBody>
          <a:bodyPr>
            <a:normAutofit/>
          </a:bodyPr>
          <a:lstStyle/>
          <a:p>
            <a:pPr>
              <a:lnSpc>
                <a:spcPct val="80000"/>
              </a:lnSpc>
              <a:buFont typeface="Wingdings" pitchFamily="2" charset="2"/>
              <a:buChar char="§"/>
            </a:pPr>
            <a:r>
              <a:rPr lang="nl-NL" sz="2600" dirty="0" smtClean="0"/>
              <a:t>kraakbeen</a:t>
            </a:r>
          </a:p>
          <a:p>
            <a:pPr lvl="1">
              <a:lnSpc>
                <a:spcPct val="80000"/>
              </a:lnSpc>
              <a:buFont typeface="Wingdings" pitchFamily="2" charset="2"/>
              <a:buChar char="§"/>
            </a:pPr>
            <a:r>
              <a:rPr lang="nl-NL" sz="2400" dirty="0" smtClean="0"/>
              <a:t>bekleedt </a:t>
            </a:r>
            <a:r>
              <a:rPr lang="nl-NL" sz="2400" dirty="0"/>
              <a:t>de botuiteinden in het gewricht</a:t>
            </a:r>
          </a:p>
          <a:p>
            <a:pPr>
              <a:lnSpc>
                <a:spcPct val="80000"/>
              </a:lnSpc>
              <a:buFont typeface="Wingdings" pitchFamily="2" charset="2"/>
              <a:buChar char="§"/>
            </a:pPr>
            <a:r>
              <a:rPr lang="nl-NL" sz="2600" dirty="0"/>
              <a:t>('slijtage') kraakbeen </a:t>
            </a:r>
            <a:endParaRPr lang="nl-NL" sz="2600" dirty="0" smtClean="0"/>
          </a:p>
          <a:p>
            <a:pPr lvl="1">
              <a:lnSpc>
                <a:spcPct val="80000"/>
              </a:lnSpc>
              <a:buFont typeface="Wingdings" pitchFamily="2" charset="2"/>
              <a:buChar char="§"/>
            </a:pPr>
            <a:r>
              <a:rPr lang="nl-NL" sz="2400" dirty="0" smtClean="0"/>
              <a:t>wel </a:t>
            </a:r>
            <a:r>
              <a:rPr lang="nl-NL" sz="2400" dirty="0"/>
              <a:t>veranderd - niet versleten</a:t>
            </a:r>
          </a:p>
          <a:p>
            <a:pPr>
              <a:lnSpc>
                <a:spcPct val="80000"/>
              </a:lnSpc>
              <a:buFont typeface="Wingdings" pitchFamily="2" charset="2"/>
              <a:buNone/>
            </a:pPr>
            <a:endParaRPr lang="nl-NL" sz="500" dirty="0"/>
          </a:p>
          <a:p>
            <a:pPr>
              <a:lnSpc>
                <a:spcPct val="80000"/>
              </a:lnSpc>
              <a:buFont typeface="Wingdings" pitchFamily="2" charset="2"/>
              <a:buNone/>
            </a:pPr>
            <a:endParaRPr lang="nl-NL" sz="2600" dirty="0" smtClean="0"/>
          </a:p>
          <a:p>
            <a:pPr>
              <a:lnSpc>
                <a:spcPct val="80000"/>
              </a:lnSpc>
              <a:buFont typeface="Wingdings" pitchFamily="2" charset="2"/>
              <a:buNone/>
            </a:pPr>
            <a:r>
              <a:rPr lang="nl-NL" sz="2600" dirty="0" smtClean="0"/>
              <a:t>klachten</a:t>
            </a:r>
            <a:endParaRPr lang="nl-NL" sz="2600" dirty="0"/>
          </a:p>
          <a:p>
            <a:pPr>
              <a:lnSpc>
                <a:spcPct val="80000"/>
              </a:lnSpc>
              <a:buFont typeface="Wingdings" pitchFamily="2" charset="2"/>
              <a:buChar char="§"/>
            </a:pPr>
            <a:r>
              <a:rPr lang="nl-NL" sz="2500" dirty="0"/>
              <a:t>pijn - stijfheid</a:t>
            </a:r>
          </a:p>
          <a:p>
            <a:pPr>
              <a:lnSpc>
                <a:spcPct val="80000"/>
              </a:lnSpc>
              <a:buFont typeface="Wingdings" pitchFamily="2" charset="2"/>
              <a:buChar char="§"/>
            </a:pPr>
            <a:r>
              <a:rPr lang="nl-NL" sz="2500" dirty="0"/>
              <a:t>heup, knie, basis v.d. duim, vingereindkootjes</a:t>
            </a:r>
          </a:p>
          <a:p>
            <a:pPr>
              <a:lnSpc>
                <a:spcPct val="80000"/>
              </a:lnSpc>
              <a:buFont typeface="Wingdings" pitchFamily="2" charset="2"/>
              <a:buChar char="§"/>
            </a:pPr>
            <a:r>
              <a:rPr lang="nl-NL" sz="2500" dirty="0"/>
              <a:t>meestal één of enkele gewrichten</a:t>
            </a:r>
          </a:p>
          <a:p>
            <a:pPr>
              <a:lnSpc>
                <a:spcPct val="80000"/>
              </a:lnSpc>
              <a:buFont typeface="Wingdings" pitchFamily="2" charset="2"/>
              <a:buChar char="§"/>
            </a:pPr>
            <a:r>
              <a:rPr lang="nl-NL" sz="2500" dirty="0"/>
              <a:t>&lt; na rust </a:t>
            </a:r>
            <a:endParaRPr lang="nl-NL" sz="2500" dirty="0" smtClean="0"/>
          </a:p>
          <a:p>
            <a:pPr>
              <a:lnSpc>
                <a:spcPct val="80000"/>
              </a:lnSpc>
              <a:buFont typeface="Wingdings" pitchFamily="2" charset="2"/>
              <a:buChar char="§"/>
            </a:pPr>
            <a:r>
              <a:rPr lang="nl-NL" sz="2500" dirty="0" smtClean="0"/>
              <a:t>startpijn </a:t>
            </a:r>
            <a:r>
              <a:rPr lang="nl-NL" sz="2500" dirty="0"/>
              <a:t>&amp; -stijfheid 1ste 10 min. na opstaan</a:t>
            </a:r>
          </a:p>
          <a:p>
            <a:pPr>
              <a:lnSpc>
                <a:spcPct val="80000"/>
              </a:lnSpc>
              <a:buFont typeface="Wingdings" pitchFamily="2" charset="2"/>
              <a:buChar char="§"/>
            </a:pPr>
            <a:r>
              <a:rPr lang="nl-NL" sz="2500" dirty="0"/>
              <a:t>&gt; na een tijdje bewegen</a:t>
            </a:r>
          </a:p>
          <a:p>
            <a:pPr>
              <a:lnSpc>
                <a:spcPct val="80000"/>
              </a:lnSpc>
              <a:buFont typeface="Wingdings" pitchFamily="2" charset="2"/>
              <a:buNone/>
            </a:pPr>
            <a:endParaRPr lang="nl-NL" sz="500" dirty="0"/>
          </a:p>
          <a:p>
            <a:pPr>
              <a:lnSpc>
                <a:spcPct val="80000"/>
              </a:lnSpc>
              <a:buFont typeface="Wingdings" pitchFamily="2" charset="2"/>
              <a:buNone/>
            </a:pPr>
            <a:endParaRPr lang="nl-NL"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 calcmode="lin" valueType="num">
                                      <p:cBhvr additive="base">
                                        <p:cTn id="17" dur="500" fill="hold"/>
                                        <p:tgtEl>
                                          <p:spTgt spid="7475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47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anim calcmode="lin" valueType="num">
                                      <p:cBhvr additive="base">
                                        <p:cTn id="21" dur="500" fill="hold"/>
                                        <p:tgtEl>
                                          <p:spTgt spid="7475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4755">
                                            <p:txEl>
                                              <p:pRg st="6" end="6"/>
                                            </p:txEl>
                                          </p:spTgt>
                                        </p:tgtEl>
                                        <p:attrNameLst>
                                          <p:attrName>style.visibility</p:attrName>
                                        </p:attrNameLst>
                                      </p:cBhvr>
                                      <p:to>
                                        <p:strVal val="visible"/>
                                      </p:to>
                                    </p:set>
                                    <p:anim calcmode="lin" valueType="num">
                                      <p:cBhvr additive="base">
                                        <p:cTn id="27" dur="500" fill="hold"/>
                                        <p:tgtEl>
                                          <p:spTgt spid="74755">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475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4755">
                                            <p:txEl>
                                              <p:pRg st="7" end="7"/>
                                            </p:txEl>
                                          </p:spTgt>
                                        </p:tgtEl>
                                        <p:attrNameLst>
                                          <p:attrName>style.visibility</p:attrName>
                                        </p:attrNameLst>
                                      </p:cBhvr>
                                      <p:to>
                                        <p:strVal val="visible"/>
                                      </p:to>
                                    </p:set>
                                    <p:anim calcmode="lin" valueType="num">
                                      <p:cBhvr additive="base">
                                        <p:cTn id="31" dur="500" fill="hold"/>
                                        <p:tgtEl>
                                          <p:spTgt spid="74755">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475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4755">
                                            <p:txEl>
                                              <p:pRg st="8" end="8"/>
                                            </p:txEl>
                                          </p:spTgt>
                                        </p:tgtEl>
                                        <p:attrNameLst>
                                          <p:attrName>style.visibility</p:attrName>
                                        </p:attrNameLst>
                                      </p:cBhvr>
                                      <p:to>
                                        <p:strVal val="visible"/>
                                      </p:to>
                                    </p:set>
                                    <p:anim calcmode="lin" valueType="num">
                                      <p:cBhvr additive="base">
                                        <p:cTn id="35" dur="500" fill="hold"/>
                                        <p:tgtEl>
                                          <p:spTgt spid="7475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475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4755">
                                            <p:txEl>
                                              <p:pRg st="9" end="9"/>
                                            </p:txEl>
                                          </p:spTgt>
                                        </p:tgtEl>
                                        <p:attrNameLst>
                                          <p:attrName>style.visibility</p:attrName>
                                        </p:attrNameLst>
                                      </p:cBhvr>
                                      <p:to>
                                        <p:strVal val="visible"/>
                                      </p:to>
                                    </p:set>
                                    <p:anim calcmode="lin" valueType="num">
                                      <p:cBhvr additive="base">
                                        <p:cTn id="39" dur="500" fill="hold"/>
                                        <p:tgtEl>
                                          <p:spTgt spid="7475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475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4755">
                                            <p:txEl>
                                              <p:pRg st="10" end="10"/>
                                            </p:txEl>
                                          </p:spTgt>
                                        </p:tgtEl>
                                        <p:attrNameLst>
                                          <p:attrName>style.visibility</p:attrName>
                                        </p:attrNameLst>
                                      </p:cBhvr>
                                      <p:to>
                                        <p:strVal val="visible"/>
                                      </p:to>
                                    </p:set>
                                    <p:anim calcmode="lin" valueType="num">
                                      <p:cBhvr additive="base">
                                        <p:cTn id="43" dur="500" fill="hold"/>
                                        <p:tgtEl>
                                          <p:spTgt spid="7475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475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4755">
                                            <p:txEl>
                                              <p:pRg st="11" end="11"/>
                                            </p:txEl>
                                          </p:spTgt>
                                        </p:tgtEl>
                                        <p:attrNameLst>
                                          <p:attrName>style.visibility</p:attrName>
                                        </p:attrNameLst>
                                      </p:cBhvr>
                                      <p:to>
                                        <p:strVal val="visible"/>
                                      </p:to>
                                    </p:set>
                                    <p:anim calcmode="lin" valueType="num">
                                      <p:cBhvr additive="base">
                                        <p:cTn id="47" dur="500" fill="hold"/>
                                        <p:tgtEl>
                                          <p:spTgt spid="7475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475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74755">
                                            <p:txEl>
                                              <p:pRg st="12" end="12"/>
                                            </p:txEl>
                                          </p:spTgt>
                                        </p:tgtEl>
                                        <p:attrNameLst>
                                          <p:attrName>style.visibility</p:attrName>
                                        </p:attrNameLst>
                                      </p:cBhvr>
                                      <p:to>
                                        <p:strVal val="visible"/>
                                      </p:to>
                                    </p:set>
                                    <p:anim calcmode="lin" valueType="num">
                                      <p:cBhvr additive="base">
                                        <p:cTn id="51" dur="500" fill="hold"/>
                                        <p:tgtEl>
                                          <p:spTgt spid="7475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475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lstStyle/>
          <a:p>
            <a:pPr algn="ctr"/>
            <a:r>
              <a:rPr lang="nl-NL" sz="4800" b="1" dirty="0">
                <a:solidFill>
                  <a:schemeClr val="accent3">
                    <a:tint val="90000"/>
                    <a:satMod val="120000"/>
                  </a:schemeClr>
                </a:solidFill>
                <a:effectLst>
                  <a:outerShdw blurRad="38100" dist="25400" dir="5400000" algn="tl" rotWithShape="0">
                    <a:srgbClr val="000000">
                      <a:alpha val="43000"/>
                    </a:srgbClr>
                  </a:outerShdw>
                </a:effectLst>
              </a:rPr>
              <a:t>heup  </a:t>
            </a: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r>
              <a:rPr lang="nl-NL" sz="3400" dirty="0" smtClean="0"/>
              <a:t>bursitis </a:t>
            </a:r>
            <a:r>
              <a:rPr lang="nl-NL" sz="3400" dirty="0" smtClean="0">
                <a:sym typeface="Symbol"/>
              </a:rPr>
              <a:t> trochanteritis</a:t>
            </a:r>
            <a:endParaRPr lang="nl-NL" sz="3400" dirty="0" smtClean="0"/>
          </a:p>
          <a:p>
            <a:pPr lvl="1">
              <a:buFont typeface="Wingdings" pitchFamily="2" charset="2"/>
              <a:buChar char="§"/>
            </a:pPr>
            <a:r>
              <a:rPr lang="nl-NL" sz="2800" dirty="0" smtClean="0"/>
              <a:t>nachtelijke </a:t>
            </a:r>
            <a:r>
              <a:rPr lang="nl-NL" sz="2800" dirty="0"/>
              <a:t>pijn, door druk</a:t>
            </a:r>
          </a:p>
          <a:p>
            <a:pPr>
              <a:buFont typeface="Wingdings" pitchFamily="2" charset="2"/>
              <a:buChar char="§"/>
            </a:pPr>
            <a:r>
              <a:rPr lang="nl-NL" sz="3400" dirty="0"/>
              <a:t>tendinopathie</a:t>
            </a:r>
          </a:p>
          <a:p>
            <a:pPr>
              <a:buFont typeface="Wingdings" pitchFamily="2" charset="2"/>
              <a:buChar char="§"/>
            </a:pPr>
            <a:r>
              <a:rPr lang="nl-NL" sz="3400" dirty="0"/>
              <a:t>artritis </a:t>
            </a:r>
            <a:endParaRPr lang="nl-NL" sz="3400" dirty="0" smtClean="0"/>
          </a:p>
          <a:p>
            <a:pPr lvl="1">
              <a:buFont typeface="Wingdings" pitchFamily="2" charset="2"/>
              <a:buChar char="§"/>
            </a:pPr>
            <a:r>
              <a:rPr lang="nl-NL" sz="2800" dirty="0" smtClean="0"/>
              <a:t>pijn</a:t>
            </a:r>
            <a:r>
              <a:rPr lang="nl-NL" sz="2800" dirty="0"/>
              <a:t>, roodheid, </a:t>
            </a:r>
            <a:r>
              <a:rPr lang="nl-NL" sz="2800" dirty="0" smtClean="0"/>
              <a:t>warmte, functieverlies</a:t>
            </a:r>
            <a:endParaRPr lang="nl-NL" sz="2800" dirty="0"/>
          </a:p>
          <a:p>
            <a:pPr>
              <a:buFont typeface="Wingdings" pitchFamily="2" charset="2"/>
              <a:buChar char="§"/>
            </a:pPr>
            <a:r>
              <a:rPr lang="nl-NL" sz="3400" dirty="0" smtClean="0"/>
              <a:t>coxartrose </a:t>
            </a:r>
            <a:endParaRPr lang="nl-NL" sz="3400" dirty="0"/>
          </a:p>
          <a:p>
            <a:pPr>
              <a:buFont typeface="Wingdings" pitchFamily="2" charset="2"/>
              <a:buChar char="§"/>
            </a:pPr>
            <a:r>
              <a:rPr lang="nl-NL" sz="3400" dirty="0"/>
              <a:t>fractuur </a:t>
            </a:r>
            <a:endParaRPr lang="nl-NL" sz="3400" dirty="0" smtClean="0"/>
          </a:p>
          <a:p>
            <a:pPr lvl="1">
              <a:buFont typeface="Wingdings" pitchFamily="2" charset="2"/>
              <a:buChar char="§"/>
            </a:pPr>
            <a:r>
              <a:rPr lang="nl-NL" sz="2800" dirty="0" smtClean="0"/>
              <a:t>osteoporose </a:t>
            </a:r>
            <a:r>
              <a:rPr lang="nl-NL" sz="2800" dirty="0"/>
              <a:t>+ valrisico</a:t>
            </a:r>
          </a:p>
          <a:p>
            <a:pPr>
              <a:buFont typeface="Wingdings" pitchFamily="2" charset="2"/>
              <a:buNone/>
            </a:pPr>
            <a:endParaRPr lang="nl-NL" sz="2400" dirty="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lstStyle/>
          <a:p>
            <a:pPr algn="ctr"/>
            <a:r>
              <a:rPr lang="nl-NL" sz="4800" b="1" dirty="0">
                <a:solidFill>
                  <a:schemeClr val="accent3">
                    <a:tint val="90000"/>
                    <a:satMod val="120000"/>
                  </a:schemeClr>
                </a:solidFill>
                <a:effectLst>
                  <a:outerShdw blurRad="38100" dist="25400" dir="5400000" algn="tl" rotWithShape="0">
                    <a:srgbClr val="000000">
                      <a:alpha val="43000"/>
                    </a:srgbClr>
                  </a:outerShdw>
                </a:effectLst>
              </a:rPr>
              <a:t>heup  </a:t>
            </a: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pathologie</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endParaRPr lang="nl-NL" sz="3000" dirty="0" smtClean="0"/>
          </a:p>
          <a:p>
            <a:pPr>
              <a:buFont typeface="Wingdings" pitchFamily="2" charset="2"/>
              <a:buChar char="§"/>
            </a:pPr>
            <a:r>
              <a:rPr lang="nl-NL" sz="3000" dirty="0" smtClean="0"/>
              <a:t>kinderen</a:t>
            </a:r>
            <a:endParaRPr lang="nl-NL" sz="3000" dirty="0"/>
          </a:p>
          <a:p>
            <a:pPr lvl="1">
              <a:buFont typeface="Wingdings" pitchFamily="2" charset="2"/>
              <a:buChar char="§"/>
            </a:pPr>
            <a:r>
              <a:rPr lang="nl-NL" sz="2800" dirty="0"/>
              <a:t>coxitis </a:t>
            </a:r>
            <a:r>
              <a:rPr lang="nl-NL" sz="2800" dirty="0" smtClean="0"/>
              <a:t>fugax</a:t>
            </a:r>
            <a:endParaRPr lang="nl-NL" sz="2800" dirty="0"/>
          </a:p>
          <a:p>
            <a:pPr lvl="1">
              <a:buFont typeface="Wingdings" pitchFamily="2" charset="2"/>
              <a:buChar char="§"/>
            </a:pPr>
            <a:r>
              <a:rPr lang="nl-NL" sz="2800" dirty="0"/>
              <a:t>congenitale heupdysplasie </a:t>
            </a:r>
          </a:p>
          <a:p>
            <a:pPr lvl="1">
              <a:buFont typeface="Wingdings" pitchFamily="2" charset="2"/>
              <a:buChar char="§"/>
            </a:pPr>
            <a:r>
              <a:rPr lang="nl-NL" sz="2800" dirty="0"/>
              <a:t>avasculaire botnecrose</a:t>
            </a:r>
          </a:p>
          <a:p>
            <a:pPr>
              <a:buFont typeface="Wingdings" pitchFamily="2" charset="2"/>
              <a:buChar char="§"/>
            </a:pPr>
            <a:endParaRPr lang="nl-NL" sz="2400" dirty="0"/>
          </a:p>
        </p:txBody>
      </p:sp>
      <p:pic>
        <p:nvPicPr>
          <p:cNvPr id="6" name="Picture 1"/>
          <p:cNvPicPr>
            <a:picLocks noChangeAspect="1" noChangeArrowheads="1"/>
          </p:cNvPicPr>
          <p:nvPr/>
        </p:nvPicPr>
        <p:blipFill>
          <a:blip r:embed="rId3"/>
          <a:srcRect/>
          <a:stretch>
            <a:fillRect/>
          </a:stretch>
        </p:blipFill>
        <p:spPr bwMode="auto">
          <a:xfrm>
            <a:off x="6715140" y="1500174"/>
            <a:ext cx="1371600" cy="2124075"/>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4572000" y="4071942"/>
            <a:ext cx="3686175" cy="1238250"/>
          </a:xfrm>
          <a:prstGeom prst="rect">
            <a:avLst/>
          </a:prstGeom>
          <a:noFill/>
          <a:ln w="9525">
            <a:noFill/>
            <a:miter lim="800000"/>
            <a:headEnd/>
            <a:tailEnd/>
          </a:ln>
          <a:effectLst/>
        </p:spPr>
      </p:pic>
      <p:pic>
        <p:nvPicPr>
          <p:cNvPr id="12" name="Picture 3"/>
          <p:cNvPicPr>
            <a:picLocks noChangeAspect="1" noChangeArrowheads="1"/>
          </p:cNvPicPr>
          <p:nvPr/>
        </p:nvPicPr>
        <p:blipFill>
          <a:blip r:embed="rId5"/>
          <a:srcRect/>
          <a:stretch>
            <a:fillRect/>
          </a:stretch>
        </p:blipFill>
        <p:spPr bwMode="auto">
          <a:xfrm>
            <a:off x="1071538" y="4286256"/>
            <a:ext cx="2333625" cy="196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Botziekte van Paget</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r>
              <a:rPr lang="nl-BE" sz="2400" dirty="0" smtClean="0"/>
              <a:t>De botziekte van Paget geeft een ontsteking in het bot.</a:t>
            </a:r>
          </a:p>
          <a:p>
            <a:pPr>
              <a:buFont typeface="Wingdings" pitchFamily="2" charset="2"/>
              <a:buChar char="§"/>
            </a:pPr>
            <a:r>
              <a:rPr lang="nl-BE" sz="2400" dirty="0" smtClean="0"/>
              <a:t>Het bot vervormt.</a:t>
            </a:r>
          </a:p>
          <a:p>
            <a:pPr>
              <a:buFont typeface="Wingdings" pitchFamily="2" charset="2"/>
              <a:buChar char="§"/>
            </a:pPr>
            <a:r>
              <a:rPr lang="nl-BE" sz="2400" dirty="0" smtClean="0"/>
              <a:t>De ziekte wordt vaak per toeval ontdekt door het maken van een röntgenfoto.</a:t>
            </a:r>
          </a:p>
          <a:p>
            <a:pPr>
              <a:buFont typeface="Wingdings" pitchFamily="2" charset="2"/>
              <a:buChar char="§"/>
            </a:pPr>
            <a:r>
              <a:rPr lang="nl-BE" sz="2400" dirty="0" smtClean="0"/>
              <a:t>Meestal begint de ziekte tussen het 35e en 60e jaar.</a:t>
            </a:r>
          </a:p>
          <a:p>
            <a:pPr>
              <a:buFont typeface="Wingdings" pitchFamily="2" charset="2"/>
              <a:buChar char="§"/>
            </a:pPr>
            <a:r>
              <a:rPr lang="nl-BE" sz="2400" dirty="0" smtClean="0"/>
              <a:t>U kunt last hebben van pijn in de botten.</a:t>
            </a:r>
          </a:p>
          <a:p>
            <a:pPr>
              <a:buFont typeface="Wingdings" pitchFamily="2" charset="2"/>
              <a:buChar char="§"/>
            </a:pPr>
            <a:r>
              <a:rPr lang="nl-BE" sz="2400" dirty="0" smtClean="0"/>
              <a:t>Meestal zit de pijn in het bekken, de wervelkolom, de schedel of de botten van armen of benen.</a:t>
            </a:r>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begrippen</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endParaRPr lang="nl-BE" sz="3200" i="1" dirty="0" smtClean="0"/>
          </a:p>
          <a:p>
            <a:pPr>
              <a:buFont typeface="Wingdings" pitchFamily="2" charset="2"/>
              <a:buChar char="§"/>
            </a:pPr>
            <a:r>
              <a:rPr lang="nl-BE" sz="3200" i="1" dirty="0" smtClean="0"/>
              <a:t>bacteriële artritis</a:t>
            </a:r>
            <a:r>
              <a:rPr lang="nl-BE" sz="3200" dirty="0" smtClean="0"/>
              <a:t> </a:t>
            </a:r>
          </a:p>
          <a:p>
            <a:pPr lvl="1">
              <a:buFont typeface="Wingdings" pitchFamily="2" charset="2"/>
              <a:buChar char="§"/>
            </a:pPr>
            <a:r>
              <a:rPr lang="nl-BE" sz="3000" dirty="0" smtClean="0"/>
              <a:t>micro-organisme in synoviale vloeistof</a:t>
            </a:r>
          </a:p>
          <a:p>
            <a:pPr lvl="2">
              <a:buFont typeface="Wingdings" pitchFamily="2" charset="2"/>
              <a:buChar char="§"/>
            </a:pPr>
            <a:r>
              <a:rPr lang="nl-BE" sz="2700" dirty="0" smtClean="0"/>
              <a:t>via de bloedbaan </a:t>
            </a:r>
          </a:p>
          <a:p>
            <a:pPr lvl="2">
              <a:buFont typeface="Wingdings" pitchFamily="2" charset="2"/>
              <a:buChar char="§"/>
            </a:pPr>
            <a:r>
              <a:rPr lang="nl-BE" sz="2700" dirty="0" smtClean="0"/>
              <a:t>per continuitatem</a:t>
            </a:r>
          </a:p>
          <a:p>
            <a:pPr lvl="3">
              <a:buFont typeface="Wingdings" pitchFamily="2" charset="2"/>
              <a:buChar char="§"/>
            </a:pPr>
            <a:r>
              <a:rPr lang="nl-BE" sz="2600" dirty="0" smtClean="0"/>
              <a:t>heelkunde of intra-articulaire injecties</a:t>
            </a:r>
          </a:p>
          <a:p>
            <a:pPr lvl="1">
              <a:buFont typeface="Wingdings" pitchFamily="2" charset="2"/>
              <a:buChar char="§"/>
            </a:pPr>
            <a:r>
              <a:rPr lang="nl-BE" sz="3000" dirty="0" err="1" smtClean="0"/>
              <a:t>mono-artritis</a:t>
            </a:r>
            <a:r>
              <a:rPr lang="nl-BE" sz="3000" dirty="0" smtClean="0"/>
              <a:t> met klassieke ontstekingskenmerken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begrippen</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endParaRPr lang="nl-BE" sz="3200" i="1" dirty="0" smtClean="0"/>
          </a:p>
          <a:p>
            <a:pPr>
              <a:buFont typeface="Wingdings" pitchFamily="2" charset="2"/>
              <a:buChar char="§"/>
            </a:pPr>
            <a:r>
              <a:rPr lang="nl-BE" sz="3200" i="1" dirty="0" smtClean="0"/>
              <a:t>jichtartritis</a:t>
            </a:r>
          </a:p>
          <a:p>
            <a:pPr lvl="1">
              <a:buFont typeface="Wingdings" pitchFamily="2" charset="2"/>
              <a:buChar char="§"/>
            </a:pPr>
            <a:r>
              <a:rPr lang="nl-BE" sz="3000" dirty="0" smtClean="0"/>
              <a:t>een </a:t>
            </a:r>
            <a:r>
              <a:rPr lang="nl-BE" sz="3000" i="1" dirty="0" smtClean="0"/>
              <a:t>kristalartropathieën</a:t>
            </a:r>
          </a:p>
          <a:p>
            <a:pPr lvl="2">
              <a:buFont typeface="Wingdings" pitchFamily="2" charset="2"/>
              <a:buChar char="§"/>
            </a:pPr>
            <a:r>
              <a:rPr lang="nl-BE" sz="2700" dirty="0" smtClean="0"/>
              <a:t>intra-articulaire vorming en neerslag van kristallen</a:t>
            </a:r>
          </a:p>
          <a:p>
            <a:pPr lvl="1">
              <a:buFont typeface="Wingdings" pitchFamily="2" charset="2"/>
              <a:buChar char="§"/>
            </a:pPr>
            <a:r>
              <a:rPr lang="nl-BE" sz="3000" dirty="0" smtClean="0"/>
              <a:t>inflammatoire, steriele artritis</a:t>
            </a:r>
          </a:p>
          <a:p>
            <a:pPr lvl="1">
              <a:buFont typeface="Wingdings" pitchFamily="2" charset="2"/>
              <a:buChar char="§"/>
            </a:pPr>
            <a:r>
              <a:rPr lang="nl-BE" sz="3000" dirty="0" smtClean="0"/>
              <a:t>recidiveert vaak</a:t>
            </a:r>
          </a:p>
          <a:p>
            <a:pPr lvl="1">
              <a:buFont typeface="Wingdings" pitchFamily="2" charset="2"/>
              <a:buChar char="§"/>
            </a:pPr>
            <a:r>
              <a:rPr lang="nl-BE" sz="3000" dirty="0" smtClean="0"/>
              <a:t>systemische, metabole aandoening</a:t>
            </a:r>
          </a:p>
        </p:txBody>
      </p:sp>
      <p:pic>
        <p:nvPicPr>
          <p:cNvPr id="6" name="Picture 1"/>
          <p:cNvPicPr>
            <a:picLocks noChangeAspect="1" noChangeArrowheads="1"/>
          </p:cNvPicPr>
          <p:nvPr/>
        </p:nvPicPr>
        <p:blipFill>
          <a:blip r:embed="rId3"/>
          <a:srcRect/>
          <a:stretch>
            <a:fillRect/>
          </a:stretch>
        </p:blipFill>
        <p:spPr bwMode="auto">
          <a:xfrm>
            <a:off x="6143636" y="1428736"/>
            <a:ext cx="2238375"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begrippen</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lnSpcReduction="10000"/>
          </a:bodyPr>
          <a:lstStyle/>
          <a:p>
            <a:pPr>
              <a:buFont typeface="Wingdings" pitchFamily="2" charset="2"/>
              <a:buChar char="§"/>
            </a:pPr>
            <a:endParaRPr lang="nl-BE" sz="2000" i="1" dirty="0" smtClean="0"/>
          </a:p>
          <a:p>
            <a:pPr>
              <a:buFont typeface="Wingdings" pitchFamily="2" charset="2"/>
              <a:buChar char="§"/>
            </a:pPr>
            <a:endParaRPr lang="nl-BE" sz="2000" i="1" dirty="0" smtClean="0"/>
          </a:p>
          <a:p>
            <a:pPr>
              <a:buFont typeface="Wingdings" pitchFamily="2" charset="2"/>
              <a:buChar char="§"/>
            </a:pPr>
            <a:r>
              <a:rPr lang="nl-BE" sz="3200" i="1" dirty="0" smtClean="0"/>
              <a:t>reactieve artritis</a:t>
            </a:r>
          </a:p>
          <a:p>
            <a:pPr lvl="1">
              <a:buFont typeface="Wingdings" pitchFamily="2" charset="2"/>
              <a:buChar char="§"/>
            </a:pPr>
            <a:r>
              <a:rPr lang="nl-BE" sz="3000" dirty="0" smtClean="0"/>
              <a:t>steriele, immuungemedieerde artritis</a:t>
            </a:r>
          </a:p>
          <a:p>
            <a:pPr>
              <a:buFont typeface="Wingdings" pitchFamily="2" charset="2"/>
              <a:buChar char="§"/>
            </a:pPr>
            <a:endParaRPr lang="nl-BE" sz="3200" dirty="0" smtClean="0"/>
          </a:p>
          <a:p>
            <a:pPr lvl="1">
              <a:buFont typeface="Wingdings" pitchFamily="2" charset="2"/>
              <a:buChar char="§"/>
            </a:pPr>
            <a:r>
              <a:rPr lang="nl-BE" sz="2800" dirty="0" smtClean="0"/>
              <a:t>1 tot 3 weken na een infectie elders</a:t>
            </a:r>
          </a:p>
          <a:p>
            <a:pPr lvl="2">
              <a:buFont typeface="Wingdings" pitchFamily="2" charset="2"/>
              <a:buChar char="§"/>
            </a:pPr>
            <a:r>
              <a:rPr lang="nl-BE" sz="2400" dirty="0" smtClean="0"/>
              <a:t>keelinfectie</a:t>
            </a:r>
          </a:p>
          <a:p>
            <a:pPr lvl="2">
              <a:buFont typeface="Wingdings" pitchFamily="2" charset="2"/>
              <a:buChar char="§"/>
            </a:pPr>
            <a:r>
              <a:rPr lang="nl-BE" sz="2400" dirty="0" smtClean="0"/>
              <a:t>urogenitale infectie </a:t>
            </a:r>
          </a:p>
          <a:p>
            <a:pPr lvl="2">
              <a:buFont typeface="Wingdings" pitchFamily="2" charset="2"/>
              <a:buChar char="§"/>
            </a:pPr>
            <a:r>
              <a:rPr lang="nl-BE" sz="2400" dirty="0" smtClean="0"/>
              <a:t>gastro-intestinale infectie</a:t>
            </a:r>
          </a:p>
          <a:p>
            <a:pPr lvl="1">
              <a:buFont typeface="Wingdings" pitchFamily="2" charset="2"/>
              <a:buChar char="§"/>
            </a:pPr>
            <a:r>
              <a:rPr lang="nl-BE" sz="2800" dirty="0" smtClean="0"/>
              <a:t>in het gewricht is geen levend micro-organisme aantoonbaar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begrippen</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endParaRPr lang="nl-BE" sz="3200" i="1" dirty="0" smtClean="0"/>
          </a:p>
          <a:p>
            <a:pPr>
              <a:buFont typeface="Wingdings" pitchFamily="2" charset="2"/>
              <a:buChar char="§"/>
            </a:pPr>
            <a:r>
              <a:rPr lang="nl-BE" sz="3200" i="1" dirty="0" smtClean="0"/>
              <a:t>reumatoïde artritis</a:t>
            </a:r>
            <a:r>
              <a:rPr lang="nl-BE" sz="3200" dirty="0" smtClean="0"/>
              <a:t> </a:t>
            </a:r>
          </a:p>
          <a:p>
            <a:pPr lvl="1">
              <a:buFont typeface="Wingdings" pitchFamily="2" charset="2"/>
              <a:buChar char="§"/>
            </a:pPr>
            <a:r>
              <a:rPr lang="nl-BE" sz="2800" dirty="0" smtClean="0"/>
              <a:t>systemische inflammatoire gewrichtsaandoening</a:t>
            </a:r>
          </a:p>
          <a:p>
            <a:pPr lvl="1">
              <a:buFont typeface="Wingdings" pitchFamily="2" charset="2"/>
              <a:buChar char="§"/>
            </a:pPr>
            <a:r>
              <a:rPr lang="nl-BE" sz="2800" dirty="0" smtClean="0"/>
              <a:t>chronische steriele ontsteking synovia</a:t>
            </a:r>
          </a:p>
          <a:p>
            <a:pPr lvl="2">
              <a:buFont typeface="Wingdings" pitchFamily="2" charset="2"/>
              <a:buChar char="§"/>
            </a:pPr>
            <a:r>
              <a:rPr lang="nl-BE" sz="2500" dirty="0" smtClean="0">
                <a:sym typeface="Symbol"/>
              </a:rPr>
              <a:t> </a:t>
            </a:r>
            <a:r>
              <a:rPr lang="nl-BE" sz="2500" dirty="0" smtClean="0"/>
              <a:t>pijn in en zwelling van de gewrichten</a:t>
            </a:r>
          </a:p>
          <a:p>
            <a:pPr lvl="2">
              <a:buFont typeface="Wingdings" pitchFamily="2" charset="2"/>
              <a:buChar char="§"/>
            </a:pPr>
            <a:r>
              <a:rPr lang="nl-BE" sz="2500" dirty="0" smtClean="0"/>
              <a:t>beïnvloedt de hoeveelheid en samenstelling van synoviale vloeistof </a:t>
            </a:r>
          </a:p>
        </p:txBody>
      </p:sp>
      <p:pic>
        <p:nvPicPr>
          <p:cNvPr id="6" name="Picture 1"/>
          <p:cNvPicPr>
            <a:picLocks noChangeAspect="1" noChangeArrowheads="1"/>
          </p:cNvPicPr>
          <p:nvPr/>
        </p:nvPicPr>
        <p:blipFill>
          <a:blip r:embed="rId3"/>
          <a:srcRect/>
          <a:stretch>
            <a:fillRect/>
          </a:stretch>
        </p:blipFill>
        <p:spPr bwMode="auto">
          <a:xfrm>
            <a:off x="6143636" y="1428736"/>
            <a:ext cx="2619375"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evaluatie</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589587"/>
          </a:xfrm>
          <a:noFill/>
        </p:spPr>
        <p:txBody>
          <a:bodyPr>
            <a:normAutofit fontScale="77500" lnSpcReduction="20000"/>
          </a:bodyPr>
          <a:lstStyle/>
          <a:p>
            <a:pPr>
              <a:buFont typeface="Wingdings" pitchFamily="2" charset="2"/>
              <a:buChar char="§"/>
            </a:pPr>
            <a:endParaRPr lang="nl-NL" sz="3000" dirty="0" smtClean="0"/>
          </a:p>
          <a:p>
            <a:pPr>
              <a:buFont typeface="Wingdings" pitchFamily="2" charset="2"/>
              <a:buChar char="§"/>
            </a:pPr>
            <a:r>
              <a:rPr lang="nl-BE" sz="2400" i="1" dirty="0" smtClean="0"/>
              <a:t>bacteriële artritis</a:t>
            </a:r>
          </a:p>
          <a:p>
            <a:pPr lvl="1">
              <a:buFont typeface="Wingdings" pitchFamily="2" charset="2"/>
              <a:buChar char="§"/>
            </a:pPr>
            <a:r>
              <a:rPr lang="nl-BE" sz="2200" dirty="0" smtClean="0"/>
              <a:t>artritis van één (meestal groot) gewricht met koorts/koude rillingen.</a:t>
            </a:r>
          </a:p>
          <a:p>
            <a:pPr>
              <a:buFont typeface="Wingdings" pitchFamily="2" charset="2"/>
              <a:buChar char="§"/>
            </a:pPr>
            <a:r>
              <a:rPr lang="nl-BE" sz="2400" i="1" dirty="0" smtClean="0"/>
              <a:t>jichtartritis</a:t>
            </a:r>
          </a:p>
          <a:p>
            <a:pPr lvl="1">
              <a:buFont typeface="Wingdings" pitchFamily="2" charset="2"/>
              <a:buChar char="§"/>
            </a:pPr>
            <a:r>
              <a:rPr lang="nl-BE" sz="2200" dirty="0" smtClean="0"/>
              <a:t>acute, erg pijnlijke, meestal </a:t>
            </a:r>
            <a:r>
              <a:rPr lang="nl-BE" sz="2200" dirty="0" err="1" smtClean="0"/>
              <a:t>mono-artritis</a:t>
            </a:r>
            <a:endParaRPr lang="nl-BE" sz="2200" dirty="0" smtClean="0"/>
          </a:p>
          <a:p>
            <a:pPr lvl="1">
              <a:buFont typeface="Wingdings" pitchFamily="2" charset="2"/>
              <a:buChar char="§"/>
            </a:pPr>
            <a:r>
              <a:rPr lang="nl-BE" sz="2200" dirty="0" smtClean="0"/>
              <a:t>in grote teen, voet, enkel of knie</a:t>
            </a:r>
          </a:p>
          <a:p>
            <a:pPr>
              <a:buFont typeface="Wingdings" pitchFamily="2" charset="2"/>
              <a:buChar char="§"/>
            </a:pPr>
            <a:r>
              <a:rPr lang="nl-BE" sz="2400" i="1" dirty="0" smtClean="0"/>
              <a:t>reactieve artritis</a:t>
            </a:r>
          </a:p>
          <a:p>
            <a:pPr lvl="1">
              <a:buFont typeface="Wingdings" pitchFamily="2" charset="2"/>
              <a:buChar char="§"/>
            </a:pPr>
            <a:r>
              <a:rPr lang="nl-BE" sz="2200" dirty="0" smtClean="0"/>
              <a:t>mono- of asymmetrische </a:t>
            </a:r>
            <a:r>
              <a:rPr lang="nl-BE" sz="2200" dirty="0" err="1" smtClean="0"/>
              <a:t>oligo-artritis</a:t>
            </a:r>
            <a:endParaRPr lang="nl-BE" sz="2200" dirty="0" smtClean="0"/>
          </a:p>
          <a:p>
            <a:pPr lvl="1">
              <a:buFont typeface="Wingdings" pitchFamily="2" charset="2"/>
              <a:buChar char="§"/>
            </a:pPr>
            <a:r>
              <a:rPr lang="nl-BE" sz="2200" dirty="0" smtClean="0"/>
              <a:t>meestal onderste extremiteiten</a:t>
            </a:r>
          </a:p>
          <a:p>
            <a:pPr lvl="1">
              <a:buFont typeface="Wingdings" pitchFamily="2" charset="2"/>
              <a:buChar char="§"/>
            </a:pPr>
            <a:r>
              <a:rPr lang="nl-BE" sz="2200" dirty="0" smtClean="0"/>
              <a:t>1-3 weken na infectie </a:t>
            </a:r>
          </a:p>
          <a:p>
            <a:pPr lvl="2">
              <a:buFont typeface="Wingdings" pitchFamily="2" charset="2"/>
              <a:buChar char="§"/>
            </a:pPr>
            <a:r>
              <a:rPr lang="nl-BE" sz="1900" dirty="0" smtClean="0"/>
              <a:t>keel, maag-darmkanaal of urogenitaal stelsel</a:t>
            </a:r>
          </a:p>
          <a:p>
            <a:pPr>
              <a:buFont typeface="Wingdings" pitchFamily="2" charset="2"/>
              <a:buChar char="§"/>
            </a:pPr>
            <a:r>
              <a:rPr lang="nl-BE" sz="2400" i="1" dirty="0" smtClean="0"/>
              <a:t>reumatoïde artritis</a:t>
            </a:r>
          </a:p>
          <a:p>
            <a:pPr lvl="1">
              <a:buFont typeface="Wingdings" pitchFamily="2" charset="2"/>
              <a:buChar char="§"/>
            </a:pPr>
            <a:r>
              <a:rPr lang="nl-BE" sz="2200" dirty="0" smtClean="0"/>
              <a:t>symmetrische artritis (vaak zonder roodheid)</a:t>
            </a:r>
          </a:p>
          <a:p>
            <a:pPr lvl="2">
              <a:buFont typeface="Wingdings" pitchFamily="2" charset="2"/>
              <a:buChar char="§"/>
            </a:pPr>
            <a:r>
              <a:rPr lang="nl-BE" sz="1900" dirty="0" smtClean="0"/>
              <a:t>in ≥ 3 gewrichten/gewrichtsgroepen </a:t>
            </a:r>
          </a:p>
          <a:p>
            <a:pPr lvl="3">
              <a:buFont typeface="Wingdings" pitchFamily="2" charset="2"/>
              <a:buChar char="§"/>
            </a:pPr>
            <a:r>
              <a:rPr lang="nl-BE" sz="1800" dirty="0" smtClean="0"/>
              <a:t>vooral MCP-, PIP-, pols- en MTP-gewrichten</a:t>
            </a:r>
          </a:p>
          <a:p>
            <a:pPr lvl="2">
              <a:buFont typeface="Wingdings" pitchFamily="2" charset="2"/>
              <a:buChar char="§"/>
            </a:pPr>
            <a:r>
              <a:rPr lang="nl-BE" sz="1900" dirty="0" smtClean="0"/>
              <a:t>met tangentiële drukpijn in </a:t>
            </a:r>
            <a:r>
              <a:rPr lang="nl-BE" sz="1900" dirty="0" err="1" smtClean="0"/>
              <a:t>MCP’s</a:t>
            </a:r>
            <a:r>
              <a:rPr lang="nl-BE" sz="1900" dirty="0" smtClean="0"/>
              <a:t> of </a:t>
            </a:r>
            <a:r>
              <a:rPr lang="nl-BE" sz="1900" dirty="0" err="1" smtClean="0"/>
              <a:t>MTP’s</a:t>
            </a:r>
            <a:endParaRPr lang="nl-BE" sz="1900" dirty="0" smtClean="0"/>
          </a:p>
          <a:p>
            <a:pPr lvl="2">
              <a:buFont typeface="Wingdings" pitchFamily="2" charset="2"/>
              <a:buChar char="§"/>
            </a:pPr>
            <a:r>
              <a:rPr lang="nl-BE" sz="1900" dirty="0" smtClean="0"/>
              <a:t>ochtendstijfheid  ≥ half uur</a:t>
            </a:r>
          </a:p>
          <a:p>
            <a:pPr>
              <a:buFont typeface="Wingdings" pitchFamily="2" charset="2"/>
              <a:buChar char="§"/>
            </a:pPr>
            <a:r>
              <a:rPr lang="nl-BE" sz="2400" i="1" dirty="0" smtClean="0"/>
              <a:t>ongedifferentieerde artritis</a:t>
            </a:r>
          </a:p>
          <a:p>
            <a:pPr lvl="1">
              <a:buFont typeface="Wingdings" pitchFamily="2" charset="2"/>
              <a:buChar char="§"/>
            </a:pPr>
            <a:r>
              <a:rPr lang="nl-BE" sz="2200" dirty="0" smtClean="0"/>
              <a:t>op basis van de diagnostiek niet te classificeren</a:t>
            </a:r>
            <a:endParaRPr lang="nl-NL"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beleid</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428736"/>
            <a:ext cx="8229600" cy="5429264"/>
          </a:xfrm>
          <a:noFill/>
        </p:spPr>
        <p:txBody>
          <a:bodyPr>
            <a:normAutofit lnSpcReduction="10000"/>
          </a:bodyPr>
          <a:lstStyle/>
          <a:p>
            <a:pPr>
              <a:buFont typeface="Wingdings" pitchFamily="2" charset="2"/>
              <a:buChar char="§"/>
            </a:pPr>
            <a:r>
              <a:rPr lang="nl-BE" sz="2400" dirty="0" smtClean="0"/>
              <a:t>(vermoeden van) bacteriële artritis</a:t>
            </a:r>
          </a:p>
          <a:p>
            <a:pPr lvl="1">
              <a:buFont typeface="Wingdings" pitchFamily="2" charset="2"/>
              <a:buChar char="§"/>
            </a:pPr>
            <a:r>
              <a:rPr lang="nl-BE" sz="2200" dirty="0" smtClean="0"/>
              <a:t>spoedverwijzing!</a:t>
            </a:r>
          </a:p>
          <a:p>
            <a:pPr>
              <a:buFont typeface="Wingdings" pitchFamily="2" charset="2"/>
              <a:buChar char="§"/>
            </a:pPr>
            <a:r>
              <a:rPr lang="nl-BE" sz="2400" dirty="0" smtClean="0"/>
              <a:t>artritis algemeen</a:t>
            </a:r>
          </a:p>
          <a:p>
            <a:pPr lvl="1">
              <a:buFont typeface="Wingdings" pitchFamily="2" charset="2"/>
              <a:buChar char="§"/>
            </a:pPr>
            <a:r>
              <a:rPr lang="nl-BE" sz="2200" dirty="0" smtClean="0"/>
              <a:t>leg uit wat een artritis is</a:t>
            </a:r>
          </a:p>
          <a:p>
            <a:pPr lvl="1">
              <a:buFont typeface="Wingdings" pitchFamily="2" charset="2"/>
              <a:buChar char="§"/>
            </a:pPr>
            <a:r>
              <a:rPr lang="nl-BE" sz="2200" dirty="0" smtClean="0"/>
              <a:t>bespreek </a:t>
            </a:r>
          </a:p>
          <a:p>
            <a:pPr lvl="2">
              <a:buFont typeface="Wingdings" pitchFamily="2" charset="2"/>
              <a:buChar char="§"/>
            </a:pPr>
            <a:r>
              <a:rPr lang="nl-BE" sz="1900" dirty="0" smtClean="0"/>
              <a:t>mogelijke diagnose</a:t>
            </a:r>
          </a:p>
          <a:p>
            <a:pPr lvl="2">
              <a:buFont typeface="Wingdings" pitchFamily="2" charset="2"/>
              <a:buChar char="§"/>
            </a:pPr>
            <a:r>
              <a:rPr lang="nl-BE" sz="1900" dirty="0" smtClean="0"/>
              <a:t>te verwachten beloop</a:t>
            </a:r>
          </a:p>
          <a:p>
            <a:pPr lvl="1">
              <a:buFont typeface="Wingdings" pitchFamily="2" charset="2"/>
              <a:buChar char="§"/>
            </a:pPr>
            <a:r>
              <a:rPr lang="nl-BE" sz="2200" dirty="0" smtClean="0"/>
              <a:t>adviseer bij veel pijn rust op geleide van de pijn</a:t>
            </a:r>
          </a:p>
          <a:p>
            <a:pPr lvl="1">
              <a:buFont typeface="Wingdings" pitchFamily="2" charset="2"/>
              <a:buChar char="§"/>
            </a:pPr>
            <a:r>
              <a:rPr lang="nl-BE" sz="2200" dirty="0" smtClean="0"/>
              <a:t>controleer bij onvoldoende verbetering</a:t>
            </a:r>
          </a:p>
          <a:p>
            <a:pPr lvl="2">
              <a:buFont typeface="Wingdings" pitchFamily="2" charset="2"/>
              <a:buChar char="§"/>
            </a:pPr>
            <a:r>
              <a:rPr lang="nl-BE" sz="1900" dirty="0" smtClean="0"/>
              <a:t>binnen 7 dagen</a:t>
            </a:r>
          </a:p>
          <a:p>
            <a:pPr lvl="2">
              <a:buFont typeface="Wingdings" pitchFamily="2" charset="2"/>
              <a:buChar char="§"/>
            </a:pPr>
            <a:r>
              <a:rPr lang="nl-BE" sz="1900" dirty="0" smtClean="0"/>
              <a:t>direct huisarts bij koorts en algemene malaise</a:t>
            </a:r>
          </a:p>
          <a:p>
            <a:pPr lvl="1">
              <a:buFont typeface="Wingdings" pitchFamily="2" charset="2"/>
              <a:buChar char="§"/>
            </a:pPr>
            <a:r>
              <a:rPr lang="nl-BE" sz="2200" dirty="0" smtClean="0"/>
              <a:t>R/ NSAID - symptomatisch</a:t>
            </a:r>
          </a:p>
          <a:p>
            <a:pPr lvl="2">
              <a:buFont typeface="Wingdings" pitchFamily="2" charset="2"/>
              <a:buChar char="§"/>
            </a:pPr>
            <a:r>
              <a:rPr lang="nl-BE" sz="1900" dirty="0" smtClean="0"/>
              <a:t>ibuprofen 3 dd 600 mg</a:t>
            </a:r>
          </a:p>
          <a:p>
            <a:pPr lvl="2">
              <a:buFont typeface="Wingdings" pitchFamily="2" charset="2"/>
              <a:buChar char="§"/>
            </a:pPr>
            <a:r>
              <a:rPr lang="nl-BE" sz="1900" dirty="0" smtClean="0"/>
              <a:t>naproxen 2 dd 500 mg</a:t>
            </a:r>
          </a:p>
          <a:p>
            <a:pPr lvl="2">
              <a:buFont typeface="Wingdings" pitchFamily="2" charset="2"/>
              <a:buChar char="§"/>
            </a:pPr>
            <a:r>
              <a:rPr lang="nl-BE" sz="1900" dirty="0" smtClean="0"/>
              <a:t>of diclofenac 3 dd 50 mg</a:t>
            </a:r>
          </a:p>
          <a:p>
            <a:pPr>
              <a:buFont typeface="Wingdings" pitchFamily="2" charset="2"/>
              <a:buChar char="§"/>
            </a:pPr>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7" end="7"/>
                                            </p:txEl>
                                          </p:spTgt>
                                        </p:tgtEl>
                                        <p:attrNameLst>
                                          <p:attrName>style.visibility</p:attrName>
                                        </p:attrNameLst>
                                      </p:cBhvr>
                                      <p:to>
                                        <p:strVal val="visible"/>
                                      </p:to>
                                    </p:set>
                                    <p:anim calcmode="lin" valueType="num">
                                      <p:cBhvr additive="base">
                                        <p:cTn id="7"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731">
                                            <p:txEl>
                                              <p:pRg st="8" end="8"/>
                                            </p:txEl>
                                          </p:spTgt>
                                        </p:tgtEl>
                                        <p:attrNameLst>
                                          <p:attrName>style.visibility</p:attrName>
                                        </p:attrNameLst>
                                      </p:cBhvr>
                                      <p:to>
                                        <p:strVal val="visible"/>
                                      </p:to>
                                    </p:set>
                                    <p:anim calcmode="lin" valueType="num">
                                      <p:cBhvr additive="base">
                                        <p:cTn id="11"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1">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3731">
                                            <p:txEl>
                                              <p:pRg st="9" end="9"/>
                                            </p:txEl>
                                          </p:spTgt>
                                        </p:tgtEl>
                                        <p:attrNameLst>
                                          <p:attrName>style.visibility</p:attrName>
                                        </p:attrNameLst>
                                      </p:cBhvr>
                                      <p:to>
                                        <p:strVal val="visible"/>
                                      </p:to>
                                    </p:set>
                                    <p:anim calcmode="lin" valueType="num">
                                      <p:cBhvr additive="base">
                                        <p:cTn id="15" dur="500" fill="hold"/>
                                        <p:tgtEl>
                                          <p:spTgt spid="73731">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1">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731">
                                            <p:txEl>
                                              <p:pRg st="10" end="10"/>
                                            </p:txEl>
                                          </p:spTgt>
                                        </p:tgtEl>
                                        <p:attrNameLst>
                                          <p:attrName>style.visibility</p:attrName>
                                        </p:attrNameLst>
                                      </p:cBhvr>
                                      <p:to>
                                        <p:strVal val="visible"/>
                                      </p:to>
                                    </p:set>
                                    <p:anim calcmode="lin" valueType="num">
                                      <p:cBhvr additive="base">
                                        <p:cTn id="19" dur="500" fill="hold"/>
                                        <p:tgtEl>
                                          <p:spTgt spid="73731">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731">
                                            <p:txEl>
                                              <p:pRg st="11" end="11"/>
                                            </p:txEl>
                                          </p:spTgt>
                                        </p:tgtEl>
                                        <p:attrNameLst>
                                          <p:attrName>style.visibility</p:attrName>
                                        </p:attrNameLst>
                                      </p:cBhvr>
                                      <p:to>
                                        <p:strVal val="visible"/>
                                      </p:to>
                                    </p:set>
                                    <p:anim calcmode="lin" valueType="num">
                                      <p:cBhvr additive="base">
                                        <p:cTn id="23" dur="500" fill="hold"/>
                                        <p:tgtEl>
                                          <p:spTgt spid="73731">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731">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3731">
                                            <p:txEl>
                                              <p:pRg st="12" end="12"/>
                                            </p:txEl>
                                          </p:spTgt>
                                        </p:tgtEl>
                                        <p:attrNameLst>
                                          <p:attrName>style.visibility</p:attrName>
                                        </p:attrNameLst>
                                      </p:cBhvr>
                                      <p:to>
                                        <p:strVal val="visible"/>
                                      </p:to>
                                    </p:set>
                                    <p:anim calcmode="lin" valueType="num">
                                      <p:cBhvr additive="base">
                                        <p:cTn id="27" dur="500" fill="hold"/>
                                        <p:tgtEl>
                                          <p:spTgt spid="73731">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1">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3731">
                                            <p:txEl>
                                              <p:pRg st="13" end="13"/>
                                            </p:txEl>
                                          </p:spTgt>
                                        </p:tgtEl>
                                        <p:attrNameLst>
                                          <p:attrName>style.visibility</p:attrName>
                                        </p:attrNameLst>
                                      </p:cBhvr>
                                      <p:to>
                                        <p:strVal val="visible"/>
                                      </p:to>
                                    </p:set>
                                    <p:anim calcmode="lin" valueType="num">
                                      <p:cBhvr additive="base">
                                        <p:cTn id="31" dur="500" fill="hold"/>
                                        <p:tgtEl>
                                          <p:spTgt spid="73731">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731">
                                            <p:txEl>
                                              <p:pRg st="14" end="14"/>
                                            </p:txEl>
                                          </p:spTgt>
                                        </p:tgtEl>
                                        <p:attrNameLst>
                                          <p:attrName>style.visibility</p:attrName>
                                        </p:attrNameLst>
                                      </p:cBhvr>
                                      <p:to>
                                        <p:strVal val="visible"/>
                                      </p:to>
                                    </p:set>
                                    <p:anim calcmode="lin" valueType="num">
                                      <p:cBhvr additive="base">
                                        <p:cTn id="35" dur="500" fill="hold"/>
                                        <p:tgtEl>
                                          <p:spTgt spid="73731">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50900"/>
          </a:xfrm>
          <a:noFill/>
        </p:spPr>
        <p:txBody>
          <a:bodyPr>
            <a:normAutofit/>
          </a:bodyPr>
          <a:lstStyle/>
          <a:p>
            <a:pPr algn="ctr"/>
            <a:r>
              <a:rPr lang="nl-NL" sz="4800" b="1" dirty="0" smtClean="0">
                <a:solidFill>
                  <a:schemeClr val="accent3">
                    <a:tint val="90000"/>
                    <a:satMod val="120000"/>
                  </a:schemeClr>
                </a:solidFill>
                <a:effectLst>
                  <a:outerShdw blurRad="38100" dist="25400" dir="5400000" algn="tl" rotWithShape="0">
                    <a:srgbClr val="000000">
                      <a:alpha val="43000"/>
                    </a:srgbClr>
                  </a:outerShdw>
                </a:effectLst>
              </a:rPr>
              <a:t>artritis - beleid</a:t>
            </a:r>
            <a:endParaRPr lang="nl-NL" sz="2800" b="1" dirty="0">
              <a:solidFill>
                <a:schemeClr val="accent3">
                  <a:tint val="90000"/>
                  <a:satMod val="120000"/>
                </a:schemeClr>
              </a:solidFill>
              <a:effectLst>
                <a:outerShdw blurRad="38100" dist="25400" dir="5400000" algn="tl" rotWithShape="0">
                  <a:srgbClr val="000000">
                    <a:alpha val="43000"/>
                  </a:srgbClr>
                </a:outerShdw>
              </a:effectLst>
            </a:endParaRPr>
          </a:p>
        </p:txBody>
      </p:sp>
      <p:sp>
        <p:nvSpPr>
          <p:cNvPr id="73731" name="Rectangle 3"/>
          <p:cNvSpPr>
            <a:spLocks noGrp="1" noChangeArrowheads="1"/>
          </p:cNvSpPr>
          <p:nvPr>
            <p:ph idx="1"/>
          </p:nvPr>
        </p:nvSpPr>
        <p:spPr>
          <a:xfrm>
            <a:off x="395288" y="1268413"/>
            <a:ext cx="8229600" cy="5113337"/>
          </a:xfrm>
          <a:noFill/>
        </p:spPr>
        <p:txBody>
          <a:bodyPr>
            <a:normAutofit/>
          </a:bodyPr>
          <a:lstStyle/>
          <a:p>
            <a:pPr>
              <a:buFont typeface="Wingdings" pitchFamily="2" charset="2"/>
              <a:buChar char="§"/>
            </a:pPr>
            <a:r>
              <a:rPr lang="nl-BE" dirty="0" smtClean="0"/>
              <a:t>jichtartritis</a:t>
            </a:r>
          </a:p>
          <a:p>
            <a:pPr lvl="1">
              <a:buFont typeface="Wingdings" pitchFamily="2" charset="2"/>
              <a:buChar char="§"/>
            </a:pPr>
            <a:r>
              <a:rPr lang="nl-BE" dirty="0" smtClean="0"/>
              <a:t>NSAID</a:t>
            </a:r>
          </a:p>
          <a:p>
            <a:pPr lvl="1">
              <a:buFont typeface="Wingdings" pitchFamily="2" charset="2"/>
              <a:buChar char="§"/>
            </a:pPr>
            <a:r>
              <a:rPr lang="nl-BE" dirty="0" smtClean="0"/>
              <a:t>of 1 dd 30-50 mg prednisolon / 5-10 dagen</a:t>
            </a:r>
          </a:p>
          <a:p>
            <a:pPr lvl="1">
              <a:buFont typeface="Wingdings" pitchFamily="2" charset="2"/>
              <a:buChar char="§"/>
            </a:pPr>
            <a:r>
              <a:rPr lang="nl-BE" dirty="0" smtClean="0"/>
              <a:t>colchicine bij uitblijvend effect na 3-5 dagen</a:t>
            </a:r>
          </a:p>
          <a:p>
            <a:pPr lvl="2">
              <a:buFont typeface="Wingdings" pitchFamily="2" charset="2"/>
              <a:buChar char="§"/>
            </a:pPr>
            <a:r>
              <a:rPr lang="nl-BE" dirty="0" smtClean="0"/>
              <a:t>start met 1 mg </a:t>
            </a:r>
          </a:p>
          <a:p>
            <a:pPr lvl="2">
              <a:buFont typeface="Wingdings" pitchFamily="2" charset="2"/>
              <a:buChar char="§"/>
            </a:pPr>
            <a:r>
              <a:rPr lang="nl-BE" dirty="0" smtClean="0"/>
              <a:t>vervolgens 2-3 dd 0,5 mg tot pijn verdwenen is</a:t>
            </a:r>
          </a:p>
          <a:p>
            <a:pPr lvl="2">
              <a:buFont typeface="Wingdings" pitchFamily="2" charset="2"/>
              <a:buChar char="§"/>
            </a:pPr>
            <a:r>
              <a:rPr lang="nl-BE" dirty="0" smtClean="0"/>
              <a:t>stop bij </a:t>
            </a:r>
          </a:p>
          <a:p>
            <a:pPr lvl="3">
              <a:buFont typeface="Wingdings" pitchFamily="2" charset="2"/>
              <a:buChar char="§"/>
            </a:pPr>
            <a:r>
              <a:rPr lang="nl-BE" dirty="0" err="1" smtClean="0"/>
              <a:t>maagdarmklachten</a:t>
            </a:r>
            <a:r>
              <a:rPr lang="nl-BE" dirty="0" smtClean="0"/>
              <a:t> (=toxiciteit)</a:t>
            </a:r>
          </a:p>
          <a:p>
            <a:pPr lvl="3">
              <a:buFont typeface="Wingdings" pitchFamily="2" charset="2"/>
              <a:buChar char="§"/>
            </a:pPr>
            <a:r>
              <a:rPr lang="nl-BE" dirty="0" smtClean="0"/>
              <a:t>geen effect na 2-3 dagen</a:t>
            </a:r>
          </a:p>
          <a:p>
            <a:pPr lvl="1">
              <a:buFont typeface="Wingdings" pitchFamily="2" charset="2"/>
              <a:buChar char="§"/>
            </a:pPr>
            <a:r>
              <a:rPr lang="nl-BE" dirty="0" smtClean="0"/>
              <a:t>overweeg intra-articulair corticosteroïd</a:t>
            </a:r>
          </a:p>
          <a:p>
            <a:pPr lvl="2">
              <a:buFont typeface="Wingdings" pitchFamily="2" charset="2"/>
              <a:buChar char="§"/>
            </a:pPr>
            <a:r>
              <a:rPr lang="nl-BE" dirty="0" smtClean="0"/>
              <a:t>bij onvoldoende effect of contra-indicaties NSAID, prednisolon of colchicine</a:t>
            </a:r>
          </a:p>
          <a:p>
            <a:pPr>
              <a:buFont typeface="Wingdings" pitchFamily="2" charset="2"/>
              <a:buChar char="§"/>
            </a:pPr>
            <a:endParaRPr lang="nl-NL" sz="3000" dirty="0" smtClean="0"/>
          </a:p>
          <a:p>
            <a:pPr>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13748</TotalTime>
  <Words>6689</Words>
  <Application>Microsoft Office PowerPoint</Application>
  <PresentationFormat>Diavoorstelling (4:3)</PresentationFormat>
  <Paragraphs>1796</Paragraphs>
  <Slides>148</Slides>
  <Notes>148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148</vt:i4>
      </vt:variant>
    </vt:vector>
  </HeadingPairs>
  <TitlesOfParts>
    <vt:vector size="155" baseType="lpstr">
      <vt:lpstr>Arial</vt:lpstr>
      <vt:lpstr>Calibri</vt:lpstr>
      <vt:lpstr>Symbol</vt:lpstr>
      <vt:lpstr>Verdana</vt:lpstr>
      <vt:lpstr>Wingdings</vt:lpstr>
      <vt:lpstr>Wingdings 2</vt:lpstr>
      <vt:lpstr>Stroom</vt:lpstr>
      <vt:lpstr>orthopedie &amp; beweging voor de  CAM-gezondheidsprofessional</vt:lpstr>
      <vt:lpstr>dagindeling</vt:lpstr>
      <vt:lpstr>Egbert van Wijk</vt:lpstr>
      <vt:lpstr>pathologie - indeling</vt:lpstr>
      <vt:lpstr>NHG-Standaarden</vt:lpstr>
      <vt:lpstr>thema’s vandaag</vt:lpstr>
      <vt:lpstr>agenda voor vandaag</vt:lpstr>
      <vt:lpstr>gewrichtsklachten thuisarts.nl</vt:lpstr>
      <vt:lpstr>artrose algemeen  </vt:lpstr>
      <vt:lpstr>artrose - etiologie  </vt:lpstr>
      <vt:lpstr>artrose diagnose/adviezen   </vt:lpstr>
      <vt:lpstr>artrose - beleid </vt:lpstr>
      <vt:lpstr>artrose - prognose</vt:lpstr>
      <vt:lpstr>integrated medicine - artrose</vt:lpstr>
      <vt:lpstr>reumatoide artritis = reuma</vt:lpstr>
      <vt:lpstr>Reactieve gewrichtsontsteking</vt:lpstr>
      <vt:lpstr>polymyalgia rheumatica - evaluatie</vt:lpstr>
      <vt:lpstr>polymyalgia rheumatica - evaluatie</vt:lpstr>
      <vt:lpstr>polymyalgia rheumatica voorlichting</vt:lpstr>
      <vt:lpstr>polymyalgia rheumatica  behandeling</vt:lpstr>
      <vt:lpstr>polymyalgia rheumatica - controles</vt:lpstr>
      <vt:lpstr>polymyalgia rheumatica - controles</vt:lpstr>
      <vt:lpstr>polymyalgia rheumatica en arteriitis temporalis - verwijzing</vt:lpstr>
      <vt:lpstr>polymyalgia rheumatica en arteriitis temporalis - verwijzing</vt:lpstr>
      <vt:lpstr>pathologie - indeling</vt:lpstr>
      <vt:lpstr>cervicale regio</vt:lpstr>
      <vt:lpstr>nekpijn</vt:lpstr>
      <vt:lpstr>nekpijn</vt:lpstr>
      <vt:lpstr>nekpijn</vt:lpstr>
      <vt:lpstr>nekpijn</vt:lpstr>
      <vt:lpstr>pathologie - indeling</vt:lpstr>
      <vt:lpstr>schouder - kern</vt:lpstr>
      <vt:lpstr>schouder - kern</vt:lpstr>
      <vt:lpstr>schouder - kern</vt:lpstr>
      <vt:lpstr>schouder: evaluatie</vt:lpstr>
      <vt:lpstr>Schouder: beleid</vt:lpstr>
      <vt:lpstr>schouder: beleid</vt:lpstr>
      <vt:lpstr>Schouder: beleid</vt:lpstr>
      <vt:lpstr>Schouder: beleid</vt:lpstr>
      <vt:lpstr>Schouder: controle en verwijzing</vt:lpstr>
      <vt:lpstr>Schouder: controle en verwijzing</vt:lpstr>
      <vt:lpstr>pathologie - indeling</vt:lpstr>
      <vt:lpstr> NHG  epicondylitis  lateralis =  tenniselleboog medialis = golfelleboog     1/3 </vt:lpstr>
      <vt:lpstr> NHG  epicondylitis  lateralis =  tenniselleboog medialis = golfelleboog      </vt:lpstr>
      <vt:lpstr> NHG  epicondylitis  lateralis =  tenniselleboog medialis = golfelleboog      </vt:lpstr>
      <vt:lpstr>      tenniselleboog - beleid  </vt:lpstr>
      <vt:lpstr>      tenniselleboog - prognose          </vt:lpstr>
      <vt:lpstr>         tenniselleboog – corticosteroïdinjectie           </vt:lpstr>
      <vt:lpstr>pathologie - indeling</vt:lpstr>
      <vt:lpstr> hand- en polsklachten                    </vt:lpstr>
      <vt:lpstr> hand en pols : carpale tunnelsyndroom                   </vt:lpstr>
      <vt:lpstr> hand en pols : carpale tunnelsyndroom                   </vt:lpstr>
      <vt:lpstr>      carpaal tunnelsyndroom –diagnose </vt:lpstr>
      <vt:lpstr>carpaal tunnelsyndroom - beleid</vt:lpstr>
      <vt:lpstr> hand en pols: ganglion = polscyste                    </vt:lpstr>
      <vt:lpstr> hand en pols: ganglion = polscyste                    </vt:lpstr>
      <vt:lpstr> hand en pols: artrose van de hand                   </vt:lpstr>
      <vt:lpstr>artrose van de hand differentiaal diagnose</vt:lpstr>
      <vt:lpstr> hand en pols trigger finger en thumb                    </vt:lpstr>
      <vt:lpstr> hand en pols trigger finger en thumb                    </vt:lpstr>
      <vt:lpstr> hand en pols: Mallet finger                    </vt:lpstr>
      <vt:lpstr> hand en pols: Mallet finger                    </vt:lpstr>
      <vt:lpstr> hand en pols contractuur van Dupuytren                    </vt:lpstr>
      <vt:lpstr> hand en pols contractuur van Dupuytren                    </vt:lpstr>
      <vt:lpstr>De Quervain risicofactoren &amp; beleid         </vt:lpstr>
      <vt:lpstr> hand en pols tendovaginitis De Quervain                     </vt:lpstr>
      <vt:lpstr> hand en pols tendovaginitis De Quervain                     </vt:lpstr>
      <vt:lpstr>artrose van de hand – beleid         7/13   </vt:lpstr>
      <vt:lpstr>trigger finger – thumb – beleid         9/13 </vt:lpstr>
      <vt:lpstr>mallet finger =  hamervinger / duim</vt:lpstr>
      <vt:lpstr>pathologie - indeling</vt:lpstr>
      <vt:lpstr>rug - anatomie</vt:lpstr>
      <vt:lpstr>Ziekte van Scheuermann</vt:lpstr>
      <vt:lpstr>aspecifieke lage rugpijn </vt:lpstr>
      <vt:lpstr>aspecifieke lage rugpijn </vt:lpstr>
      <vt:lpstr>lage rugpijn</vt:lpstr>
      <vt:lpstr>lage rugpijn</vt:lpstr>
      <vt:lpstr>lage rugpijn</vt:lpstr>
      <vt:lpstr>lage rugpijn  alarmsignalen    </vt:lpstr>
      <vt:lpstr>lage rugpijn  alarmsignalen </vt:lpstr>
      <vt:lpstr>Hernia in de rug</vt:lpstr>
      <vt:lpstr>lumbosacraal radiculair syndroom</vt:lpstr>
      <vt:lpstr>radiculair syndroom - alarm</vt:lpstr>
      <vt:lpstr>radiculair syndroom - alarm</vt:lpstr>
      <vt:lpstr>radiculair syndroom  voorlichting</vt:lpstr>
      <vt:lpstr>radiculair syndroom  beleid</vt:lpstr>
      <vt:lpstr>radiculair syndroom  verwijzing</vt:lpstr>
      <vt:lpstr>integrated medicine &amp; rugpijn   </vt:lpstr>
      <vt:lpstr>pathologie - indeling</vt:lpstr>
      <vt:lpstr>heup  pathologie</vt:lpstr>
      <vt:lpstr>heup  pathologie</vt:lpstr>
      <vt:lpstr>Botziekte van Paget</vt:lpstr>
      <vt:lpstr>artritis - begrippen</vt:lpstr>
      <vt:lpstr>artritis - begrippen</vt:lpstr>
      <vt:lpstr>artritis - begrippen</vt:lpstr>
      <vt:lpstr>artritis - begrippen</vt:lpstr>
      <vt:lpstr>artritis - evaluatie</vt:lpstr>
      <vt:lpstr>artritis - beleid</vt:lpstr>
      <vt:lpstr>artritis - beleid</vt:lpstr>
      <vt:lpstr>artritis - beleid</vt:lpstr>
      <vt:lpstr>artritis - beleid</vt:lpstr>
      <vt:lpstr>artritis - verwijzing</vt:lpstr>
      <vt:lpstr>artritis - verwijzing</vt:lpstr>
      <vt:lpstr>artritis - verwijzing</vt:lpstr>
      <vt:lpstr>pathologie - indeling</vt:lpstr>
      <vt:lpstr>knie &amp; kind </vt:lpstr>
      <vt:lpstr>knie &amp; trauma </vt:lpstr>
      <vt:lpstr>knie &amp; trauma - alarm</vt:lpstr>
      <vt:lpstr>knie &amp; trauma - beleid</vt:lpstr>
      <vt:lpstr>knie &amp; trauma - beleid</vt:lpstr>
      <vt:lpstr>knie</vt:lpstr>
      <vt:lpstr>knie - Osgood Schlatter </vt:lpstr>
      <vt:lpstr>knie - Osgood Schlatter </vt:lpstr>
      <vt:lpstr>knie - springersknie</vt:lpstr>
      <vt:lpstr>knie - springersknie</vt:lpstr>
      <vt:lpstr>patellofemoraal pijnsyndroom</vt:lpstr>
      <vt:lpstr>patellofemoraal pijnsyndroom</vt:lpstr>
      <vt:lpstr>knie - trauma</vt:lpstr>
      <vt:lpstr>knie  contusie/distorsie</vt:lpstr>
      <vt:lpstr>kniebandletsel</vt:lpstr>
      <vt:lpstr>kniebandletsel</vt:lpstr>
      <vt:lpstr>kniebandletsel</vt:lpstr>
      <vt:lpstr>gescheurde meniscus</vt:lpstr>
      <vt:lpstr>gescheurde meniscus</vt:lpstr>
      <vt:lpstr>patellaluxatie</vt:lpstr>
      <vt:lpstr>patellaluxatie</vt:lpstr>
      <vt:lpstr>quadriceps drill</vt:lpstr>
      <vt:lpstr>Shin splint = scheenbeenklachten</vt:lpstr>
      <vt:lpstr>spierpijn</vt:lpstr>
      <vt:lpstr>spierkrampen</vt:lpstr>
      <vt:lpstr>pathologie - indeling</vt:lpstr>
      <vt:lpstr>enkelbandletsel - diagnose</vt:lpstr>
      <vt:lpstr>enkelbandletsel - diagnose</vt:lpstr>
      <vt:lpstr>enkelbandletsel - evaluatie</vt:lpstr>
      <vt:lpstr>enkelbandletsel - beleid</vt:lpstr>
      <vt:lpstr>enkelbandletsel - beleid</vt:lpstr>
      <vt:lpstr>enkelbandletsel - beleid</vt:lpstr>
      <vt:lpstr>enkelbandletsel - beleid</vt:lpstr>
      <vt:lpstr>enkelbandletsel - verwijzing</vt:lpstr>
      <vt:lpstr>hielspoorklachten</vt:lpstr>
      <vt:lpstr>NHG  enkeldistorsie               1/2</vt:lpstr>
      <vt:lpstr>NHG  enkeldistorsie        2/2</vt:lpstr>
      <vt:lpstr>osteoporose - thuisarts.nl</vt:lpstr>
      <vt:lpstr>osteoporose – thuisarts.nl</vt:lpstr>
      <vt:lpstr>fractuurpreventie - voorlichting</vt:lpstr>
      <vt:lpstr>fractuurpreventie - voorlichting</vt:lpstr>
      <vt:lpstr>fractuurpreventie - behandeling</vt:lpstr>
      <vt:lpstr>fractuurpreventie behandeling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Windows-gebruiker</dc:creator>
  <cp:lastModifiedBy>Hans Dijkema</cp:lastModifiedBy>
  <cp:revision>1132</cp:revision>
  <dcterms:created xsi:type="dcterms:W3CDTF">2011-03-23T10:11:10Z</dcterms:created>
  <dcterms:modified xsi:type="dcterms:W3CDTF">2014-09-30T18:08:28Z</dcterms:modified>
</cp:coreProperties>
</file>