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8CA4C-33E5-4043-AA46-A8326CB263D4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AB233-55E4-4274-8860-D38449B4F1B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988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AB233-55E4-4274-8860-D38449B4F1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518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AB233-55E4-4274-8860-D38449B4F1B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67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44407-7902-4377-98FC-E1D45AF5A068}" type="datetimeFigureOut">
              <a:rPr lang="es-ES" smtClean="0"/>
              <a:t>18/03/2016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B7521A-85CB-4DED-B70B-1CB209E41A95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720079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3600" b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EPOCAS DE LAS ARTES VISUALES</a:t>
            </a:r>
            <a:endParaRPr lang="es-E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79712" y="1052736"/>
            <a:ext cx="5608712" cy="576064"/>
          </a:xfrm>
        </p:spPr>
        <p:txBody>
          <a:bodyPr>
            <a:noAutofit/>
          </a:bodyPr>
          <a:lstStyle/>
          <a:p>
            <a:r>
              <a:rPr lang="es-ES" b="1" i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ÉPOCA </a:t>
            </a:r>
            <a:r>
              <a:rPr lang="es-ES" b="1" i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PALEOLÍTICA</a:t>
            </a:r>
            <a:endParaRPr lang="es-E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11560" y="1482539"/>
            <a:ext cx="806489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Las manifestaciones pictóricas de esta época son llamadas pinturas rupestres. responde a la expresión de una cultura cazadora, se le atribuye un carácter mágico – religioso. El arte rupestre tiene tres fases:</a:t>
            </a:r>
            <a:br>
              <a:rPr lang="es-ES" sz="2400" dirty="0" smtClean="0"/>
            </a:br>
            <a:endParaRPr lang="es-ES" sz="2400" dirty="0"/>
          </a:p>
        </p:txBody>
      </p:sp>
      <p:sp>
        <p:nvSpPr>
          <p:cNvPr id="5" name="4 Rectángulo"/>
          <p:cNvSpPr/>
          <p:nvPr/>
        </p:nvSpPr>
        <p:spPr>
          <a:xfrm>
            <a:off x="683568" y="2924944"/>
            <a:ext cx="79928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cap="all" dirty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a) </a:t>
            </a:r>
            <a:r>
              <a:rPr lang="es-ES" sz="2400" b="1" cap="all" dirty="0" err="1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Auriñaciense</a:t>
            </a:r>
            <a:r>
              <a:rPr lang="es-ES" sz="2400" dirty="0"/>
              <a:t>, en esta fase las figuras aparecen hechas con trazos burdos, los animales los realizan de perfil y las figuras se presentan aisladas</a:t>
            </a:r>
            <a:br>
              <a:rPr lang="es-ES" sz="2400" dirty="0"/>
            </a:br>
            <a:endParaRPr lang="es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731342" y="4118455"/>
            <a:ext cx="79451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cap="all" dirty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b) Solutrense</a:t>
            </a:r>
            <a:r>
              <a:rPr lang="es-ES" sz="2400" dirty="0"/>
              <a:t>, en donde se observan ciertas figuras moldeadas, interviene el color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27584" y="4949452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cap="all" dirty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c) Magdaleniense</a:t>
            </a:r>
            <a:r>
              <a:rPr lang="es-ES" sz="2400" dirty="0"/>
              <a:t>, en ella se presentan escenas de caza, de lucha, y se observa una asociación de la figura humana con la figura animal en las </a:t>
            </a:r>
            <a:r>
              <a:rPr lang="es-ES" sz="2400" dirty="0" smtClean="0"/>
              <a:t>representaciones.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2434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39552" y="764704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i="1" u="sng" dirty="0" smtClean="0"/>
              <a:t>                            </a:t>
            </a:r>
            <a:r>
              <a:rPr lang="es-ES" sz="2800" i="1" u="sng" dirty="0" smtClean="0">
                <a:ln>
                  <a:solidFill>
                    <a:srgbClr val="00B050"/>
                  </a:solidFill>
                </a:ln>
              </a:rPr>
              <a:t>ARTE EGIPCIO</a:t>
            </a:r>
          </a:p>
          <a:p>
            <a:r>
              <a:rPr lang="es-ES" sz="2400" dirty="0" smtClean="0"/>
              <a:t>resulta ser un medio excelente para transmitir un mensaje estético.</a:t>
            </a:r>
            <a:br>
              <a:rPr lang="es-ES" sz="2400" dirty="0" smtClean="0"/>
            </a:br>
            <a:r>
              <a:rPr lang="es-ES" sz="2400" dirty="0" smtClean="0"/>
              <a:t>• </a:t>
            </a:r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ARQUITECTURA</a:t>
            </a:r>
            <a:r>
              <a:rPr lang="es-ES" sz="2400" dirty="0" smtClean="0"/>
              <a:t> </a:t>
            </a:r>
            <a:r>
              <a:rPr lang="es-ES" sz="2400" dirty="0"/>
              <a:t>dejaron monumentos que asombran por su grandeza, hermosura y por la habilidad de los ingenieros constructores. </a:t>
            </a:r>
            <a:r>
              <a:rPr lang="es-ES" sz="2400" dirty="0" smtClean="0"/>
              <a:t>sus obras se destacan los Monumentos Funerarios: Mastabas, Hipogeos y Pirámides, y los Monumentos de Culto: </a:t>
            </a:r>
            <a:r>
              <a:rPr lang="es-ES" sz="2400" dirty="0" err="1" smtClean="0"/>
              <a:t>Speos</a:t>
            </a:r>
            <a:r>
              <a:rPr lang="es-ES" sz="2400" dirty="0" smtClean="0"/>
              <a:t> y Templos.</a:t>
            </a:r>
            <a:br>
              <a:rPr lang="es-ES" sz="2400" dirty="0" smtClean="0"/>
            </a:br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• PINTURA</a:t>
            </a:r>
            <a:r>
              <a:rPr lang="es-ES" sz="2400" dirty="0" smtClean="0"/>
              <a:t>: </a:t>
            </a:r>
            <a:r>
              <a:rPr lang="es-ES" sz="2400" b="1" dirty="0" smtClean="0"/>
              <a:t>crean un ambiente cargado de religiosidad.</a:t>
            </a:r>
            <a:r>
              <a:rPr lang="es-ES" sz="2400" b="1" dirty="0"/>
              <a:t> en ella se observa la pureza de la línea, la armonía de las formas, el equilibrio compositivo y una gran gama de colores que la hacen atractiva, </a:t>
            </a:r>
            <a:r>
              <a:rPr lang="es-ES" sz="2400" dirty="0"/>
              <a:t>mágica, natural y contemplativa.</a:t>
            </a:r>
            <a:endParaRPr lang="es-ES" sz="2400" b="1" dirty="0" smtClean="0"/>
          </a:p>
          <a:p>
            <a:r>
              <a:rPr lang="es-ES" sz="2400" dirty="0" smtClean="0"/>
              <a:t>• </a:t>
            </a:r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ESCULTURA </a:t>
            </a:r>
            <a:r>
              <a:rPr lang="es-ES" sz="2400" dirty="0"/>
              <a:t>pasó por distintas etapas en cada una, por causas políticas y religiosas </a:t>
            </a:r>
            <a:r>
              <a:rPr lang="es-ES" sz="2400" dirty="0" smtClean="0"/>
              <a:t>naturalista a la construcción idealizada de la figura.</a:t>
            </a: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3491880" y="5581"/>
            <a:ext cx="30382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u="sng" cap="all" dirty="0" smtClean="0">
                <a:ln w="9000" cmpd="sng">
                  <a:solidFill>
                    <a:srgbClr val="7030A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EPOCA</a:t>
            </a:r>
            <a:r>
              <a:rPr lang="es-ES" sz="3200" b="1" u="sng" dirty="0" smtClean="0">
                <a:ln>
                  <a:solidFill>
                    <a:srgbClr val="7030A0"/>
                  </a:solidFill>
                </a:ln>
              </a:rPr>
              <a:t> </a:t>
            </a:r>
            <a:r>
              <a:rPr lang="es-ES" sz="3200" b="1" u="sng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ANTIGUA</a:t>
            </a:r>
            <a:endParaRPr lang="es-ES" sz="3200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37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2520280" cy="432048"/>
          </a:xfrm>
        </p:spPr>
        <p:txBody>
          <a:bodyPr>
            <a:normAutofit fontScale="90000"/>
          </a:bodyPr>
          <a:lstStyle/>
          <a:p>
            <a:r>
              <a:rPr lang="es-ES" i="1" u="sng" dirty="0" smtClean="0"/>
              <a:t/>
            </a:r>
            <a:br>
              <a:rPr lang="es-ES" i="1" u="sng" dirty="0" smtClean="0"/>
            </a:br>
            <a:r>
              <a:rPr lang="es-ES" sz="2700" i="1" u="sng" dirty="0" smtClean="0">
                <a:ln>
                  <a:solidFill>
                    <a:srgbClr val="00B050"/>
                  </a:solidFill>
                </a:ln>
              </a:rPr>
              <a:t>ARTE</a:t>
            </a:r>
            <a:r>
              <a:rPr lang="es-ES" i="1" u="sng" dirty="0" smtClean="0">
                <a:ln>
                  <a:solidFill>
                    <a:srgbClr val="00B050"/>
                  </a:solidFill>
                </a:ln>
              </a:rPr>
              <a:t> </a:t>
            </a:r>
            <a:r>
              <a:rPr lang="es-ES" sz="2700" i="1" u="sng" dirty="0">
                <a:ln>
                  <a:solidFill>
                    <a:srgbClr val="00B050"/>
                  </a:solidFill>
                </a:ln>
              </a:rPr>
              <a:t>GRIEGO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0141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sz="2400" dirty="0"/>
              <a:t>. </a:t>
            </a:r>
            <a:r>
              <a:rPr lang="es-ES" sz="2600" dirty="0"/>
              <a:t>Se </a:t>
            </a:r>
            <a:r>
              <a:rPr lang="es-ES" sz="2600" dirty="0" err="1"/>
              <a:t>carecterizo</a:t>
            </a:r>
            <a:r>
              <a:rPr lang="es-ES" sz="2600" dirty="0"/>
              <a:t> por su interés por reflejar la expresividad genuina en la figura humana; por ello, desarrollaron una gran perfección en el dibujo. La sencillez, el ritmo, la claridad y la unidad </a:t>
            </a:r>
            <a:endParaRPr lang="es-ES" sz="2600" dirty="0" smtClean="0"/>
          </a:p>
          <a:p>
            <a:pPr marL="0" indent="0">
              <a:buNone/>
            </a:pPr>
            <a:r>
              <a:rPr lang="es-ES" sz="2600" dirty="0" smtClean="0"/>
              <a:t>• </a:t>
            </a:r>
            <a:r>
              <a:rPr lang="es-ES" sz="2600" b="1" dirty="0" smtClean="0">
                <a:ln w="1905">
                  <a:solidFill>
                    <a:srgbClr val="FFC000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ARQUITECTURA</a:t>
            </a:r>
            <a:r>
              <a:rPr lang="es-ES" sz="2600" dirty="0" smtClean="0"/>
              <a:t> El elemento sustentador de sus monumentales obras fueron las columnas dieron origen a los famosos órdenes arquitectónicos griegos: Dórico, Jónico y Corintio. </a:t>
            </a:r>
            <a:br>
              <a:rPr lang="es-ES" sz="2600" dirty="0" smtClean="0"/>
            </a:br>
            <a:r>
              <a:rPr lang="es-ES" sz="2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ESCULTURA</a:t>
            </a:r>
            <a:r>
              <a:rPr lang="es-ES" sz="2600" dirty="0" err="1" smtClean="0"/>
              <a:t>:libertad</a:t>
            </a:r>
            <a:r>
              <a:rPr lang="es-ES" sz="2600" dirty="0" smtClean="0"/>
              <a:t> de expresión, busca y logra la perfección humana, por tanto dedicada a exaltar la fuerza física, la perfección de los rasgos, el movimiento y la expresión de la divinidad</a:t>
            </a:r>
            <a:br>
              <a:rPr lang="es-ES" sz="2600" dirty="0" smtClean="0"/>
            </a:br>
            <a:r>
              <a:rPr lang="es-ES" sz="2600" dirty="0"/>
              <a:t>• </a:t>
            </a:r>
            <a:r>
              <a:rPr lang="es-ES" sz="2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PINTURA </a:t>
            </a:r>
            <a:r>
              <a:rPr lang="es-ES" sz="2600" dirty="0" smtClean="0"/>
              <a:t>:muy </a:t>
            </a:r>
            <a:r>
              <a:rPr lang="es-ES" sz="2600" dirty="0"/>
              <a:t>poco es lo que se conoce de los pintores </a:t>
            </a:r>
            <a:r>
              <a:rPr lang="es-ES" sz="2600" dirty="0" smtClean="0"/>
              <a:t>griegos</a:t>
            </a:r>
          </a:p>
          <a:p>
            <a:pPr marL="0" indent="0">
              <a:buNone/>
            </a:pPr>
            <a:r>
              <a:rPr lang="es-ES" sz="2600" dirty="0"/>
              <a:t>lo que ha quedado son copias y fragmentos que no dan una idea clara de cómo era aquella pintura. </a:t>
            </a:r>
            <a:br>
              <a:rPr lang="es-ES" sz="2600" dirty="0"/>
            </a:br>
            <a:endParaRPr lang="es-ES" sz="2600" dirty="0"/>
          </a:p>
        </p:txBody>
      </p:sp>
    </p:spTree>
    <p:extLst>
      <p:ext uri="{BB962C8B-B14F-4D97-AF65-F5344CB8AC3E}">
        <p14:creationId xmlns:p14="http://schemas.microsoft.com/office/powerpoint/2010/main" val="4164704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68685"/>
            <a:ext cx="8324217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2400" dirty="0"/>
              <a:t>Resulta de las influencias etruscas y </a:t>
            </a:r>
            <a:r>
              <a:rPr lang="es-ES" sz="2400" dirty="0" smtClean="0"/>
              <a:t>griegas.</a:t>
            </a:r>
          </a:p>
          <a:p>
            <a:pPr marL="0" indent="0">
              <a:buNone/>
            </a:pPr>
            <a:r>
              <a:rPr lang="es-ES" sz="2400" dirty="0"/>
              <a:t>• </a:t>
            </a:r>
            <a:r>
              <a:rPr lang="es-E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ARQUITECTURA</a:t>
            </a:r>
            <a:r>
              <a:rPr lang="es-ES" sz="2400" dirty="0" smtClean="0"/>
              <a:t> </a:t>
            </a:r>
            <a:r>
              <a:rPr lang="es-ES" sz="2400" dirty="0"/>
              <a:t>Su finalidad es utilitaria, está concebida en función de las necesidades privadas y públicas</a:t>
            </a:r>
            <a:r>
              <a:rPr lang="es-ES" sz="2400" dirty="0" smtClean="0"/>
              <a:t>.</a:t>
            </a:r>
            <a:r>
              <a:rPr lang="es-ES" sz="2400" dirty="0"/>
              <a:t> Sus principales monumentos fueron: el templo, la basílica, las termas, los teatros, los anfiteatros, los circos, etc.</a:t>
            </a:r>
            <a:br>
              <a:rPr lang="es-ES" sz="2400" dirty="0"/>
            </a:br>
            <a:r>
              <a:rPr lang="es-ES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LA </a:t>
            </a:r>
            <a:r>
              <a:rPr lang="es-E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ESCULTURA </a:t>
            </a:r>
            <a:r>
              <a:rPr lang="es-ES" sz="2400" dirty="0"/>
              <a:t>Se mueve entre los polos contrarios de idealismo y </a:t>
            </a:r>
            <a:r>
              <a:rPr lang="es-ES" sz="2400" dirty="0" smtClean="0"/>
              <a:t>realismo tema </a:t>
            </a:r>
            <a:r>
              <a:rPr lang="es-ES" sz="2400" dirty="0"/>
              <a:t>casi central es el retrato</a:t>
            </a:r>
            <a:r>
              <a:rPr lang="es-ES" sz="2400" dirty="0" smtClean="0"/>
              <a:t>.</a:t>
            </a:r>
          </a:p>
          <a:p>
            <a:pPr marL="0" indent="0">
              <a:buNone/>
            </a:pPr>
            <a:r>
              <a:rPr lang="es-ES" sz="2400" dirty="0"/>
              <a:t>• </a:t>
            </a:r>
            <a:r>
              <a:rPr lang="es-ES" sz="2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PINTURA</a:t>
            </a:r>
            <a:r>
              <a:rPr lang="es-ES" sz="2400" dirty="0" smtClean="0"/>
              <a:t> </a:t>
            </a:r>
            <a:r>
              <a:rPr lang="es-ES" sz="2400" dirty="0"/>
              <a:t>La conocemos a través de los frescos hallados en la ciudad de Pompeya, que suelen ser copias griegas o caprichos decorativos de gracia picaresca como cupidos, pájaros, cintas, flores, etc. Los temas son históricos, mitológicos paisajísticos y </a:t>
            </a:r>
            <a:r>
              <a:rPr lang="es-ES" sz="2400" dirty="0" smtClean="0"/>
              <a:t>marineros</a:t>
            </a:r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7" name="6 Rectángulo"/>
          <p:cNvSpPr/>
          <p:nvPr/>
        </p:nvSpPr>
        <p:spPr>
          <a:xfrm>
            <a:off x="611560" y="207020"/>
            <a:ext cx="2152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i="1" u="sng" dirty="0" smtClean="0"/>
              <a:t> </a:t>
            </a:r>
            <a:r>
              <a:rPr lang="es-ES" sz="2400" i="1" u="sng" dirty="0">
                <a:ln>
                  <a:solidFill>
                    <a:srgbClr val="00B050"/>
                  </a:solidFill>
                </a:ln>
              </a:rPr>
              <a:t>ARTE ROMANO</a:t>
            </a:r>
            <a:endParaRPr lang="es-ES" sz="2400" dirty="0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2640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88640"/>
            <a:ext cx="2376264" cy="360040"/>
          </a:xfrm>
        </p:spPr>
        <p:txBody>
          <a:bodyPr>
            <a:normAutofit fontScale="90000"/>
          </a:bodyPr>
          <a:lstStyle/>
          <a:p>
            <a:r>
              <a:rPr lang="es-ES" i="1" u="sng" dirty="0" smtClean="0"/>
              <a:t> </a:t>
            </a:r>
            <a:r>
              <a:rPr lang="es-ES" sz="2400" i="1" u="sng" dirty="0">
                <a:ln>
                  <a:solidFill>
                    <a:srgbClr val="00B050"/>
                  </a:solidFill>
                </a:ln>
              </a:rPr>
              <a:t>ARTE ROMÁNICO</a:t>
            </a:r>
            <a:endParaRPr lang="es-ES" sz="2400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2400" dirty="0" smtClean="0"/>
              <a:t>Entre los siglos XI y XIII, es decir, durante el período que se conoce como Baja Edad Media, se forma en Europa un arte al que se le da el nombre de Románico. . Este estilo o arte se ha denominado románico, por la semejanza con el vocablo romance, el cual designa los idiomas derivados del latín. </a:t>
            </a:r>
            <a:br>
              <a:rPr lang="es-ES" sz="2400" dirty="0" smtClean="0"/>
            </a:br>
            <a:r>
              <a:rPr lang="es-ES" sz="2400" b="1" spc="300" dirty="0">
                <a:ln w="11430" cmpd="sng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• </a:t>
            </a:r>
            <a:r>
              <a:rPr lang="es-ES" sz="2400" b="1" spc="300" dirty="0" smtClean="0">
                <a:ln w="11430" cmpd="sng">
                  <a:solidFill>
                    <a:srgbClr val="7030A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ARQUITECTURA </a:t>
            </a:r>
            <a:r>
              <a:rPr lang="es-ES" sz="2400" dirty="0"/>
              <a:t>Es una arquitectura religiosa, de creación monástica, porque son los monasterios y los conventos los que la impulsan. Su edificio tipo es la Iglesia. Expresa el ideal de austeridad y recogimiento, de disciplina y </a:t>
            </a:r>
            <a:r>
              <a:rPr lang="es-ES" sz="2400" dirty="0" smtClean="0"/>
              <a:t>penitencia</a:t>
            </a:r>
          </a:p>
          <a:p>
            <a:pPr marL="0" indent="0">
              <a:buNone/>
            </a:pPr>
            <a:r>
              <a:rPr lang="es-ES" sz="2400" dirty="0"/>
              <a:t>• </a:t>
            </a:r>
            <a:r>
              <a:rPr lang="es-ES" sz="24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ESCULTURA</a:t>
            </a:r>
            <a:r>
              <a:rPr lang="es-ES" sz="2400" dirty="0" smtClean="0"/>
              <a:t> </a:t>
            </a:r>
            <a:r>
              <a:rPr lang="es-ES" sz="2400" dirty="0"/>
              <a:t>que determina los lugares y espacios que deben cubrirse con relieves o estatuas. Su finalidad no es artística sino didáctica: dar a conocer a los fieles las figuras y verdades sagradas para su instrucción religiosa. </a:t>
            </a:r>
            <a:br>
              <a:rPr lang="es-ES" sz="2400" dirty="0"/>
            </a:br>
            <a:r>
              <a:rPr lang="es-ES" sz="2400" dirty="0"/>
              <a:t>• </a:t>
            </a:r>
            <a:r>
              <a:rPr lang="es-ES" sz="2400" b="1" cap="all" dirty="0" smtClean="0">
                <a:ln w="9000" cmpd="sng">
                  <a:solidFill>
                    <a:srgbClr val="0070C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PINTURA </a:t>
            </a:r>
            <a:r>
              <a:rPr lang="es-ES" sz="2400" dirty="0"/>
              <a:t>pues las vastas extensiones de pared lisa eran apropiadas a la decoración pictórica; por ello, también la pintura era un arte subordinada a la construcción. La falta de perspectiva, l</a:t>
            </a:r>
          </a:p>
        </p:txBody>
      </p:sp>
    </p:spTree>
    <p:extLst>
      <p:ext uri="{BB962C8B-B14F-4D97-AF65-F5344CB8AC3E}">
        <p14:creationId xmlns:p14="http://schemas.microsoft.com/office/powerpoint/2010/main" val="381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76064"/>
          </a:xfrm>
        </p:spPr>
        <p:txBody>
          <a:bodyPr>
            <a:normAutofit/>
          </a:bodyPr>
          <a:lstStyle/>
          <a:p>
            <a:r>
              <a:rPr lang="es-ES" sz="32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ARTE EN LA EDAD MEDIA  </a:t>
            </a:r>
            <a:endParaRPr lang="es-E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 </a:t>
            </a:r>
            <a:r>
              <a:rPr lang="es-ES" dirty="0"/>
              <a:t>es esencialmente religioso, dado al espíritu eminentemente cristiano que definía al hombre medieval, nada puede extrañarnos que la culminación de tal obra artística sea la construcción destinada a honrar a Dios. se produjeron distintos estilos de arte.</a:t>
            </a:r>
          </a:p>
          <a:p>
            <a:pPr marL="0" lvl="0" indent="0">
              <a:buNone/>
            </a:pPr>
            <a:r>
              <a:rPr lang="es-ES" dirty="0" smtClean="0"/>
              <a:t>1. </a:t>
            </a:r>
            <a:r>
              <a:rPr lang="es-E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Paleocristiano </a:t>
            </a:r>
            <a:r>
              <a:rPr lang="es-ES" dirty="0"/>
              <a:t>cuya pintura se inicia en las catacumbas, está llena de simbolismo y cabe destacar la realización de los muy famosos mosaicos</a:t>
            </a:r>
          </a:p>
          <a:p>
            <a:pPr marL="0" indent="0">
              <a:buNone/>
            </a:pPr>
            <a:r>
              <a:rPr lang="es-ES" dirty="0" smtClean="0"/>
              <a:t>2.  </a:t>
            </a:r>
            <a:r>
              <a:rPr lang="es-E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Arte Bizantino</a:t>
            </a:r>
            <a:r>
              <a:rPr lang="es-ES" dirty="0"/>
              <a:t>.- en la época de Constantino; en cuanto al dibujo y la pintura, adquiere características propias, los artistas realizaban excelentes mosaicos centrados en la representación de acontecimientos bíblicos</a:t>
            </a:r>
          </a:p>
        </p:txBody>
      </p:sp>
    </p:spTree>
    <p:extLst>
      <p:ext uri="{BB962C8B-B14F-4D97-AF65-F5344CB8AC3E}">
        <p14:creationId xmlns:p14="http://schemas.microsoft.com/office/powerpoint/2010/main" val="991132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 .El Románico</a:t>
            </a:r>
            <a:r>
              <a:rPr lang="es-ES" sz="2400" dirty="0" smtClean="0"/>
              <a:t>, denominado así por la semejanza con el vocablo "romance" que designa a los idiomas derivados del latín, se encargó de decorar el interior de muchas basílicas e iglesias. Durante este período se pinta sobre ábsides y bóvedas figuras estilizadas, llenas de incesante movimiento y colorido.</a:t>
            </a:r>
          </a:p>
          <a:p>
            <a:pPr marL="0" indent="0">
              <a:buNone/>
            </a:pPr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Arte o estilo Gótico </a:t>
            </a:r>
            <a:r>
              <a:rPr lang="es-ES" sz="2400" dirty="0" smtClean="0"/>
              <a:t>La pintura gótica fue expresiva y realista, manifestando el naturalismo en sus composiciones. El paisaje se introduce como modalidad pictórica y en los dibujos las figuras se presentan estilizadas y poco modeladas. Esta pintura casi desaparece por completo de las catedrales, puesto que los grandes vitrales llenan los espacios y de esta manera queda reducida a miniaturas de libros, tapices y retablos.</a:t>
            </a:r>
          </a:p>
          <a:p>
            <a:pPr marL="457200" indent="-457200">
              <a:buAutoNum type="arabicPeriod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790094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528</TotalTime>
  <Words>558</Words>
  <Application>Microsoft Office PowerPoint</Application>
  <PresentationFormat>Presentación en pantalla (4:3)</PresentationFormat>
  <Paragraphs>29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Flujo</vt:lpstr>
      <vt:lpstr>EPOCAS DE LAS ARTES VISUALES</vt:lpstr>
      <vt:lpstr>Presentación de PowerPoint</vt:lpstr>
      <vt:lpstr> ARTE GRIEGO </vt:lpstr>
      <vt:lpstr>Presentación de PowerPoint</vt:lpstr>
      <vt:lpstr> ARTE ROMÁNICO</vt:lpstr>
      <vt:lpstr>ARTE EN LA EDAD MEDIA  </vt:lpstr>
      <vt:lpstr>Presentación de PowerPoint</vt:lpstr>
    </vt:vector>
  </TitlesOfParts>
  <Company>BY 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EPOCAS DE LAS ARTES VISUALES</dc:title>
  <dc:creator>Administrador</dc:creator>
  <cp:lastModifiedBy>SHADOW LITE SP3</cp:lastModifiedBy>
  <cp:revision>19</cp:revision>
  <dcterms:created xsi:type="dcterms:W3CDTF">2016-03-12T03:46:32Z</dcterms:created>
  <dcterms:modified xsi:type="dcterms:W3CDTF">2016-03-19T00:16:07Z</dcterms:modified>
</cp:coreProperties>
</file>