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8"/>
  </p:notesMasterIdLst>
  <p:sldIdLst>
    <p:sldId id="264" r:id="rId2"/>
    <p:sldId id="265" r:id="rId3"/>
    <p:sldId id="266" r:id="rId4"/>
    <p:sldId id="267" r:id="rId5"/>
    <p:sldId id="268" r:id="rId6"/>
    <p:sldId id="269"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0F9A83-B0C9-4B0A-AC2F-00EFAC677A99}" type="datetimeFigureOut">
              <a:rPr lang="es-MX" smtClean="0"/>
              <a:t>17/07/2016</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2081-BE98-45C1-ADBD-40D3608BD68A}" type="slidenum">
              <a:rPr lang="es-MX" smtClean="0"/>
              <a:t>‹Nº›</a:t>
            </a:fld>
            <a:endParaRPr lang="es-MX"/>
          </a:p>
        </p:txBody>
      </p:sp>
    </p:spTree>
    <p:extLst>
      <p:ext uri="{BB962C8B-B14F-4D97-AF65-F5344CB8AC3E}">
        <p14:creationId xmlns:p14="http://schemas.microsoft.com/office/powerpoint/2010/main" val="1247015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3BE184D2-40C5-4EFD-8130-7AB403D41E29}" type="datetimeFigureOut">
              <a:rPr lang="es-MX" smtClean="0"/>
              <a:t>17/07/2016</a:t>
            </a:fld>
            <a:endParaRPr lang="es-MX"/>
          </a:p>
        </p:txBody>
      </p:sp>
      <p:sp>
        <p:nvSpPr>
          <p:cNvPr id="5" name="Footer Placeholder 4"/>
          <p:cNvSpPr>
            <a:spLocks noGrp="1"/>
          </p:cNvSpPr>
          <p:nvPr>
            <p:ph type="ftr" sz="quarter" idx="11"/>
          </p:nvPr>
        </p:nvSpPr>
        <p:spPr>
          <a:xfrm>
            <a:off x="1371600" y="4323845"/>
            <a:ext cx="6400800" cy="365125"/>
          </a:xfrm>
        </p:spPr>
        <p:txBody>
          <a:bodyPr/>
          <a:lstStyle/>
          <a:p>
            <a:endParaRPr lang="es-MX"/>
          </a:p>
        </p:txBody>
      </p:sp>
      <p:sp>
        <p:nvSpPr>
          <p:cNvPr id="6" name="Slide Number Placeholder 5"/>
          <p:cNvSpPr>
            <a:spLocks noGrp="1"/>
          </p:cNvSpPr>
          <p:nvPr>
            <p:ph type="sldNum" sz="quarter" idx="12"/>
          </p:nvPr>
        </p:nvSpPr>
        <p:spPr>
          <a:xfrm>
            <a:off x="8077200" y="1430866"/>
            <a:ext cx="2743200" cy="365125"/>
          </a:xfrm>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3211847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BE184D2-40C5-4EFD-8130-7AB403D41E29}" type="datetimeFigureOut">
              <a:rPr lang="es-MX" smtClean="0"/>
              <a:t>17/07/2016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158495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BE184D2-40C5-4EFD-8130-7AB403D41E29}" type="datetimeFigureOut">
              <a:rPr lang="es-MX" smtClean="0"/>
              <a:t>17/07/2016</a:t>
            </a:fld>
            <a:endParaRPr lang="es-MX"/>
          </a:p>
        </p:txBody>
      </p:sp>
      <p:sp>
        <p:nvSpPr>
          <p:cNvPr id="6" name="Footer Placeholder 5"/>
          <p:cNvSpPr>
            <a:spLocks noGrp="1"/>
          </p:cNvSpPr>
          <p:nvPr>
            <p:ph type="ftr" sz="quarter" idx="11"/>
          </p:nvPr>
        </p:nvSpPr>
        <p:spPr>
          <a:xfrm>
            <a:off x="685800" y="379941"/>
            <a:ext cx="6991492" cy="365125"/>
          </a:xfrm>
        </p:spPr>
        <p:txBody>
          <a:bodyPr/>
          <a:lstStyle/>
          <a:p>
            <a:endParaRPr lang="es-MX"/>
          </a:p>
        </p:txBody>
      </p:sp>
      <p:sp>
        <p:nvSpPr>
          <p:cNvPr id="7" name="Slide Number Placeholder 6"/>
          <p:cNvSpPr>
            <a:spLocks noGrp="1"/>
          </p:cNvSpPr>
          <p:nvPr>
            <p:ph type="sldNum" sz="quarter" idx="12"/>
          </p:nvPr>
        </p:nvSpPr>
        <p:spPr>
          <a:xfrm>
            <a:off x="10862452" y="381000"/>
            <a:ext cx="643748" cy="365125"/>
          </a:xfrm>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4265115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BE184D2-40C5-4EFD-8130-7AB403D41E29}" type="datetimeFigureOut">
              <a:rPr lang="es-MX" smtClean="0"/>
              <a:t>17/07/2016</a:t>
            </a:fld>
            <a:endParaRPr lang="es-MX"/>
          </a:p>
        </p:txBody>
      </p:sp>
      <p:sp>
        <p:nvSpPr>
          <p:cNvPr id="6" name="Footer Placeholder 5"/>
          <p:cNvSpPr>
            <a:spLocks noGrp="1"/>
          </p:cNvSpPr>
          <p:nvPr>
            <p:ph type="ftr" sz="quarter" idx="11"/>
          </p:nvPr>
        </p:nvSpPr>
        <p:spPr>
          <a:xfrm>
            <a:off x="685800" y="379941"/>
            <a:ext cx="6991492" cy="365125"/>
          </a:xfrm>
        </p:spPr>
        <p:txBody>
          <a:bodyPr/>
          <a:lstStyle/>
          <a:p>
            <a:endParaRPr lang="es-MX"/>
          </a:p>
        </p:txBody>
      </p:sp>
      <p:sp>
        <p:nvSpPr>
          <p:cNvPr id="7" name="Slide Number Placeholder 6"/>
          <p:cNvSpPr>
            <a:spLocks noGrp="1"/>
          </p:cNvSpPr>
          <p:nvPr>
            <p:ph type="sldNum" sz="quarter" idx="12"/>
          </p:nvPr>
        </p:nvSpPr>
        <p:spPr>
          <a:xfrm>
            <a:off x="10862452" y="381000"/>
            <a:ext cx="643748" cy="365125"/>
          </a:xfrm>
        </p:spPr>
        <p:txBody>
          <a:bodyPr/>
          <a:lstStyle/>
          <a:p>
            <a:fld id="{144C051C-3992-4064-8856-C575E0E2579C}" type="slidenum">
              <a:rPr lang="es-MX" smtClean="0"/>
              <a:t>‹Nº›</a:t>
            </a:fld>
            <a:endParaRPr lang="es-MX"/>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66508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3BE184D2-40C5-4EFD-8130-7AB403D41E29}" type="datetimeFigureOut">
              <a:rPr lang="es-MX" smtClean="0"/>
              <a:t>17/07/2016</a:t>
            </a:fld>
            <a:endParaRPr lang="es-MX"/>
          </a:p>
        </p:txBody>
      </p:sp>
      <p:sp>
        <p:nvSpPr>
          <p:cNvPr id="6" name="Footer Placeholder 5"/>
          <p:cNvSpPr>
            <a:spLocks noGrp="1"/>
          </p:cNvSpPr>
          <p:nvPr>
            <p:ph type="ftr" sz="quarter" idx="11"/>
          </p:nvPr>
        </p:nvSpPr>
        <p:spPr>
          <a:xfrm>
            <a:off x="685800" y="378883"/>
            <a:ext cx="6991492" cy="365125"/>
          </a:xfrm>
        </p:spPr>
        <p:txBody>
          <a:bodyPr/>
          <a:lstStyle/>
          <a:p>
            <a:endParaRPr lang="es-MX"/>
          </a:p>
        </p:txBody>
      </p:sp>
      <p:sp>
        <p:nvSpPr>
          <p:cNvPr id="7" name="Slide Number Placeholder 6"/>
          <p:cNvSpPr>
            <a:spLocks noGrp="1"/>
          </p:cNvSpPr>
          <p:nvPr>
            <p:ph type="sldNum" sz="quarter" idx="12"/>
          </p:nvPr>
        </p:nvSpPr>
        <p:spPr>
          <a:xfrm>
            <a:off x="10862452" y="381000"/>
            <a:ext cx="643748" cy="365125"/>
          </a:xfrm>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3654518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3BE184D2-40C5-4EFD-8130-7AB403D41E29}" type="datetimeFigureOut">
              <a:rPr lang="es-MX" smtClean="0"/>
              <a:t>17/07/2016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971403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3BE184D2-40C5-4EFD-8130-7AB403D41E29}" type="datetimeFigureOut">
              <a:rPr lang="es-MX" smtClean="0"/>
              <a:t>17/07/2016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1619187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E184D2-40C5-4EFD-8130-7AB403D41E29}" type="datetimeFigureOut">
              <a:rPr lang="es-MX" smtClean="0"/>
              <a:t>17/07/2016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1361053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3BE184D2-40C5-4EFD-8130-7AB403D41E29}" type="datetimeFigureOut">
              <a:rPr lang="es-MX" smtClean="0"/>
              <a:t>17/07/2016</a:t>
            </a:fld>
            <a:endParaRPr lang="es-MX"/>
          </a:p>
        </p:txBody>
      </p:sp>
      <p:sp>
        <p:nvSpPr>
          <p:cNvPr id="5" name="Footer Placeholder 4"/>
          <p:cNvSpPr>
            <a:spLocks noGrp="1"/>
          </p:cNvSpPr>
          <p:nvPr>
            <p:ph type="ftr" sz="quarter" idx="11"/>
          </p:nvPr>
        </p:nvSpPr>
        <p:spPr>
          <a:xfrm>
            <a:off x="685800" y="381000"/>
            <a:ext cx="6991492" cy="365125"/>
          </a:xfrm>
        </p:spPr>
        <p:txBody>
          <a:bodyPr/>
          <a:lstStyle/>
          <a:p>
            <a:endParaRPr lang="es-MX"/>
          </a:p>
        </p:txBody>
      </p:sp>
      <p:sp>
        <p:nvSpPr>
          <p:cNvPr id="6" name="Slide Number Placeholder 5"/>
          <p:cNvSpPr>
            <a:spLocks noGrp="1"/>
          </p:cNvSpPr>
          <p:nvPr>
            <p:ph type="sldNum" sz="quarter" idx="12"/>
          </p:nvPr>
        </p:nvSpPr>
        <p:spPr>
          <a:xfrm>
            <a:off x="10862452" y="381000"/>
            <a:ext cx="643748" cy="365125"/>
          </a:xfrm>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123265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E184D2-40C5-4EFD-8130-7AB403D41E29}" type="datetimeFigureOut">
              <a:rPr lang="es-MX" smtClean="0"/>
              <a:t>17/07/2016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264639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3BE184D2-40C5-4EFD-8130-7AB403D41E29}" type="datetimeFigureOut">
              <a:rPr lang="es-MX" smtClean="0"/>
              <a:t>17/07/2016</a:t>
            </a:fld>
            <a:endParaRPr lang="es-MX"/>
          </a:p>
        </p:txBody>
      </p:sp>
      <p:sp>
        <p:nvSpPr>
          <p:cNvPr id="5" name="Footer Placeholder 4"/>
          <p:cNvSpPr>
            <a:spLocks noGrp="1"/>
          </p:cNvSpPr>
          <p:nvPr>
            <p:ph type="ftr" sz="quarter" idx="11"/>
          </p:nvPr>
        </p:nvSpPr>
        <p:spPr>
          <a:xfrm>
            <a:off x="685800" y="381001"/>
            <a:ext cx="6991492" cy="364065"/>
          </a:xfrm>
        </p:spPr>
        <p:txBody>
          <a:bodyPr/>
          <a:lstStyle/>
          <a:p>
            <a:endParaRPr lang="es-MX"/>
          </a:p>
        </p:txBody>
      </p:sp>
      <p:sp>
        <p:nvSpPr>
          <p:cNvPr id="6" name="Slide Number Placeholder 5"/>
          <p:cNvSpPr>
            <a:spLocks noGrp="1"/>
          </p:cNvSpPr>
          <p:nvPr>
            <p:ph type="sldNum" sz="quarter" idx="12"/>
          </p:nvPr>
        </p:nvSpPr>
        <p:spPr>
          <a:xfrm>
            <a:off x="10862452" y="381000"/>
            <a:ext cx="643748" cy="365125"/>
          </a:xfrm>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378308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E184D2-40C5-4EFD-8130-7AB403D41E29}" type="datetimeFigureOut">
              <a:rPr lang="es-MX" smtClean="0"/>
              <a:t>17/07/2016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145678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BE184D2-40C5-4EFD-8130-7AB403D41E29}" type="datetimeFigureOut">
              <a:rPr lang="es-MX" smtClean="0"/>
              <a:t>17/07/2016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2162050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BE184D2-40C5-4EFD-8130-7AB403D41E29}" type="datetimeFigureOut">
              <a:rPr lang="es-MX" smtClean="0"/>
              <a:t>17/07/2016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3380459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E184D2-40C5-4EFD-8130-7AB403D41E29}" type="datetimeFigureOut">
              <a:rPr lang="es-MX" smtClean="0"/>
              <a:t>17/07/2016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409996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BE184D2-40C5-4EFD-8130-7AB403D41E29}" type="datetimeFigureOut">
              <a:rPr lang="es-MX" smtClean="0"/>
              <a:t>17/07/2016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3390859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BE184D2-40C5-4EFD-8130-7AB403D41E29}" type="datetimeFigureOut">
              <a:rPr lang="es-MX" smtClean="0"/>
              <a:t>17/07/2016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44C051C-3992-4064-8856-C575E0E2579C}" type="slidenum">
              <a:rPr lang="es-MX" smtClean="0"/>
              <a:t>‹Nº›</a:t>
            </a:fld>
            <a:endParaRPr lang="es-MX"/>
          </a:p>
        </p:txBody>
      </p:sp>
    </p:spTree>
    <p:extLst>
      <p:ext uri="{BB962C8B-B14F-4D97-AF65-F5344CB8AC3E}">
        <p14:creationId xmlns:p14="http://schemas.microsoft.com/office/powerpoint/2010/main" val="3011816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BE184D2-40C5-4EFD-8130-7AB403D41E29}" type="datetimeFigureOut">
              <a:rPr lang="es-MX" smtClean="0"/>
              <a:t>17/07/2016</a:t>
            </a:fld>
            <a:endParaRPr lang="es-MX"/>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44C051C-3992-4064-8856-C575E0E2579C}" type="slidenum">
              <a:rPr lang="es-MX" smtClean="0"/>
              <a:t>‹Nº›</a:t>
            </a:fld>
            <a:endParaRPr lang="es-MX"/>
          </a:p>
        </p:txBody>
      </p:sp>
    </p:spTree>
    <p:extLst>
      <p:ext uri="{BB962C8B-B14F-4D97-AF65-F5344CB8AC3E}">
        <p14:creationId xmlns:p14="http://schemas.microsoft.com/office/powerpoint/2010/main" val="38954593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09798" y="1001539"/>
            <a:ext cx="7772400" cy="1470025"/>
          </a:xfrm>
        </p:spPr>
        <p:txBody>
          <a:bodyPr>
            <a:normAutofit fontScale="90000"/>
          </a:bodyPr>
          <a:lstStyle/>
          <a:p>
            <a:r>
              <a:rPr lang="es-MX" dirty="0" smtClean="0"/>
              <a:t>Toxina de </a:t>
            </a:r>
            <a:r>
              <a:rPr lang="es-MX" dirty="0" err="1" smtClean="0"/>
              <a:t>clostridium</a:t>
            </a:r>
            <a:r>
              <a:rPr lang="es-MX" dirty="0" smtClean="0"/>
              <a:t> perfringes</a:t>
            </a:r>
            <a:endParaRPr lang="es-MX" dirty="0"/>
          </a:p>
        </p:txBody>
      </p:sp>
      <p:pic>
        <p:nvPicPr>
          <p:cNvPr id="12290" name="Picture 2" descr="http://3.bp.blogspot.com/-UzFgu3cBjWQ/UlP20HfTK5I/AAAAAAAAAAs/74PXKCJCd2Q/s1600/cp.jpg"/>
          <p:cNvPicPr>
            <a:picLocks noChangeAspect="1" noChangeArrowheads="1"/>
          </p:cNvPicPr>
          <p:nvPr/>
        </p:nvPicPr>
        <p:blipFill>
          <a:blip r:embed="rId2"/>
          <a:srcRect/>
          <a:stretch>
            <a:fillRect/>
          </a:stretch>
        </p:blipFill>
        <p:spPr bwMode="auto">
          <a:xfrm>
            <a:off x="3472685" y="2636913"/>
            <a:ext cx="5246627" cy="3184879"/>
          </a:xfrm>
          <a:prstGeom prst="rect">
            <a:avLst/>
          </a:prstGeom>
          <a:noFill/>
        </p:spPr>
      </p:pic>
    </p:spTree>
    <p:extLst>
      <p:ext uri="{BB962C8B-B14F-4D97-AF65-F5344CB8AC3E}">
        <p14:creationId xmlns:p14="http://schemas.microsoft.com/office/powerpoint/2010/main" val="828085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Generalidades </a:t>
            </a:r>
            <a:endParaRPr lang="es-MX" dirty="0"/>
          </a:p>
        </p:txBody>
      </p:sp>
      <p:sp>
        <p:nvSpPr>
          <p:cNvPr id="4" name="Rectángulo 3"/>
          <p:cNvSpPr/>
          <p:nvPr/>
        </p:nvSpPr>
        <p:spPr>
          <a:xfrm>
            <a:off x="1760247" y="1844825"/>
            <a:ext cx="2371726" cy="123403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1350" dirty="0"/>
              <a:t>Clostridium perfringes es una de las 60 especies de su genero.</a:t>
            </a:r>
          </a:p>
        </p:txBody>
      </p:sp>
      <p:sp>
        <p:nvSpPr>
          <p:cNvPr id="7" name="Flecha derecha 6"/>
          <p:cNvSpPr/>
          <p:nvPr/>
        </p:nvSpPr>
        <p:spPr>
          <a:xfrm>
            <a:off x="4399008" y="2442575"/>
            <a:ext cx="656823" cy="51074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350"/>
          </a:p>
        </p:txBody>
      </p:sp>
      <p:sp>
        <p:nvSpPr>
          <p:cNvPr id="8" name="Rectángulo 7"/>
          <p:cNvSpPr/>
          <p:nvPr/>
        </p:nvSpPr>
        <p:spPr>
          <a:xfrm>
            <a:off x="5249014" y="1844825"/>
            <a:ext cx="1922171" cy="140551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50" dirty="0"/>
              <a:t>Este genero es el mas importante dentro de los grupos taxonómicos a los que pertenece</a:t>
            </a:r>
          </a:p>
        </p:txBody>
      </p:sp>
      <p:sp>
        <p:nvSpPr>
          <p:cNvPr id="9" name="Flecha derecha 8"/>
          <p:cNvSpPr/>
          <p:nvPr/>
        </p:nvSpPr>
        <p:spPr>
          <a:xfrm>
            <a:off x="7350481" y="2523488"/>
            <a:ext cx="832298" cy="55536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350"/>
          </a:p>
        </p:txBody>
      </p:sp>
      <p:sp>
        <p:nvSpPr>
          <p:cNvPr id="10" name="Rectángulo 9"/>
          <p:cNvSpPr/>
          <p:nvPr/>
        </p:nvSpPr>
        <p:spPr>
          <a:xfrm>
            <a:off x="8288225" y="1844826"/>
            <a:ext cx="1938674" cy="156244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50" dirty="0"/>
              <a:t>Estas bacterias se agrupan dentro de la familia taxonómica clostridiaceae, dentro del orden clostridiales</a:t>
            </a:r>
          </a:p>
        </p:txBody>
      </p:sp>
      <p:sp>
        <p:nvSpPr>
          <p:cNvPr id="12" name="Flecha abajo 11"/>
          <p:cNvSpPr/>
          <p:nvPr/>
        </p:nvSpPr>
        <p:spPr>
          <a:xfrm>
            <a:off x="8977447" y="3626905"/>
            <a:ext cx="560231" cy="75846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350"/>
          </a:p>
        </p:txBody>
      </p:sp>
      <p:sp>
        <p:nvSpPr>
          <p:cNvPr id="13" name="Rectángulo 12"/>
          <p:cNvSpPr/>
          <p:nvPr/>
        </p:nvSpPr>
        <p:spPr>
          <a:xfrm>
            <a:off x="8317202" y="4605002"/>
            <a:ext cx="1938674" cy="134427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50" dirty="0"/>
              <a:t>Y se clasifican en la clase </a:t>
            </a:r>
            <a:r>
              <a:rPr lang="es-MX" sz="1350" dirty="0" err="1"/>
              <a:t>clostridia</a:t>
            </a:r>
            <a:r>
              <a:rPr lang="es-MX" sz="1350" dirty="0"/>
              <a:t> del filo </a:t>
            </a:r>
            <a:r>
              <a:rPr lang="es-MX" sz="1350" dirty="0" err="1"/>
              <a:t>firmicutes</a:t>
            </a:r>
            <a:r>
              <a:rPr lang="es-MX" sz="1350" dirty="0"/>
              <a:t> dentro del reino bacteria</a:t>
            </a:r>
          </a:p>
        </p:txBody>
      </p:sp>
      <p:sp>
        <p:nvSpPr>
          <p:cNvPr id="14" name="Flecha izquierda 13"/>
          <p:cNvSpPr/>
          <p:nvPr/>
        </p:nvSpPr>
        <p:spPr>
          <a:xfrm>
            <a:off x="7396162" y="4817503"/>
            <a:ext cx="740939" cy="521594"/>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350"/>
          </a:p>
        </p:txBody>
      </p:sp>
      <p:sp>
        <p:nvSpPr>
          <p:cNvPr id="15" name="Rectángulo 14"/>
          <p:cNvSpPr/>
          <p:nvPr/>
        </p:nvSpPr>
        <p:spPr>
          <a:xfrm>
            <a:off x="5117208" y="4385366"/>
            <a:ext cx="1883535" cy="134009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50" dirty="0"/>
              <a:t>La especie cuenta con 5 variedades, de la A </a:t>
            </a:r>
            <a:r>
              <a:rPr lang="es-MX" sz="1350" dirty="0" err="1"/>
              <a:t>a</a:t>
            </a:r>
            <a:r>
              <a:rPr lang="es-MX" sz="1350" dirty="0"/>
              <a:t> la E, siendo la A y la C las que tienen las toxinas que afectan mas a los animales </a:t>
            </a:r>
          </a:p>
        </p:txBody>
      </p:sp>
      <p:sp>
        <p:nvSpPr>
          <p:cNvPr id="16" name="Flecha izquierda 15"/>
          <p:cNvSpPr/>
          <p:nvPr/>
        </p:nvSpPr>
        <p:spPr>
          <a:xfrm>
            <a:off x="4218905" y="4817503"/>
            <a:ext cx="772732" cy="521594"/>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350"/>
          </a:p>
        </p:txBody>
      </p:sp>
      <p:sp>
        <p:nvSpPr>
          <p:cNvPr id="17" name="Rectángulo 16"/>
          <p:cNvSpPr/>
          <p:nvPr/>
        </p:nvSpPr>
        <p:spPr>
          <a:xfrm>
            <a:off x="1847529" y="4469774"/>
            <a:ext cx="2052625" cy="147950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50" dirty="0"/>
              <a:t>Y el resto de serotipos forman parte de la flora habitual del ser humano. </a:t>
            </a:r>
          </a:p>
        </p:txBody>
      </p:sp>
    </p:spTree>
    <p:extLst>
      <p:ext uri="{BB962C8B-B14F-4D97-AF65-F5344CB8AC3E}">
        <p14:creationId xmlns:p14="http://schemas.microsoft.com/office/powerpoint/2010/main" val="959244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G</a:t>
            </a:r>
            <a:r>
              <a:rPr lang="es-MX" dirty="0" smtClean="0"/>
              <a:t>eneralidades</a:t>
            </a:r>
            <a:endParaRPr lang="es-MX" dirty="0"/>
          </a:p>
        </p:txBody>
      </p:sp>
      <p:sp>
        <p:nvSpPr>
          <p:cNvPr id="3" name="Marcador de contenido 2"/>
          <p:cNvSpPr>
            <a:spLocks noGrp="1"/>
          </p:cNvSpPr>
          <p:nvPr>
            <p:ph idx="1"/>
          </p:nvPr>
        </p:nvSpPr>
        <p:spPr/>
        <p:txBody>
          <a:bodyPr/>
          <a:lstStyle/>
          <a:p>
            <a:pPr marL="0" indent="0" algn="just">
              <a:buNone/>
            </a:pPr>
            <a:r>
              <a:rPr lang="es-MX" dirty="0" smtClean="0"/>
              <a:t>Clostridium perfringes es una de las causas mas comunes de intoxicación alimentaria en estados unidos. Según algunos cálculos, este tipo de bacteria causa cerca de un millón de enfermedades por año. </a:t>
            </a:r>
            <a:endParaRPr lang="es-MX" dirty="0"/>
          </a:p>
        </p:txBody>
      </p:sp>
      <p:pic>
        <p:nvPicPr>
          <p:cNvPr id="1026" name="Picture 2" descr="http://1.bp.blogspot.com/-yyl5zLm_o-w/VWcrL8E8IJI/AAAAAAAAAeA/eGeynPgYWO4/s1600/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8048" y="3916312"/>
            <a:ext cx="3044180" cy="2222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69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Fuentes antropogenicas </a:t>
            </a:r>
            <a:endParaRPr lang="es-MX" dirty="0"/>
          </a:p>
        </p:txBody>
      </p:sp>
      <p:sp>
        <p:nvSpPr>
          <p:cNvPr id="3" name="Marcador de contenido 2"/>
          <p:cNvSpPr>
            <a:spLocks noGrp="1"/>
          </p:cNvSpPr>
          <p:nvPr>
            <p:ph idx="1"/>
          </p:nvPr>
        </p:nvSpPr>
        <p:spPr>
          <a:xfrm>
            <a:off x="1991544" y="2170526"/>
            <a:ext cx="8229600" cy="4525963"/>
          </a:xfrm>
        </p:spPr>
        <p:txBody>
          <a:bodyPr/>
          <a:lstStyle/>
          <a:p>
            <a:pPr marL="0" indent="0" algn="just">
              <a:buNone/>
            </a:pPr>
            <a:r>
              <a:rPr lang="es-MX" dirty="0"/>
              <a:t>P</a:t>
            </a:r>
            <a:r>
              <a:rPr lang="es-MX" dirty="0" smtClean="0"/>
              <a:t>uede funcionar como indicador de contaminación fecal ya que podría ser ventajosa cuando se trata de calificar un área con potencial para la agricultura, pero que pusiera estar altamente contaminada. </a:t>
            </a:r>
            <a:endParaRPr lang="es-MX" dirty="0"/>
          </a:p>
        </p:txBody>
      </p:sp>
      <p:pic>
        <p:nvPicPr>
          <p:cNvPr id="9218" name="Picture 2" descr="https://encrypted-tbn3.gstatic.com/images?q=tbn:ANd9GcRZACIZOwTpLLl-Z6tZLtTWw7wmNZZaZ-2gY8jm3eV0dVdFbmrY"/>
          <p:cNvPicPr>
            <a:picLocks noChangeAspect="1" noChangeArrowheads="1"/>
          </p:cNvPicPr>
          <p:nvPr/>
        </p:nvPicPr>
        <p:blipFill>
          <a:blip r:embed="rId2"/>
          <a:srcRect/>
          <a:stretch>
            <a:fillRect/>
          </a:stretch>
        </p:blipFill>
        <p:spPr bwMode="auto">
          <a:xfrm>
            <a:off x="6600057" y="3861048"/>
            <a:ext cx="3325675" cy="2088232"/>
          </a:xfrm>
          <a:prstGeom prst="rect">
            <a:avLst/>
          </a:prstGeom>
          <a:noFill/>
        </p:spPr>
      </p:pic>
    </p:spTree>
    <p:extLst>
      <p:ext uri="{BB962C8B-B14F-4D97-AF65-F5344CB8AC3E}">
        <p14:creationId xmlns:p14="http://schemas.microsoft.com/office/powerpoint/2010/main" val="3913884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Tipo de exposición</a:t>
            </a:r>
            <a:endParaRPr lang="es-MX" dirty="0"/>
          </a:p>
        </p:txBody>
      </p:sp>
      <p:sp>
        <p:nvSpPr>
          <p:cNvPr id="3" name="Marcador de contenido 2"/>
          <p:cNvSpPr>
            <a:spLocks noGrp="1"/>
          </p:cNvSpPr>
          <p:nvPr>
            <p:ph idx="1"/>
          </p:nvPr>
        </p:nvSpPr>
        <p:spPr/>
        <p:txBody>
          <a:bodyPr>
            <a:normAutofit/>
          </a:bodyPr>
          <a:lstStyle/>
          <a:p>
            <a:pPr marL="0" indent="0" algn="just">
              <a:buNone/>
            </a:pPr>
            <a:r>
              <a:rPr lang="es-MX" dirty="0" smtClean="0"/>
              <a:t>Se calcula que mata mas de  millones de personas al año. Se encuentra normalmente en cantidades letales en alimentos que pasan gran parte del tiempo calentados, como en hospitales o comedores. </a:t>
            </a:r>
          </a:p>
          <a:p>
            <a:pPr marL="0" indent="0" algn="just">
              <a:buNone/>
            </a:pPr>
            <a:r>
              <a:rPr lang="es-MX" dirty="0" smtClean="0"/>
              <a:t>Puede causar dos tipos de enfermedades: gangrena gaseosa, si infecta heridas y enteritis necrótica, si es ingerida. Ambas son muy peligrosas y mortales. </a:t>
            </a:r>
          </a:p>
          <a:p>
            <a:pPr marL="0" indent="0" algn="just">
              <a:buNone/>
            </a:pPr>
            <a:endParaRPr lang="es-MX" dirty="0"/>
          </a:p>
        </p:txBody>
      </p:sp>
    </p:spTree>
    <p:extLst>
      <p:ext uri="{BB962C8B-B14F-4D97-AF65-F5344CB8AC3E}">
        <p14:creationId xmlns:p14="http://schemas.microsoft.com/office/powerpoint/2010/main" val="3502843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71164" y="1131094"/>
            <a:ext cx="7868186" cy="994172"/>
          </a:xfrm>
        </p:spPr>
        <p:txBody>
          <a:bodyPr>
            <a:normAutofit/>
          </a:bodyPr>
          <a:lstStyle/>
          <a:p>
            <a:r>
              <a:rPr lang="es-MX" sz="2400" dirty="0"/>
              <a:t>Clasificación por C. </a:t>
            </a:r>
            <a:r>
              <a:rPr lang="es-MX" sz="2400" dirty="0" err="1"/>
              <a:t>perfringes</a:t>
            </a:r>
            <a:r>
              <a:rPr lang="es-MX" sz="2400" dirty="0"/>
              <a:t> en la producción de toxinas </a:t>
            </a:r>
          </a:p>
        </p:txBody>
      </p:sp>
      <p:graphicFrame>
        <p:nvGraphicFramePr>
          <p:cNvPr id="4" name="Marcador de contenido 3"/>
          <p:cNvGraphicFramePr>
            <a:graphicFrameLocks noGrp="1"/>
          </p:cNvGraphicFramePr>
          <p:nvPr>
            <p:ph idx="1"/>
            <p:extLst/>
          </p:nvPr>
        </p:nvGraphicFramePr>
        <p:xfrm>
          <a:off x="2279576" y="2420888"/>
          <a:ext cx="7886700" cy="2592288"/>
        </p:xfrm>
        <a:graphic>
          <a:graphicData uri="http://schemas.openxmlformats.org/drawingml/2006/table">
            <a:tbl>
              <a:tblPr firstRow="1" bandRow="1">
                <a:tableStyleId>{5C22544A-7EE6-4342-B048-85BDC9FD1C3A}</a:tableStyleId>
              </a:tblPr>
              <a:tblGrid>
                <a:gridCol w="1577340"/>
                <a:gridCol w="1577340"/>
                <a:gridCol w="1577340"/>
                <a:gridCol w="1577340"/>
                <a:gridCol w="1577340"/>
              </a:tblGrid>
              <a:tr h="432048">
                <a:tc>
                  <a:txBody>
                    <a:bodyPr/>
                    <a:lstStyle/>
                    <a:p>
                      <a:endParaRPr lang="es-MX" sz="1400" dirty="0"/>
                    </a:p>
                  </a:txBody>
                  <a:tcPr marL="68580" marR="68580" marT="34290" marB="34290"/>
                </a:tc>
                <a:tc>
                  <a:txBody>
                    <a:bodyPr/>
                    <a:lstStyle/>
                    <a:p>
                      <a:r>
                        <a:rPr lang="es-MX" sz="1400" dirty="0" smtClean="0"/>
                        <a:t>Alfa</a:t>
                      </a:r>
                      <a:endParaRPr lang="es-MX" sz="1400" dirty="0"/>
                    </a:p>
                  </a:txBody>
                  <a:tcPr marL="68580" marR="68580" marT="34290" marB="34290"/>
                </a:tc>
                <a:tc>
                  <a:txBody>
                    <a:bodyPr/>
                    <a:lstStyle/>
                    <a:p>
                      <a:r>
                        <a:rPr lang="es-MX" sz="1400" dirty="0" smtClean="0"/>
                        <a:t>Beta</a:t>
                      </a:r>
                      <a:endParaRPr lang="es-MX" sz="1400" dirty="0"/>
                    </a:p>
                  </a:txBody>
                  <a:tcPr marL="68580" marR="68580" marT="34290" marB="34290"/>
                </a:tc>
                <a:tc>
                  <a:txBody>
                    <a:bodyPr/>
                    <a:lstStyle/>
                    <a:p>
                      <a:r>
                        <a:rPr lang="es-MX" sz="1400" dirty="0" smtClean="0"/>
                        <a:t>Épsilon</a:t>
                      </a:r>
                      <a:endParaRPr lang="es-MX" sz="1400" dirty="0"/>
                    </a:p>
                  </a:txBody>
                  <a:tcPr marL="68580" marR="68580" marT="34290" marB="34290"/>
                </a:tc>
                <a:tc>
                  <a:txBody>
                    <a:bodyPr/>
                    <a:lstStyle/>
                    <a:p>
                      <a:r>
                        <a:rPr lang="es-MX" sz="1400" dirty="0" smtClean="0"/>
                        <a:t>lota</a:t>
                      </a:r>
                      <a:endParaRPr lang="es-MX" sz="1400" dirty="0"/>
                    </a:p>
                  </a:txBody>
                  <a:tcPr marL="68580" marR="68580" marT="34290" marB="34290"/>
                </a:tc>
              </a:tr>
              <a:tr h="432048">
                <a:tc>
                  <a:txBody>
                    <a:bodyPr/>
                    <a:lstStyle/>
                    <a:p>
                      <a:r>
                        <a:rPr lang="es-MX" sz="1400" dirty="0" smtClean="0"/>
                        <a:t>A</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r>
              <a:tr h="432048">
                <a:tc>
                  <a:txBody>
                    <a:bodyPr/>
                    <a:lstStyle/>
                    <a:p>
                      <a:r>
                        <a:rPr lang="es-MX" sz="1400" dirty="0" smtClean="0"/>
                        <a:t>B</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r>
              <a:tr h="432048">
                <a:tc>
                  <a:txBody>
                    <a:bodyPr/>
                    <a:lstStyle/>
                    <a:p>
                      <a:r>
                        <a:rPr lang="es-MX" sz="1400" dirty="0" smtClean="0"/>
                        <a:t>C</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endParaRPr lang="es-MX" sz="1400" dirty="0"/>
                    </a:p>
                  </a:txBody>
                  <a:tcPr marL="68580" marR="68580" marT="34290" marB="34290"/>
                </a:tc>
                <a:tc>
                  <a:txBody>
                    <a:bodyPr/>
                    <a:lstStyle/>
                    <a:p>
                      <a:r>
                        <a:rPr lang="es-MX" sz="1400" dirty="0" smtClean="0"/>
                        <a:t>-</a:t>
                      </a:r>
                      <a:endParaRPr lang="es-MX" sz="1400" dirty="0"/>
                    </a:p>
                  </a:txBody>
                  <a:tcPr marL="68580" marR="68580" marT="34290" marB="34290"/>
                </a:tc>
              </a:tr>
              <a:tr h="432048">
                <a:tc>
                  <a:txBody>
                    <a:bodyPr/>
                    <a:lstStyle/>
                    <a:p>
                      <a:r>
                        <a:rPr lang="es-MX" sz="1400" dirty="0" smtClean="0"/>
                        <a:t>D</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r>
              <a:tr h="432048">
                <a:tc>
                  <a:txBody>
                    <a:bodyPr/>
                    <a:lstStyle/>
                    <a:p>
                      <a:r>
                        <a:rPr lang="es-MX" sz="1400" dirty="0" smtClean="0"/>
                        <a:t>E</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c>
                  <a:txBody>
                    <a:bodyPr/>
                    <a:lstStyle/>
                    <a:p>
                      <a:r>
                        <a:rPr lang="es-MX" sz="1400" dirty="0" smtClean="0"/>
                        <a:t>+</a:t>
                      </a:r>
                      <a:endParaRPr lang="es-MX" sz="1400" dirty="0"/>
                    </a:p>
                  </a:txBody>
                  <a:tcPr marL="68580" marR="68580" marT="34290" marB="34290"/>
                </a:tc>
              </a:tr>
            </a:tbl>
          </a:graphicData>
        </a:graphic>
      </p:graphicFrame>
    </p:spTree>
    <p:extLst>
      <p:ext uri="{BB962C8B-B14F-4D97-AF65-F5344CB8AC3E}">
        <p14:creationId xmlns:p14="http://schemas.microsoft.com/office/powerpoint/2010/main" val="4115656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tela de condensación">
  <a:themeElements>
    <a:clrScheme name="Estela de condensación">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Estela de condensació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tela de condensació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Estela de condensación</Template>
  <TotalTime>12</TotalTime>
  <Words>279</Words>
  <Application>Microsoft Office PowerPoint</Application>
  <PresentationFormat>Panorámica</PresentationFormat>
  <Paragraphs>44</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Century Gothic</vt:lpstr>
      <vt:lpstr>Estela de condensación</vt:lpstr>
      <vt:lpstr>Toxina de clostridium perfringes</vt:lpstr>
      <vt:lpstr>Generalidades </vt:lpstr>
      <vt:lpstr>Generalidades</vt:lpstr>
      <vt:lpstr>Fuentes antropogenicas </vt:lpstr>
      <vt:lpstr>Tipo de exposición</vt:lpstr>
      <vt:lpstr>Clasificación por C. perfringes en la producción de toxinas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CLOSTRIDIUM BOTULINUM</dc:title>
  <dc:creator>Valeria</dc:creator>
  <cp:lastModifiedBy>Valeria</cp:lastModifiedBy>
  <cp:revision>7</cp:revision>
  <dcterms:created xsi:type="dcterms:W3CDTF">2016-07-17T23:08:35Z</dcterms:created>
  <dcterms:modified xsi:type="dcterms:W3CDTF">2016-07-17T23:21:30Z</dcterms:modified>
</cp:coreProperties>
</file>