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7"/>
  </p:notesMasterIdLst>
  <p:sldIdLst>
    <p:sldId id="262" r:id="rId2"/>
    <p:sldId id="263" r:id="rId3"/>
    <p:sldId id="264" r:id="rId4"/>
    <p:sldId id="265" r:id="rId5"/>
    <p:sldId id="266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0F9A83-B0C9-4B0A-AC2F-00EFAC677A9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32081-BE98-45C1-ADBD-40D3608BD6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7015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Cada toxina</a:t>
            </a:r>
            <a:r>
              <a:rPr lang="es-MX" baseline="0" dirty="0" smtClean="0"/>
              <a:t>  checarla a fondo y revisar q hace, como le hace, con q lo hace y a que lo hace!!! 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EEBB1B-1A88-4DFE-9A35-6BCBFF71CCDA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657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47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4950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5115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6508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45185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14039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1872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1053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265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6394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3086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6784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050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0459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9965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0859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816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184D2-40C5-4EFD-8130-7AB403D41E29}" type="datetimeFigureOut">
              <a:rPr lang="es-MX" smtClean="0"/>
              <a:t>17/07/2016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C051C-3992-4064-8856-C575E0E2579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5459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PATOGENIA E INMUNIDAD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82548" y="2098536"/>
            <a:ext cx="8229600" cy="4389120"/>
          </a:xfrm>
        </p:spPr>
        <p:txBody>
          <a:bodyPr/>
          <a:lstStyle/>
          <a:p>
            <a:pPr algn="just"/>
            <a:r>
              <a:rPr lang="es-MX" dirty="0" smtClean="0"/>
              <a:t>La patología de las infecciones estafilocócicas depende  de la producción de proteínas de superficie que intervienen  en la adhesión de las bacterias a los tejidos del organismo hospedero y la fabricación de  proteínas extracelulares, como toxinas especificas  enzimas hidrolíticas</a:t>
            </a:r>
            <a:endParaRPr lang="es-MX" dirty="0"/>
          </a:p>
        </p:txBody>
      </p:sp>
      <p:sp>
        <p:nvSpPr>
          <p:cNvPr id="4" name="AutoShape 2" descr="data:image/jpeg;base64,/9j/4AAQSkZJRgABAQAAAQABAAD/2wCEAAkGBhISEBUUExQWFRQWGB0ZGBYYGBoeIBwaHBwaIB8fIB8gHSYfGh8jGRkZHzAgJScpLS0tHiIyODIqNicrLCoBCQoKBQUFDQUFDSkYEhgpKSkpKSkpKSkpKSkpKSkpKSkpKSkpKSkpKSkpKSkpKSkpKSkpKSkpKSkpKSkpKSkpKf/AABEIAPYAzQMBIgACEQEDEQH/xAAcAAACAwEBAQEAAAAAAAAAAAAABQQGBwMCAQj/xABCEAACAQMDAwIFAgMECAQHAAABAgMEERIABSEGEzEiQQcUMlFhI3EzQlIVYoGxJENTcoKRofA0RJLRFhdjc5Oi0v/EABQBAQAAAAAAAAAAAAAAAAAAAAD/xAAUEQEAAAAAAAAAAAAAAAAAAAAA/9oADAMBAAIRAxEAPwDcdGjRoDRo0aA0aNGgNGjRoDRo0aA0aNGgNGvjMACSbAcknXGoIaJrSYAqbSKV9II+oFgV48i4I+4I0HoVKFzHkuYUMUuLhSSAbebEqwv+DrqdRjNdA8QWTJQVbIAEeQcgDwb3BAPnVW3urqY1yNZTU7X8yTqEsL3AVoh9iOWPv78gHE1dUqLx9ioIvkisY2Nr3xuzrfgCzFRe92XUHYOt0mlMM6/LzHFokcrd45AStrMwzGLoVve6E2F7BHsWz1s0kVTnt00ZJLOIpeXUsokUMxAcEH1Lhe7Ag+kq2qei5pXMj1EfdKxqCtN6VMUjOjBXlc5hnPJY/i2gK/ew87FHjLx3WJXYBUAOMlQ/uFVso1HFyrAH1XVtttaqIiRpM6ghe44C5Frkv6yha5uSVBvfgW1St422roA0vcoFhVlEK9to3d7C7NlJ2jOEU2d8hZcjgMtJtr68iec9ilqp5gfVOw+YmVbkZqvFPEG5AKPgLqQr3IAbFBUK4yRgwuRdSCLgkEXH2II/ca6arEG6ytTdxCtOgNrzwzs2TMB6oyIWX1N5F154Nhp/LVrGqmRlFyqXtYF2IUAC5tdiABf30EjRo0aA0aNGgNGjRoDRo0aA0aNGgNGjRoDRo0aA0aNK9/r3jWNIiBLPII0JAIXhndrXF8Ykcge5A9r6BjMqlSGAKkEEHwQfIN+CLa8wBAoVMQqgAKtrADgAAeBbSlOjaTISSRLPKLXkmHcYkADL1elW48qBbwLDjXSv6eoipMkEIABBbBVIBtf1AAi9h4PsNB13eqnUBII8mYj1tbBR+ebngHwDa44Pg59suxmtq2YSs8aH9SoUKqsRiQIiDexNytvpx7lizwui3rLeHZ/7Po3nL1hRRFJJKxSNiSzPl+pApQE9vK+JYsEChTfJGi2fbeFzZfAUYmadzYcC+OTkD3Ciw8LoPPVHUtPttOkMVllIAggjjLtiDyRGpHAXLkkC45Oq98P2SOsfvUs8dTOWBqJpo5cnC5mI4WWNsBmEC+Aw8LpJ0nTSzVElXUyLLJIqNIGLcA2KqoDKoRSHJHqysQpdkkGu2+72vzwqsP8AR9vVmx4TOqlBSOK1wSyjyWAYAcr9w0DrLqJqSEyRokvbKyTRlgGEF7M6gkXt+eOPfSfqjptYilRCCqKGEqqI7MGLP3JXly4D3GdiV7jMSVDDWYz1LwOu5TyH55/1CpOKhfSTCUuRhhaOxYNYkhGsGOz9bQNJt8pj+tV7i+qwOPJBPurJkrD3ViNBw6PkhePKKQ4q8ipGJCRiGIVithyy2k8eGB58mcm5QUxEUlVHYL/rpV7lySQSSRcWNhx7DVU6M6FiMKfOn5mQojoWLBcGUXsoNicrgli17/yhsdXKHpqkRcUpoFUeFWJAOfwFt50DCOQMAykEEXBBuCD7g++vWqrF0ZJTu/yM60sTtk0IgVkBtYlAWGBJte3FgOAeSz6fqpD3YZX7kkDBWk4GeSK4JUABDZvp/Y++gb6NGjQGjRo0Bo0aNAaNGjQGjRo0Bo0aNAar/UUzLV7cBji1RICT5v8AK1BAAt72PNwfbkMdWDVF6grErt0h29QSlNapqGsbXAtHHe4tlnkfNwLf1aC8Bxa9+PN/xqlbt1AahS9NTzTjE9hmMcUbSAFg0Xcu8jgKSrCMrZWIPubpLCGUqR6SCCPweP8ALVV2XaBPttNCwANO6plyCrUshTJD5BPaIB4uGN+CVII/hdTLI8lZKLSSPIkQcKrEI1pDhcsh4VSrFmBViWYuWKbrWWs3Dd0o4UhBghllUu5ZCC+IYgw8OMVBFmHLANY5a02t3ARERwKjyA5NArIr4G92UFgL5G/PB5F7m+qFP0N85WNP8pNC2IUS1EwBtZuQImJLA4/xDIGXg29gSdOdS7lTv2DQRfMSSOAjTN3ixyzl5zCxrxeRwMwV9UnJ19+IQjp+1RpMqtBjPIzM4MkshZcrm8ZZbXVZG8ceBcah030fTUQYxRRq7ElmVAPqIJVfJVLi4W9h7cAAZj17XRU+5Vi1VI1TSVC05kUMFYMqlY3jsQzcrKp8e3NjYhBodilcJAqlSxVGlRR22VsbE8BmDsBbHtZIvcbuAkjV+v8AdfltsqZbgYxkc/3iFt+5ysPzbWf/AA82qd9yFVFRNTbcFwiSYtmh7bAuiljYMwxb2OS8EjIWz4sSK1A0BZF71+XI/wBUrSr6SDmDLHFGVAJtJ40DjpoJh2gMDSu0QRSbds8xmw4IMRQ/g3HsdPdV/p/fqSoZHiDLLJCCDJE8ZdF+xZQJMC3OJa2Q59XL9jYX0CLqLd5EaKKneLuvKI2zI9AeOUqxXyfUgIW652xyF9Mdo2pKeIIn7sx8sx8sfuT/ANBYeANZ3tTiprIKjPFKitqHRcSMxDHEkZFyLgx05bx/rDawHOo6A0aNGgNGjRoDRo0aA0aNGgNGjRoDRrjWVkcSNJK6xoouzuwVQPyTwNc9u3JJ0zQPjewLo6X/ACAwBIPsbWPtoPu51ywwySsCVjRnIHkhQTYfk2tqp/DXaCoqal7GWeUgvYgssfpuQQLZS917DxkBfjh31XOFgF7hc1Y2/pi/WItY3yWIp/xalbNTGGljWRrsqDuMT5e13Ymw8tkSbDzoJc1UiWzZVv4yIH+eqHVbmzVdVT00zxI7d6ec4gRRoojlMd1IuzIFDHgOkxsMPXA3SCGp2+v3GdEmMiyx0mYLBYgxiiKKV9LSSAPcXJyXkeB6n21draRULljQwxwKGsZHieQShACrZXljk4I5ZidB6j6zhiJjpSEjJxy5kkkZyQsncOQN3ugZ8hkSPW47YZbXvkzSrJLK3bvgFX+YoxBAAVjKTjchBkOcjH9AxCrid5XZBJK0haVUtUMsiNJY2YOxcnE85W4N3zUAsttq55EyR53kkuRDjUHuBrsUJBBky5dkjwXGzhmKsug/SUFUjrkjKy8i6kEceeR9tJt+6fE7R1EXbMyAgZ3wkjbkoxX1Ae4YXtc8EMwKaq3xRsbSesNNG0UCY4MZJMo4kRVtbnHErf0jIEj1G0bBtQpqWCnBLCGNI8iLXxUC9vbxoI+3U9QMFKQU8a8lIWL3N72BMaAKeb+m5/HnSPq2maarWINgDCymUKGMavlkfFowTGoJdgGAsA3qtYt/3+GjhM07YxhlUta9s2Cgn8C9z+Bqn7P1ANzrgJaeT5Mq8lKZBZJe2Yg0jRk34aQYFwR7gBhoGvT9PG06GnOdPCGJm9NpJnstksACFRTkyjEll8lWt1+IO/SU1KFgVnqJnEcaIuTW5aRlXwSsaseeL2++rOBrKPjLCk1VRQGOVpGSURNHwEkkkp0RnIue2LOGFubgD7gHXRWzqF20KzMsNI8xuLHOpKFSfYcfMDG/+Q1fdVrpyMvXV0+YaMmKCMAfSIBJkPyc5WPi3ixPNrLoDRo0aA0aNGgNGjRoDRo0aA1F3PcUp4ZJpDZI0Z2tybKCTYe544HvqVpZ1HtTVFO0aMEfKN1LAlcopEkUMAQSpZADYjgnQQdq2Z5itTWqGluHjhNitP8AYD+qQfzSH34XEebDpGJdxXkx0snA9IkkQ/3iCUcG/spt+W99Stq3sTPJGUeOWLHONrcZglSGUlWU2PIN+DcA8aBN19DI5oVQEg1qB+CR22inV7gexDW5455v41D3ySq3CqmoYJPlqWJVWonUAu7yLftR34QYMCzeRcWt72fd4mPacAERyBmuwFlxZSbnj0hsrfYHVU+GXUcE7VccasG+ZmmLkACQSSsVI5ubRdr2tZk++gZb5tsVNQ01MifpLPSRAXtwJ4ubjybi5Pub6adQ9PpVxBSxR0OUbr/K2JXkH0upVmVka6sCQfYiP1fAWhhtb01VMxubcCePTwaD88boKanqjS7lRSXuWMlMobvO5H6iAlcBIgxZfWFP0CJgSbVtXRFLJ+rBttYhZlde66xIQsisO5nNLLyVFzh4vioJudT3DdIIADNLHECbAyOqgn7AsRc/jUmOQMAVIIPgg3B0FcoOlGaWKaqMZMN+xTxArFET/NY8ySDkByFABNlB51ZdGlu/b4lLFm4LMzBI41+qSRvpRfa5t7kDydAj6il+crE2/ANEojqKhrnhVclYiMbet1Q8k3UPwLKT26nqZIK2jnWLuoc6ZgGAKmeWmIYCxLBVhckD2HsLkMOmtkNOjtIc55nMsz/dj4UH+mNLRqPsvtfXzqDp6GpKNUWaGIOxjP0lyAA5N7+hO4AP75PsNA51m2+R93f0LGYLTQiQgEdllQO5zyFu4JXgsB4Fm4IB1a+hXkbbaZpGZmeMOMiSQrXZFJPLFUKqWPJtf31RqMq8u8VBeZS0ppvXcIpz7bFLfV+jHCxIF7C3sCQufQNIFpS+AjeaWSSRQpA7mWDHnk3wvc2vfwNWTUTaaUxQRRsbsiKpPHJCgE8cckX1L0Bo0aNAaNGjQGjRo0Bo0aNAaNGjQIZN4qJ3dKRExRij1EpJUOLZBEXmUqbqbsgDAi5IIE3ZdmFOrEu0ssjZySva7N7cDhVUWVVHAA9zclPsXzNHTJTmleVohj3UkhCyn3kOTq6sxJYgg+q/qP1H3XdbCGyyUtSsz3WKPBW7r82VXRmQXAJuxFlBJsNAbqPnKz5QgGmiRZahfPcZmPaiP930NIw9x2wfSzA++o6RIniqY4V+Y7ix9wKoJVrqEdiL4s2KDnhmU+ARrt0vs0sXemqGUz1LiSQJfBAqqiot+TZFF2IFySbDTatpRLGyEkBlIuPIv7j8jyPzoFm9qamgkMQBZo84w4HEi+pAQSACJFHuLEeRbTDa9ySogjmjN0lRXU/hgCP2Nj41UPn61ax6OnCqzqssksiMyRXLAuoBAkMrC4S64sshPnXTZYa2h7lOtO1TnK8qTB0iiAkOTZAszRkSMbqisCPUBcsNA+i6Xg771EgM0rXAaWzBF59Ma2xjFrA2F2sCxJ5146Z6ZWiV443YxM+SRkC0YPsvvbx/yv5LEw6nqqem9VbS9uH3nhl7yJf3cFI5FH3YIwHufsr3T4ktIcNsp3q3yKNIQUjVh5AL49xv7qkADkkDnQW7d93ipYXmncJGguzH97D9ySQANINhppKh1rquMqfFNBbIwxviMmAH8V+Cx8IvHHqJXbd05VSTR1O7TQlYUXtQrbBZbXZ3JAUvfxYWAHBtfKzR7q8iAQKJDb+KbrFf7jyzj/duP7w0DGOmUOzi+TWvyf5b24vYeT40i649UEcJ+ieohhk88xs4zXgjhlBQ/hjp5S05RbFixPJY+5/bwB+B40l62X/R4m91q6QqfsTUwqf/ANXYf46B+o41UqLp+OkjpqS5fuzySOwDAlsZZCbqfSA2C8mxHHvqJvPxYpoK16QIzPGpLuQ+AIXIj0RyOcVIJIWwF/to6b6lmqdwCzxLHjFIYiGlVj6ocw8TAYkXSxcKeTiLE6C86NGjQGjRo0Bo0aNAaNGjQGjXxmAFybAeSdUje+vw4wo5YEBJT5yofCLO9sYrj/SH88r6F4uTexC51NUkaF5GVEUXZmIAA+5J4A1Q+r/i/DSUwnghlqFZsFkKPHETyRaR1HcBCuQYww9PJFxenVMHzMzdupNVPCWJnnrYjBFJYAERSUuDjJv5FIBt6lNjqv8AV/VLGRo6ub5z9NCI5VljQP4BWKCcC9ix/VCOBbjQWDb/AI0K/Jq5kldgrGWGIQRKxN2SNGaZygAUXfknI8cas1ItE86TpudezzHtpUGNTGSzWwSRqQxR3dbYqwuQL3I1iadHSSyxDsSU6MDdckkl9Cks5iZ42C8eSFXkcm4v3fo1Yn7kdekGKJKpqY5qeS5Y2wUK5bHENkhI5H+AbfUVDrI0fzm6Ky/UyxUk4F/usMLut7+4HsfBGp+0xVrqXpd0hqo+ABLAjEEeQXhkSzc+CtxwLeTrF9npOoJ8Z0SWrjT6DUKJEYZBskE/PNhZ1Aa3Fx412b4glZz8zHVUdatwZYpW+q3pEiTq79vkEjIiwuF+4bd0/uAjqHiqKcU1VM2eQculQVUAmOQgG6qB+mwUgeAQCdWfWWbF1m1Ynye4NCe6qmCrpicS5tiwLAduRZCoBsMXABClkDM9y2Pc5WWZZzBJGY4ZcFT9VEluZlJfHEq+ZjdSwweMGzsWDrunUdXWx1NLT7ezG8tNJJLLGkakgre1zI4KMHsFHDL7G+pG29MbhhEslRBTLEgjApYQz4C3HdlBABxUkCIeP8dSunt3ooEYNXUss0sjSSOssa5OxAsFzJAChEAuTZRyTrtuEyz10UBkPb7LyhY5CpZ1eMAko4ayh7geCTc8qNBFp9tRKkxiITzKok7tVMzOwbhmjvGyKL+kqmFuLqFZCzo78iELODAWICmTHFmJsFDglMieApIY+w17oNiihcuvcZzcZSSyylQxBKqZGbBSVUlVsDit/AtA6nq6Mq0VbErx49wdxFZTZgpsOSCmaksQAA172DEA/vpB1NTvNLSQhXKGYTSsAcQkAzUFvALT9mw9wGP8ulEmyyTwhadaqAM1xJNVyHAezoiyyBwLArGxVPB1D+JPWRglSlVpEzVGdow4Zu45VEWRVbtXEcpZwrPZbIpJuoUjqiaGGthylEUgq60TITyVmcyQMy35Rh2ze1vuQRpj0z1VSxGkkkqY7/M1DuS6grHJAW9XNyC4WwPLFQbErxI2/dpWZkFAqw3JLJT1czO/9TyS0bGQ2Pki/wCfbUzp6KrqCKZZqmhsryKGp4UJUFV4wWIcMwuDHY+3jQadSVkcqCSJ1kRuVdGDKR+CODrtqhfC6oYNWwszNjOzgt5IMksRa/Auz07s1gBmXNhe2r7oDRo0aA0aNGgNeJplRSzEKqglmJAAA5JJPAAHvr3rNet+oKeoqWpJp4YaWEXm7r2EsoCMI7KwdgisrkC2Tem/pYEJ1bvcNYks9TJ2dthNu22StUEqGDOOGMbKwwiHMl7sDwmkHU/To3OHtl3iW7TQ0qFXMZs3rnlZmWBDcgRKQqgEAORYcNi2aGsaKaNqaSdw2CYrKIoCwvJPm7uZrHEIztYsFAAWRxQN1n+aqRQ7eY3Uk9yohpuy8t755Wcl05vjZVJ8KAF0CLaOi5Kqt+XpJFlVSt57MqAm1yL+q2VwvALWvYezjaqPcNoq5TDTw1LxFryCIyqpjFnKmysuPdUMRaxsD4I1Z9p6MqIJDS0NRLdns00coUOUX9UoO1dVjbFWbuWyZYwbs2NmquiZoo/ldv71PUsnqlNW7qIs5LmYY4hnLOUEYJuHN1sbgq+G9dFuEby1NO1XUtLYRyYsjWUXkYsLAIrWsfSuahFBexmbv8J4WqZJ6uqpspMitK+SJGDeyoySxkgCwy7fNrlSdN+legqqkEcOMOCUtRGJkkfmWV4H9YVYnAvGQCpJxHJHF1tbS7xTdx1p1jRAzO1O8CqygEhizMJnI8nK5Pq/qBULPtMLvTGmp0po4gBkaapkjdSW5GDQFogwVlvllb6bGxCZNmkVGpaijimgivI0MaGNnRmNnUqxjqGUi5U9tr84k45TOgOnN0WD/Tag+shie40koUj6Fc/whfG9ix4NrEhtWOGZm3Gptl+lTwqoYkIWdp2PNjb6UBIv7ccaDNv/AJcoiR1VDOI6CVWeWKplAVVaN1sHBOOWWN7kqbNyVtq0bZvqblS7dHIczI96lCBy1PGWKuv8t5jBJa1ipHswv76coaaO8k0q1swlZlWmSWSKFnIYqiBnSM5s57jWNieQBYR9t+IcFRvGDD5daeCoRzNJEpMhlpxbEObWETG5PIP25IXz+y4f9lH/AOhf/bXSCjjT6EVb/wBKgf5ardd1BQykSQvLUuPQPkmkktcg2Yxntr97yEDX2OirJLFVeFT571QWdf8AgjBRv/yjQMdxkdqqKLuPGrRSP6MfUytELElDawcm1+bng48V/rCWGCCUpV2rcGWJmIlkF8cljiHgsFC8KPUVufGph+H0crs9VNLMWBDIGaNDe1+FPcI4+lpGXxxwtu0Vbte3IFi7ERc4rHCoaSQqxUgIgMkrBrg8Eg3v76CJ0pQ1LUkWBnowhsIJ44GOC+LhVRhc/kH/AJ314p9nkl3KqWaUoRBSMGpmeLIZVg9fqJ834ytYL9tTxuu4VFhBTClQj+LVEFuf6YY2JPHs7oRfxxqB0tE67rWrJPLM6U9Krs4RQWY1LelVUYqL8AkkXa5PB0D6bpincESB5AeCsk0ri37M5H/Y+2qJ0ZWCOqikkska7e3r9jarcW4H8ox/fPVvqurvQJIaeWWJhdZVVirAEC4EaySkHkg9uxAuDYg6p2w7RNM0Ec0PaxpZlwMmPcvLA6koUzC5M6sJIyPFwSbAHXREsQqallNk7SElrizGs3MvfIAiz5edXKCujc2R0Yj2Vgf8jrG4NtleqKU9G0ipCjPH3KRRGZaitkCMsscgIAlZQABbEHkFTpps1LFQboDVvS0RWHNbTEmUSF1ZGaTtoAroJMY4wL48gCxDV9GviOCAQbg8gjX3QGjRo0Cfqrd2p6cmIZTyMIoV+8r8Lfg8Ly5vxZTrCt0+EEk08zxzZKZxTocHylnFhIxJJsoIkZ3F7FZLLZRrQesOrW/tBhCncajUJGDnY1VQLcBYnzMcNzbjhn0iquqKqkpGnARFol7MQennYSTNiJGLMyWa97ORch34F+QzXrnoJaCqjpYqj5qofho1iKlC2OA+pgxbLwPHH31I2zeK7Y2ngeHAyGPuMrWcKLsFSVSVXNb82JAJIsedWD4Zue7U7xVQmqKlrYNGWSVzwxiJBs18FIPFz6SOVvdHLI6RUjUtTJI7/M1xZI17hPkDN1HbaQBLf7KMpY3toKVtnxnpo0kKwSwSWCxrFgwESKcIsn+gGQs7OEJOR97EWOi61p9yjmYSJDLUUkcbK7MFilgllZVdyLFJu7wTcWUqwJYKc56mT+0N77aRRIoYI0cbRIoCXMn6oGLH6v1CPPFuANaFBS01BJIaKinSSYRRSyRmOojiErXCxln9UrN27BvSLoxFuGDQuiI4kjnSNkZlmJlMS4xd1lRmWMXIsoKg/wB65PqLa69b7jDFSETPGiSPHGcyLFXkRW4JF/QWP2sCTwDrj0TCB84yKERqyXEAKPoCRuSBxzLHIfyCD7216rNoqDXSTpHTurQpGjSM2SFWkY+kRm4YuL2cfQOPfQO6KvjmXKN1dbkXU3Fx551mvSGzPWz1c8zxyMZ2/TmiEiFFJSN1QOq3AiwyxuTGfUbcXvYdumiEzTyIzyy9whAwRAI40suTE2tHkTxyx1UunIplpdqNL21llpkWVnjZ17CIGv6WX1CRgoBYfxGPNuAtYpq5SbS0rIB6U7Eim9vdu+wt+yf5cw9w2hpXvLt9FMHAEjO4ZiF+gWam9diT5It7akibcUDFo6abngIzxG3/ABBwT49x7671O9vGmTUs55tZBG59ubB/+7aCPJvDU0ZL0jpGlyWiMRRVALFrZq1hzeyH/HUeDrFqkD5KmknUgHvSXgiF/bJ1MjG39EbDm1xzaBu/VEVRFIArqKYGepilXAhY1zRWBvYSMFYMt+Fb9tPuk9u7FDTxG+SxJlcEEuQC5IPglyxI9r6CMNkqpv8AxNUQv+ypQYh+zSZNMxHi6NHf7c8Ttp6epqYWgiRL+WAuzf7zm7OeByxPjUitoVlChr2VsrXNibEAMARmvN8TxcD7aUVnUUFNjHPWJ3csmWylypJNu2t2VbWGRB8ebm+gczQuXQhyqrfJQAc7iwBJFwAeeLcge1wcy3jeKin3auNJ65mSnvEaaWVSiqfUWiYMhBdgAbg/jyLO3xEhmbt7eprZrXKowRIxe15Hb6RfwAGJseNUzqLad4pqg16PSxy1LQQsilziWZUC2ZG7nJU3WxFiVBu1wU7PuhaZadoVjaapllUyo5CjvSIWaD5lI42WT9PAZk2tZri946T7QqKSSOKKnWbbe86RqqLkzwsSQoANsjzb76WdMxLLCO9SSVU8FRVOsvCwlzNJkRIxUEXv5Xjmy660uzfOzwwrKO3TUaw1LxJE6d0mNljTuI6G2BY2U4jEXBOg+/Dzd4I5alrSlpPl2JWCRiTJGZLt24yAWMpe17DLi1+bXtlLJJWzVDxGONoUhVXK5Ng8rFrKSApEgABN/NwNeEqKPbUMebNI5LlcmlmkNgCxHLEBVUZGyqALlRpBLvNbugKUh+XgvYzKcvB5HdVsWPFikBb/AO6vI0DHpOphG410FKR8vEsWSL9CVBMokVABYelY8lBFmvxcnVx0l6U6Ug2+nEMK/lnIGTn7sQBe17D7Cw060BqFvO6JTU8s8n0RIztbyQoJsPybWH5Opuqt8R6oJRKCrMr1FOrqoJJTvIzjFRd7orLiPN/8NBms3X8dBUwQ1cciywGapnsEdZamdclK4t6RaRwrG5UFQVPkL/irviVNNt9HSTR1HccvI0bA5TuR5HGJZ5XaxA+r2tp221bdvlfIxHLzAK63Vmgjpz6hYEeqYjlucVtYFSBnO8fD4rvD7fRymRl5DuMbEJmR6ciSBYXAHPsAL6DaKnpNFptspnskolW8kZbNUhikkBUtYgZxQ3uuORviDYCs9d9VGkgrHjrnepmnFPGA0GSxxA5FlEYZQHMygi31Kbm+qRH8ONzmeoWol7a0q3leZ5CAlpPp4OQKxk+wsy/fSXfuimp6+KiEnclkEOXotjJLb0izHO2Q9Q8/bQWboHe9roaKWSVo5a2QG0bwPIqqAcVHGGTNYkk2HA4sdXLofd6KRYvloRPURg2jVVQy1LeqWdvaOFPSquRwHKhbhV0r6h6K2WiVYVBqqkS5S4mZiiIjOyFY7hM+1icjkubOPSlg66JmpttrZ8IZEpRT06vP2ZlxcmYmSRZV7qqzK4zH6a4qD9wFi6Nqd0hp3aehUiWWSZY45kEid1y5VlfFeCx5zv4BXVmp96nZbtRToftnTH/qJ9MqWrSRFeN1dGF1dSCpH3BHBGoPUvzPyk3yhAqO2e1cA+u3HkhbnwCeAbE3HBBbVbPNXFPmgsVOrK5pgVcyFWDKJWtiFBUEolwfdiODV/h1v9LTUy/O1MMVSsawGOU9p44474qVcKSbuxyHB45Nr687f1dU0MtSlUXnYRpN28l/T9MuYBGRNyiGw9ChgTgLnV83je44KVqh7lAoNuBfIgAHKwUEsAS1gPJsAdB5HVdEf/N0/P8A9aP/APrTNXB8EHWcUPUVDOsjGioQ2WBBkgbusEVhgyxsJFtZQb+VI4ItqFv++7VSRiWTbu09wG+XMEbqWtzeOVJL2JIbHz7re+gdfEKHsR1TIvFbTtTt4A71isbHi/MbuCftEo+2nm89dUVKWWSZS6Alo09RX/et6Y/Plyo/Os4n6h2eo7CulaxYiZEevuPSfTkZ6wIrEFTiDlzweDp1uUMlYsC0UDUyU7mSNuyrqDiAGCFRDI1nLKyymxF+fYJ+6dSVVUkSxxSU6Tm0UbSCOea3J+nL5eEIcnkv3P5VAZlJ5Q9I7bSMPnXiZ2t6MSkKi97tHc3BYfxZ2Ylv5geNfNt6TqfXKRUSTyri8lVVCJgOeEFIGKoG5EYkA9R8EX11aqpljmpxVIxYkPDt8AZyGsp7n8Zi1hiZGKfmxtoHZ6FgS5pXloy3kUzBUPHntsGiv+QoJ++u9L0vFHIJ55JKiVPpknKkR/coqqscZPuwW9uL240rr96nigAPY26EDFHncSy2VeFWJDgzWHFpXP8AdPjS9dneqcFYZZyP/MbkGEf8v8OkXthja/qMcfj6idB43Vdrnd5IaQ1eZLyyRsUp7qBdpJGdYW8C9szxyNeaCqq6j9OlCCnH0/LL2ace+PzBBkl9+YI0F7epedWODomIsHqXkq2FiqykdpCBxhAoEQt7EqzD+rVj0FP2b4cU8ILTkTMWzZSoWLK97lLkyW4IaZpCLXBGp3w8iA2ymYKF7kfdKr4BlJkIH2ALkAfbXjqzc+7HLRUxzqpY2Sytbsq6kd2Rv5AMgQPqY/SCLlbDTwhEVVAAUAAAWAAFgAPYW9tB00aNGgNU74lUzOlFjIYwtfAS49r5qvB4b9Rk4PGrjqu9ezqlGHb6VqKRj+wq4Cf+mgoVd01I+9uHpKOouwLM/oGMkACkrjIfS1NL7k5N4UG+qT0RsSVO91gWCCWNGlKxuJBGB3lC2xUlQFuPUtrcEa+75V75t25tI8nfmjjvmAJAYTnyRYFQLNc2Fvvzqt9L9b1FNUStFBFK9S1mR0dsg3cBjxDAsrGTlTe5VPtoNRi6VlaCrKxx06yVi07pTzVGODPHAy9tRGjBQS+TXyye4Xi1Or9kL9UCmdhLaVFvMJJAQIgwDBpS7D2sXP8Ay41xXrbdwrQQ0pi/0g1ARIJSUcCM2CsWsgZkfEg8uPYqNVbboK6fcQsbOK15D6s8G7huScrix8830G19biqUmMRUsK09HUyqsM0lgGCx5YCJBmFaRVBNvWxv6bFv1Aho2mrTuZ7kKLHKjwRupRyxjRo4u2xbNrq2VwC3sx1lO89F7yklUJqss8NKHkZqiY9ynJY4qSLuuQa6ni/76h9d9P7tTRv85VPPGHSNv1pXXMq7qvrAyKqC3FwMx7k6DRY92Tuxu23srVMUcizbdUPEZO5kReMmEkkqSeWI4ueQS6j6rEDKp3CWG4t29yo2UXPj9ZViF7gm+TXH7E6zTofbq2OTbpppC8EjR/Lr3GOAFXTo4C3GAsfA9J4vfxrZOoeqaslottpfmJUbGSSQhIkIBJW5ZWdvp4XgZefbQJJN0imk7mOy1cwFy/zQVjxYekxyWsthcufHt4FlO8bgVuKCNgRcWq1Nx+P0raXdH7jHu0Epq6aCRopTCzGNWVioViAGZ7YsxXhmUkZAkHho3w+27IOlMkLgWD05aBrXv9URQ6D6Ooakcf2bU8f0y0dv8L1ANv3A/Yaj1O5VkwKnbAY+Daeog5I5+lBKvB9767P0QmWSVVdHxawq5XH72lL8/wDf318k6LyFmra63vafH/qqhh/gRoPDNubAY01DGSRy00r4i9z6RAgY2v4cC/vpRX9TEYiTdqVD7x0kAkkP1WsDJKbW5P6ft5112TpKllqq1Z0NSIpUWP5l3nxVoInIHdZv5nYg+eTzq501Ika4xoqL5soAF/2HGgoUVAJjxSV1Yb/xK+UxReTyYmINrgWAp/ZTYedO4enatowhnjo0/wBlRxKLA+3ckU/kZKiff8C0aNAq2vpemp2Lol5TwZZGaSQi97GRyXtf2vbTXSjc+q6WB+2zlpSLiGJWkkt98EBZRewubC586hu+4VJsoFDEfLNhJOfwFF4ov3Jk/wB0aBhvXUdPShe6/qe4jjVWeSQj2RFBZ/bwLC/NtU3a+rKndKuSlxeiijMmTK6tK/akCMlwf0PqW5Fz/S3vplWdOw09Xt7IGaV6hw80jF5HApKngu3Nr84iyj2A0n6AhC7gceUeOqkQhXAwerUgWPpBFuVQAD0+50GgbZtMNOmEKKi3ubeWPuzE8ux92Ykn76l6NGgNGjRoDVX+JJj/ALPbu/w+9TZ8E+j5qDLhfUfTfgc/bVo1XPiISu2VEgbFoQs6n+/A6yqPB8tGB/joKcnVMg3ONpIO5Ie2DJS2mR4zFW2w/mjyZA+NybKQT6QTTvhTXGLeK8xwTVDHuBUVUBv3gQWLuFj8eS3B8XOrBvnU+0ndC3ejj7Zh7gEbAM6yTiUXUeo2kUk8ggedUXoXe9rgqq2asaQqT+isXcGQMjEn0lfAC8MQOT5Og0bbNxqv7RapdqakWX50hpmLhRCaGB72aNT66YEevxkeONZ5uVay9T9x6lAe6hNRHFdbdtRdULvxbi5Ygefa2u1J8U6SmSk+XoUM0BZpJWCL3CySIfClvLRtkTf024vfVY3TrWqqd0WuCqlRnGUVA1skChRYkk3tyL83I0Gv9TGKpan7W7dypeTtBXWnVO2ylpM4xGsjRsI/BJUtiOPIQfF/fKmo2unM7Uq5TgmGPudxZEWVHDZNayPkh45NrH7rNy6v32WWI1FAZHhjkISSkksVbAPIyXs1rAXtYZHjkarXUvWEs9IIZqSKJ3lFR3kj7ZZSrhVtblLNwQf5fcknQW6no54KDb5U7wQhVSX5kdrKSaElSBcQCwkFyRyoJsRjq7LvW3TPMZZ62jSVi00DHGKRgSj2kRWNslxbtyqCVPHnVF2H4pUa7dRUM8UpjikDVHoRldFaR1UKWu15O1cGw4PnweVN1lt0UtFFAaiOPJWqZUqZ4kGeRdAi48IzA5KBfED3J0GzbL1hs8cSxU9VSRxr6VQSxpb34BIJuTe/ub6ff2zT/wC2i/8AWv8A76/NHVXVrCqnWn3CaanTHs95mmDloxlxIthi2YyxvyP3156A3XbooZWq5pFmeVAESKNx27gF7vBJbHJyQCCcfBNtB+kqrqijiAMlVToCbAtNGvP+LagP8QtuvilSkrXAtAGmNz+IlcnX5u3Xrh1qZBTSBqcE9tnpqUORbi9obefx49tTqn4j72sAk7tRHFlgZCihSzLkq37YAPbIPHkc6D9A9JO0ktbP25EjlnUx9xGRmCQxIWwYBgCym1wCdSK/rahhk7bTq0v+yjykk9v5IwzX5HtrFOl9sqa3Z9zqKyWd3jiBhMssxsFjMp9BYKQylLEgjm/73T4UUsUFbUQoV/8ADRMQMeSJJhc4iw4ZTxcWYWZxZ2C5jfKub+BRsgI4kqXEdvz21zkNvswS/wBwDfVG62nrXM9PPWKl/lgqxAQx2maXuK8jFmxEcD+okAluV8W0fct+ihdY7PJMwLLFGuTlR5a3hVB4yYgXIF7kDWfb7WtNuAkggqZSJKRsPlpVI7PzeWRlVI0P6iWLMLXy5tbQPPhTs8cVNLIip+rM4yVStxHZDwwDD9RZDY+5NgBYC76oXSPVbw0jfOpMGSWUyOsExWNe45u7FBlzcllBsCCwXm18RwQCDcHkEfbQV7q02koCPIrFAP4aKYH/AJqSNIfhzZpFuOYqQYm/tLVVOQI8f6hLfudOeuapY/k3a+K1kZNlZj9EvhVBZjcjgA6RdC7iIZD345qdZY4I4jPGUBYdwsuVsVvJIcVbFmv4JvcNE0a5VVUkaNI7BURSzMeAFAuSfsABfSN+pKjAyrQzGIAsQWQSstrgpFckk/0OUYeLX40Fh0aRQdWx5Ks0U9MXYKhmQBWY+BmrMqkngBiCT4vp7oDVY+IKtJTR0ygn5uZITbH+HZpJPq4F4YpFH5I1Z9VL4loRSRzKziWCoikiWMnN3yw7a2DXZ0kdbFSOeRa5AZpuXQ9Hum4iZGdFqfl5GVXj4MqVLSD6T61FNyOTlnf8VrpXoWjO51tNVyqsVM1hI8gQFVmVTchgAzR3Fr8E+OLavu69B47inzDdxaqVCHaAYFhHNkrrC0YEpJJEjA3B/usDWa3YI6LqRYu5HFFOoKP2IiqMfAUSK6L+rHjkBcXIuDfQNmp9shj3CClpTN3oZGo5o6eWXzD2nVZWUnFJQGLqxX9YC/FtIPjduSzy0VVEtQl4sQ0kTxg4kMrIxtl9ZPHiw++rnvPVNAm5H5jcpDHHS4BopBw7yguo+XjDKbRRk/4D2I1l/W3UtLUUFDFDJO80K2lMrSEXKr9IZ2AFwQLAcAaDU+o+s6aSngqYquLvGlmhlAkRXHdpi4JW4ZWE8cYFvd7Dzwk+M3UsNRtFMkIlYCWMmQxSLHxFKLB2UK5NyRjcEAm/i8Ci+IW3LS7fF36tXgMZm9KuBjC6sFzuCubAAEEAeALAhZ111DQz7PTww1Uk08MkcZRjIqiNEmUMqFVTkYc2LWIBN76Bl09tMb7bRSybcroHMUkiCBjKk8ojuxyWVJUZlw4b7XAbiv8AVW27eH23txGNnjRq2NRKGBtGXIR+VGGZBUWI5ufOrL09u+0f2TQwz/LCXvoZyVGYRZHe7ELyGVVQgk+ljqkVvUcHeUrmFWgSBe0AB3XiAlyDqQF7kk2WAF/IIvloGnXnSNLS1NbHEjqsJUozGRhj24bqCIyL9yZbl2tYqLqbZqOkEpDG7VECSmKRXOdQYQ0RSRWS4fIkOY5B242b0sDwQNTN23LcNzkqZ0p8Y3MbykL6VGCopZiP6VJB9snxsGYGJ0T0clZNVRzO0Xy9PLLxa5aMgYm/gcm/7aCFuNTDHuDtEqLEpOAjJKiycWMiMxN/dlvfn0nkPes+raWpgljgNRY1SSoJpZG9Ap1jPDMwJ7it6mIIUqFFiwWJtnTFNLvMFIjM0EjRXJIDWaNXcXOPglgOPtbLi976q+D8sxqnpKRIkV4xTguFZkjQq4CANcvIcgzsC2IPF/UDrp+W2zbihDA/2dDICRwVagVAR/xQuP8ADTT4fxFtwZwwdRTG5XLEGSVSMTfBssHOUYIuDlJM3rKLZ2lbbqrvAYttETeljk8SfMBSxIISQplwLgXHP2s/w7pytdWHG36VOGuDctecm+RMrGxBvLZ/woxUAwi3BJNxrIe+YZW7UcciKL2jTuMgaSNomcGZzhywVibC19Sdk3OBKloBNUTyElTLK10MiDJolxCxrIqnIqqji45wIV3XbPDNGY5I1KFsreLNfLIEWKtl6sgQQeb31Gn6XpXp0p3iVokIZVJPDAk5ZXyyuSS17m5uTc6BfXbhNVTNDRyCNIr92pwWRTILgQqpNmseZDxYAKCGYlJENRT7XQxLUTokcKBM3OORVfCrckmwNkFzYW5tptR0ccMaxxIqIosqqAAB9gBpR1DsmTCpjZUlijZTmncRozZmVkuD5W4ZSCPyONAgn3GHca2jno71Ap5HWRikixorBSXDnG8gsoUDIMHNxb1B71l03FWxJHPM8cIkDOqviJQL2Rj7gtY/4fexEDp/r6lelhKgmQxITDTRSShDiPSDGhUBT6eSADwbahdVdb0U1K0HbM8svoFNLBOCGJAJdRHmojJuSoyvYDkjQRql4CKvb4KhGgmp3CM0zMtPM36fZL3Nle+axZFhhLxiVAsvRVXnSi80srqcZBMYi8bqAGQmNFDWPIY3yBDAkEazzYaxI6kQSUprJIJESEzNjKInWLlKVrrGUADF2EXoALEM1i/6n2OOWvjhoxFDOySNJPCzRyRcp6n7fEmeRASQC5BOXBGgY7JSvVM8ddJI01O6NJAuCw5ZFo3XAZupxDBZGJBUXUe9z1D2vaIqdSsS45HJiSWZm4GTMxLO1gBckngamaA0n6n2E1USYOI5YZVmhcjICRLgZLcZKVZlIv73HIGnGq1QVFTWd6RJuxEskkUSrGjE9pjGzuWv5kR7KLenEk3JsGT/ABbqNwqgJFhliFFdalo5w0If0MrJYhr4vySoYXA9tU7qL4V7pTU5qJ48kWwOL9wqCCxJxvZQb3Pi5/N9ax1FtNQgqopQ4jnVpZpImhipXBGLF+7BNJDMQqDFC2THIFTez7Yehqeoo4mqYqu7AMYKiqmbGwsAUWQR2t7FRwbEDkAMYg6CooBStV1DSfMU7S9mnx7gc9rtooJ+orKW5HJQgXvfUqo+F0tZSwPt1Eyr21LzzShTMxVb4xs3pS92DcXubcW1sG80dPDDUUe30lql6dh/o6Rx4dxWRGeQlADcE/UWspNvF522bPS0FMtRJDHTvHCO+adHC+BkSiX7ljexYMQLm/nQZXtfwxX+z0eTbSZBdXcPNJI5RzdhD3IgqMq2uHz54Xm+kW6dLbW9Dnk9DULUSK5kjq2jKB3ARSY7kqFHmzXDhvuNp3+kO6QCNaciPIMk0zvGCCDZ1SJxK/BPpkMXkHnUmsf5KGloqaJHZwYohK2KfpxliXIVixIUmwUljfxyQGUbP8FRUwxPHEyL/M9RKyNIMSAwhVH7QyIaxkJIFvTe4TVOyrte+UkTUwYYIHRCZxJmGQyIGGWXvgVFiptwQdbn0n0uKPuMzRh5ypMcMYihUqp/hxgk5EXLMSS1h4AAHtdspKGWerkdg1TJGGeQ3Cn+HGq2HoW7W58ZG5toMqqKdpaaCNGVEm26lu8kqIgmWOdVazspZ84oUBF8RdrFsTq70nw/2Zo45Yu2BJMjmQSh+64N+2WdnyV2+pAfVbUmXpzb9uZ6oyRQuUkGc2HlnzTG44CWCKqg+kKPI5SdMdGVc9HJHUrFBFUskkoYGSZiEjVm9aqIZJCjSFzk6l/Cst9BIaMT9R3SKMrDHeSXEBmZQARchs8GkiIICkG4y9JGm+9ybtMsyRxU9PEGKiQzkyPEPJS0ZSJmW9i98T7cX1Lpvhvt6FyImPctnlPOwYr9JYNIQxHsTyPbXuXo7P8ATepnel8mndg2Vv5WkIMrx+5RmN/BJX06Cm7pXxPT1TQxskcm0RxxR2FxnJPGg82IyZfUCQRyCQRdvFXLSV9VHTRozu1LBHHkVUOY5pCWIVrWjBc8XPHuRqB8Rajty1YQev5CFo1xJyMdU3At/edBbz6uNeenIW3CaWWGre8U6Ts7UgWJp+yI7KGcSlRCApBINmBvc5aC3/ObmBzTUrn+7UyLbx96c399SarZpZmbuVEix39McJ7fpxsQzi8hN7m6sluOLi+o56uVyflqeeqUeZIRGEvzwryyRrJ4NzGWA8Eg8a8P1tGoYPT1qyL/AKv5WZiTbwHRWiN/F87fm3Og8y9H7eZcWB7rXfE1E2R55a3cuRc+fzrpQF6esFN3HlilheWPuMWaMxPGrrmfU6kTIRkSwKtyQRblt/SMckWdZGr1Mrd13BIaN7elY3BzQRr6AVIvy3BY6nbV0xFBJ3c5pZMSgeaV5CqEqSFubC5VSTa5sLngaBtbUOv2WCdkaWNXMd8SfYMAGH5BsLg8cD7DU3RoE8nR9AyhDR0xQeFMMdhb8Y21PoNthgXGGNIl/pRVUeLeAAPAA1J0aA0aNGgNJqjo2gd3d6SBmk+tjGt25B9XHq5APPuAdOdGgqNR0/Q09REq5Rj+KKOFbo7xn0ylEW4Kkjm4UkJe5RbWepDtGe0wRyPSzoWAP5XJSf2uNV5tnrIaqomp/lpPmGViZjIrKFRVCAqGBQEMw8cu3HuZ/b3AqDnSq1uU7crAm/jPuKQLcXwPm9jaxBPudBucUnfg+XmkKCNxZkDotyvoZyAyu8pBEigh7EHhl6UtO1d3I6iokGFllpY07BAIa2ZDvIyvyQUkCkC3NmGu9N1lmvbWJmrQSjwLlijqSMnkxtHE1s1ZhkyEFVJ9OmWy7S0ReSVg88xBkYA2AUWVEvyEUE2+5ZmPLHQMYogqhVACqAABwAB4A+wtqPuW1RVCYTIrre4B9mHhlPlWHswII9jqXo0FZ3HomMsk0BxqomDJNKXlNgpUoxZ88GVjcKw55+9+8XTbzMHrnScrfGFYwsKkqVLYsWZ2Klh6mIGRsB50/wBGgWbb0xR05ygpoYmPF0jVTbji4F7cDjTPRo0Bo0aNAn6g6Qo67D5qFZe3fC5YWva/gi98Rwb+NRv/AIDo82bFwj45QLI6wnFVUXhUiM+hEBBBBxHHm9h0aD4qgCwFgPA190aNAaNGjQGjRo0Bo0aNAaNGjQGjRo0Bo0aNAaNGjQGjRo0Bo0aNAaNGjQGjRo0Bo0aNAaNGjQGjRo0Bo0aNAaNGjQGjRo0H/9k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" name="AutoShape 4" descr="data:image/jpeg;base64,/9j/4AAQSkZJRgABAQAAAQABAAD/2wCEAAkGBhISEBUUExQWFRQWGB0ZGBYYGBoeIBwaHBwaIB8fIB8gHSYfGh8jGRkZHzAgJScpLS0tHiIyODIqNicrLCoBCQoKBQUFDQUFDSkYEhgpKSkpKSkpKSkpKSkpKSkpKSkpKSkpKSkpKSkpKSkpKSkpKSkpKSkpKSkpKSkpKSkpKf/AABEIAPYAzQMBIgACEQEDEQH/xAAcAAACAwEBAQEAAAAAAAAAAAAABQQGBwMCAQj/xABCEAACAQMDAwIFAgMECAQHAAABAgMEERIABSEGEzEiQQcUMlFhI3EzQlIVYoGxJENTcoKRofA0RJLRFhdjc5Oi0v/EABQBAQAAAAAAAAAAAAAAAAAAAAD/xAAUEQEAAAAAAAAAAAAAAAAAAAAA/9oADAMBAAIRAxEAPwDcdGjRoDRo0aA0aNGgNGjRoDRo0aA0aNGgNGvjMACSbAcknXGoIaJrSYAqbSKV9II+oFgV48i4I+4I0HoVKFzHkuYUMUuLhSSAbebEqwv+DrqdRjNdA8QWTJQVbIAEeQcgDwb3BAPnVW3urqY1yNZTU7X8yTqEsL3AVoh9iOWPv78gHE1dUqLx9ioIvkisY2Nr3xuzrfgCzFRe92XUHYOt0mlMM6/LzHFokcrd45AStrMwzGLoVve6E2F7BHsWz1s0kVTnt00ZJLOIpeXUsokUMxAcEH1Lhe7Ag+kq2qei5pXMj1EfdKxqCtN6VMUjOjBXlc5hnPJY/i2gK/ew87FHjLx3WJXYBUAOMlQ/uFVso1HFyrAH1XVtttaqIiRpM6ghe44C5Frkv6yha5uSVBvfgW1St422roA0vcoFhVlEK9to3d7C7NlJ2jOEU2d8hZcjgMtJtr68iec9ilqp5gfVOw+YmVbkZqvFPEG5AKPgLqQr3IAbFBUK4yRgwuRdSCLgkEXH2II/ca6arEG6ytTdxCtOgNrzwzs2TMB6oyIWX1N5F154Nhp/LVrGqmRlFyqXtYF2IUAC5tdiABf30EjRo0aA0aNGgNGjRoDRo0aA0aNGgNGjRoDRo0aA0aNK9/r3jWNIiBLPII0JAIXhndrXF8Ykcge5A9r6BjMqlSGAKkEEHwQfIN+CLa8wBAoVMQqgAKtrADgAAeBbSlOjaTISSRLPKLXkmHcYkADL1elW48qBbwLDjXSv6eoipMkEIABBbBVIBtf1AAi9h4PsNB13eqnUBII8mYj1tbBR+ebngHwDa44Pg59suxmtq2YSs8aH9SoUKqsRiQIiDexNytvpx7lizwui3rLeHZ/7Po3nL1hRRFJJKxSNiSzPl+pApQE9vK+JYsEChTfJGi2fbeFzZfAUYmadzYcC+OTkD3Ciw8LoPPVHUtPttOkMVllIAggjjLtiDyRGpHAXLkkC45Oq98P2SOsfvUs8dTOWBqJpo5cnC5mI4WWNsBmEC+Aw8LpJ0nTSzVElXUyLLJIqNIGLcA2KqoDKoRSHJHqysQpdkkGu2+72vzwqsP8AR9vVmx4TOqlBSOK1wSyjyWAYAcr9w0DrLqJqSEyRokvbKyTRlgGEF7M6gkXt+eOPfSfqjptYilRCCqKGEqqI7MGLP3JXly4D3GdiV7jMSVDDWYz1LwOu5TyH55/1CpOKhfSTCUuRhhaOxYNYkhGsGOz9bQNJt8pj+tV7i+qwOPJBPurJkrD3ViNBw6PkhePKKQ4q8ipGJCRiGIVithyy2k8eGB58mcm5QUxEUlVHYL/rpV7lySQSSRcWNhx7DVU6M6FiMKfOn5mQojoWLBcGUXsoNicrgli17/yhsdXKHpqkRcUpoFUeFWJAOfwFt50DCOQMAykEEXBBuCD7g++vWqrF0ZJTu/yM60sTtk0IgVkBtYlAWGBJte3FgOAeSz6fqpD3YZX7kkDBWk4GeSK4JUABDZvp/Y++gb6NGjQGjRo0Bo0aNAaNGjQGjRo0Bo0aNAar/UUzLV7cBji1RICT5v8AK1BAAt72PNwfbkMdWDVF6grErt0h29QSlNapqGsbXAtHHe4tlnkfNwLf1aC8Bxa9+PN/xqlbt1AahS9NTzTjE9hmMcUbSAFg0Xcu8jgKSrCMrZWIPubpLCGUqR6SCCPweP8ALVV2XaBPttNCwANO6plyCrUshTJD5BPaIB4uGN+CVII/hdTLI8lZKLSSPIkQcKrEI1pDhcsh4VSrFmBViWYuWKbrWWs3Dd0o4UhBghllUu5ZCC+IYgw8OMVBFmHLANY5a02t3ARERwKjyA5NArIr4G92UFgL5G/PB5F7m+qFP0N85WNP8pNC2IUS1EwBtZuQImJLA4/xDIGXg29gSdOdS7lTv2DQRfMSSOAjTN3ixyzl5zCxrxeRwMwV9UnJ19+IQjp+1RpMqtBjPIzM4MkshZcrm8ZZbXVZG8ceBcah030fTUQYxRRq7ElmVAPqIJVfJVLi4W9h7cAAZj17XRU+5Vi1VI1TSVC05kUMFYMqlY3jsQzcrKp8e3NjYhBodilcJAqlSxVGlRR22VsbE8BmDsBbHtZIvcbuAkjV+v8AdfltsqZbgYxkc/3iFt+5ysPzbWf/AA82qd9yFVFRNTbcFwiSYtmh7bAuiljYMwxb2OS8EjIWz4sSK1A0BZF71+XI/wBUrSr6SDmDLHFGVAJtJ40DjpoJh2gMDSu0QRSbds8xmw4IMRQ/g3HsdPdV/p/fqSoZHiDLLJCCDJE8ZdF+xZQJMC3OJa2Q59XL9jYX0CLqLd5EaKKneLuvKI2zI9AeOUqxXyfUgIW652xyF9Mdo2pKeIIn7sx8sx8sfuT/ANBYeANZ3tTiprIKjPFKitqHRcSMxDHEkZFyLgx05bx/rDawHOo6A0aNGgNGjRoDRo0aA0aNGgNGjRoDRrjWVkcSNJK6xoouzuwVQPyTwNc9u3JJ0zQPjewLo6X/ACAwBIPsbWPtoPu51ywwySsCVjRnIHkhQTYfk2tqp/DXaCoqal7GWeUgvYgssfpuQQLZS917DxkBfjh31XOFgF7hc1Y2/pi/WItY3yWIp/xalbNTGGljWRrsqDuMT5e13Ymw8tkSbDzoJc1UiWzZVv4yIH+eqHVbmzVdVT00zxI7d6ec4gRRoojlMd1IuzIFDHgOkxsMPXA3SCGp2+v3GdEmMiyx0mYLBYgxiiKKV9LSSAPcXJyXkeB6n21draRULljQwxwKGsZHieQShACrZXljk4I5ZidB6j6zhiJjpSEjJxy5kkkZyQsncOQN3ugZ8hkSPW47YZbXvkzSrJLK3bvgFX+YoxBAAVjKTjchBkOcjH9AxCrid5XZBJK0haVUtUMsiNJY2YOxcnE85W4N3zUAsttq55EyR53kkuRDjUHuBrsUJBBky5dkjwXGzhmKsug/SUFUjrkjKy8i6kEceeR9tJt+6fE7R1EXbMyAgZ3wkjbkoxX1Ae4YXtc8EMwKaq3xRsbSesNNG0UCY4MZJMo4kRVtbnHErf0jIEj1G0bBtQpqWCnBLCGNI8iLXxUC9vbxoI+3U9QMFKQU8a8lIWL3N72BMaAKeb+m5/HnSPq2maarWINgDCymUKGMavlkfFowTGoJdgGAsA3qtYt/3+GjhM07YxhlUta9s2Cgn8C9z+Bqn7P1ANzrgJaeT5Mq8lKZBZJe2Yg0jRk34aQYFwR7gBhoGvT9PG06GnOdPCGJm9NpJnstksACFRTkyjEll8lWt1+IO/SU1KFgVnqJnEcaIuTW5aRlXwSsaseeL2++rOBrKPjLCk1VRQGOVpGSURNHwEkkkp0RnIue2LOGFubgD7gHXRWzqF20KzMsNI8xuLHOpKFSfYcfMDG/+Q1fdVrpyMvXV0+YaMmKCMAfSIBJkPyc5WPi3ixPNrLoDRo0aA0aNGgNGjRoDRo0aA1F3PcUp4ZJpDZI0Z2tybKCTYe544HvqVpZ1HtTVFO0aMEfKN1LAlcopEkUMAQSpZADYjgnQQdq2Z5itTWqGluHjhNitP8AYD+qQfzSH34XEebDpGJdxXkx0snA9IkkQ/3iCUcG/spt+W99Stq3sTPJGUeOWLHONrcZglSGUlWU2PIN+DcA8aBN19DI5oVQEg1qB+CR22inV7gexDW5455v41D3ySq3CqmoYJPlqWJVWonUAu7yLftR34QYMCzeRcWt72fd4mPacAERyBmuwFlxZSbnj0hsrfYHVU+GXUcE7VccasG+ZmmLkACQSSsVI5ubRdr2tZk++gZb5tsVNQ01MifpLPSRAXtwJ4ubjybi5Pub6adQ9PpVxBSxR0OUbr/K2JXkH0upVmVka6sCQfYiP1fAWhhtb01VMxubcCePTwaD88boKanqjS7lRSXuWMlMobvO5H6iAlcBIgxZfWFP0CJgSbVtXRFLJ+rBttYhZlde66xIQsisO5nNLLyVFzh4vioJudT3DdIIADNLHECbAyOqgn7AsRc/jUmOQMAVIIPgg3B0FcoOlGaWKaqMZMN+xTxArFET/NY8ySDkByFABNlB51ZdGlu/b4lLFm4LMzBI41+qSRvpRfa5t7kDydAj6il+crE2/ANEojqKhrnhVclYiMbet1Q8k3UPwLKT26nqZIK2jnWLuoc6ZgGAKmeWmIYCxLBVhckD2HsLkMOmtkNOjtIc55nMsz/dj4UH+mNLRqPsvtfXzqDp6GpKNUWaGIOxjP0lyAA5N7+hO4AP75PsNA51m2+R93f0LGYLTQiQgEdllQO5zyFu4JXgsB4Fm4IB1a+hXkbbaZpGZmeMOMiSQrXZFJPLFUKqWPJtf31RqMq8u8VBeZS0ppvXcIpz7bFLfV+jHCxIF7C3sCQufQNIFpS+AjeaWSSRQpA7mWDHnk3wvc2vfwNWTUTaaUxQRRsbsiKpPHJCgE8cckX1L0Bo0aNAaNGjQGjRo0Bo0aNAaNGjQIZN4qJ3dKRExRij1EpJUOLZBEXmUqbqbsgDAi5IIE3ZdmFOrEu0ssjZySva7N7cDhVUWVVHAA9zclPsXzNHTJTmleVohj3UkhCyn3kOTq6sxJYgg+q/qP1H3XdbCGyyUtSsz3WKPBW7r82VXRmQXAJuxFlBJsNAbqPnKz5QgGmiRZahfPcZmPaiP930NIw9x2wfSzA++o6RIniqY4V+Y7ix9wKoJVrqEdiL4s2KDnhmU+ARrt0vs0sXemqGUz1LiSQJfBAqqiot+TZFF2IFySbDTatpRLGyEkBlIuPIv7j8jyPzoFm9qamgkMQBZo84w4HEi+pAQSACJFHuLEeRbTDa9ySogjmjN0lRXU/hgCP2Nj41UPn61ax6OnCqzqssksiMyRXLAuoBAkMrC4S64sshPnXTZYa2h7lOtO1TnK8qTB0iiAkOTZAszRkSMbqisCPUBcsNA+i6Xg771EgM0rXAaWzBF59Ma2xjFrA2F2sCxJ5146Z6ZWiV443YxM+SRkC0YPsvvbx/yv5LEw6nqqem9VbS9uH3nhl7yJf3cFI5FH3YIwHufsr3T4ktIcNsp3q3yKNIQUjVh5AL49xv7qkADkkDnQW7d93ipYXmncJGguzH97D9ySQANINhppKh1rquMqfFNBbIwxviMmAH8V+Cx8IvHHqJXbd05VSTR1O7TQlYUXtQrbBZbXZ3JAUvfxYWAHBtfKzR7q8iAQKJDb+KbrFf7jyzj/duP7w0DGOmUOzi+TWvyf5b24vYeT40i649UEcJ+ieohhk88xs4zXgjhlBQ/hjp5S05RbFixPJY+5/bwB+B40l62X/R4m91q6QqfsTUwqf/ANXYf46B+o41UqLp+OkjpqS5fuzySOwDAlsZZCbqfSA2C8mxHHvqJvPxYpoK16QIzPGpLuQ+AIXIj0RyOcVIJIWwF/to6b6lmqdwCzxLHjFIYiGlVj6ocw8TAYkXSxcKeTiLE6C86NGjQGjRo0Bo0aNAaNGjQGjXxmAFybAeSdUje+vw4wo5YEBJT5yofCLO9sYrj/SH88r6F4uTexC51NUkaF5GVEUXZmIAA+5J4A1Q+r/i/DSUwnghlqFZsFkKPHETyRaR1HcBCuQYww9PJFxenVMHzMzdupNVPCWJnnrYjBFJYAERSUuDjJv5FIBt6lNjqv8AV/VLGRo6ub5z9NCI5VljQP4BWKCcC9ix/VCOBbjQWDb/AI0K/Jq5kldgrGWGIQRKxN2SNGaZygAUXfknI8cas1ItE86TpudezzHtpUGNTGSzWwSRqQxR3dbYqwuQL3I1iadHSSyxDsSU6MDdckkl9Cks5iZ42C8eSFXkcm4v3fo1Yn7kdekGKJKpqY5qeS5Y2wUK5bHENkhI5H+AbfUVDrI0fzm6Ky/UyxUk4F/usMLut7+4HsfBGp+0xVrqXpd0hqo+ABLAjEEeQXhkSzc+CtxwLeTrF9npOoJ8Z0SWrjT6DUKJEYZBskE/PNhZ1Aa3Fx412b4glZz8zHVUdatwZYpW+q3pEiTq79vkEjIiwuF+4bd0/uAjqHiqKcU1VM2eQculQVUAmOQgG6qB+mwUgeAQCdWfWWbF1m1Ynye4NCe6qmCrpicS5tiwLAduRZCoBsMXABClkDM9y2Pc5WWZZzBJGY4ZcFT9VEluZlJfHEq+ZjdSwweMGzsWDrunUdXWx1NLT7ezG8tNJJLLGkakgre1zI4KMHsFHDL7G+pG29MbhhEslRBTLEgjApYQz4C3HdlBABxUkCIeP8dSunt3ooEYNXUss0sjSSOssa5OxAsFzJAChEAuTZRyTrtuEyz10UBkPb7LyhY5CpZ1eMAko4ayh7geCTc8qNBFp9tRKkxiITzKok7tVMzOwbhmjvGyKL+kqmFuLqFZCzo78iELODAWICmTHFmJsFDglMieApIY+w17oNiihcuvcZzcZSSyylQxBKqZGbBSVUlVsDit/AtA6nq6Mq0VbErx49wdxFZTZgpsOSCmaksQAA172DEA/vpB1NTvNLSQhXKGYTSsAcQkAzUFvALT9mw9wGP8ulEmyyTwhadaqAM1xJNVyHAezoiyyBwLArGxVPB1D+JPWRglSlVpEzVGdow4Zu45VEWRVbtXEcpZwrPZbIpJuoUjqiaGGthylEUgq60TITyVmcyQMy35Rh2ze1vuQRpj0z1VSxGkkkqY7/M1DuS6grHJAW9XNyC4WwPLFQbErxI2/dpWZkFAqw3JLJT1czO/9TyS0bGQ2Pki/wCfbUzp6KrqCKZZqmhsryKGp4UJUFV4wWIcMwuDHY+3jQadSVkcqCSJ1kRuVdGDKR+CODrtqhfC6oYNWwszNjOzgt5IMksRa/Auz07s1gBmXNhe2r7oDRo0aA0aNGgNeJplRSzEKqglmJAAA5JJPAAHvr3rNet+oKeoqWpJp4YaWEXm7r2EsoCMI7KwdgisrkC2Tem/pYEJ1bvcNYks9TJ2dthNu22StUEqGDOOGMbKwwiHMl7sDwmkHU/To3OHtl3iW7TQ0qFXMZs3rnlZmWBDcgRKQqgEAORYcNi2aGsaKaNqaSdw2CYrKIoCwvJPm7uZrHEIztYsFAAWRxQN1n+aqRQ7eY3Uk9yohpuy8t755Wcl05vjZVJ8KAF0CLaOi5Kqt+XpJFlVSt57MqAm1yL+q2VwvALWvYezjaqPcNoq5TDTw1LxFryCIyqpjFnKmysuPdUMRaxsD4I1Z9p6MqIJDS0NRLdns00coUOUX9UoO1dVjbFWbuWyZYwbs2NmquiZoo/ldv71PUsnqlNW7qIs5LmYY4hnLOUEYJuHN1sbgq+G9dFuEby1NO1XUtLYRyYsjWUXkYsLAIrWsfSuahFBexmbv8J4WqZJ6uqpspMitK+SJGDeyoySxkgCwy7fNrlSdN+legqqkEcOMOCUtRGJkkfmWV4H9YVYnAvGQCpJxHJHF1tbS7xTdx1p1jRAzO1O8CqygEhizMJnI8nK5Pq/qBULPtMLvTGmp0po4gBkaapkjdSW5GDQFogwVlvllb6bGxCZNmkVGpaijimgivI0MaGNnRmNnUqxjqGUi5U9tr84k45TOgOnN0WD/Tag+shie40koUj6Fc/whfG9ix4NrEhtWOGZm3Gptl+lTwqoYkIWdp2PNjb6UBIv7ccaDNv/AJcoiR1VDOI6CVWeWKplAVVaN1sHBOOWWN7kqbNyVtq0bZvqblS7dHIczI96lCBy1PGWKuv8t5jBJa1ipHswv76coaaO8k0q1swlZlWmSWSKFnIYqiBnSM5s57jWNieQBYR9t+IcFRvGDD5daeCoRzNJEpMhlpxbEObWETG5PIP25IXz+y4f9lH/AOhf/bXSCjjT6EVb/wBKgf5ardd1BQykSQvLUuPQPkmkktcg2Yxntr97yEDX2OirJLFVeFT571QWdf8AgjBRv/yjQMdxkdqqKLuPGrRSP6MfUytELElDawcm1+bng48V/rCWGCCUpV2rcGWJmIlkF8cljiHgsFC8KPUVufGph+H0crs9VNLMWBDIGaNDe1+FPcI4+lpGXxxwtu0Vbte3IFi7ERc4rHCoaSQqxUgIgMkrBrg8Eg3v76CJ0pQ1LUkWBnowhsIJ44GOC+LhVRhc/kH/AJ314p9nkl3KqWaUoRBSMGpmeLIZVg9fqJ834ytYL9tTxuu4VFhBTClQj+LVEFuf6YY2JPHs7oRfxxqB0tE67rWrJPLM6U9Krs4RQWY1LelVUYqL8AkkXa5PB0D6bpincESB5AeCsk0ri37M5H/Y+2qJ0ZWCOqikkska7e3r9jarcW4H8ox/fPVvqurvQJIaeWWJhdZVVirAEC4EaySkHkg9uxAuDYg6p2w7RNM0Ec0PaxpZlwMmPcvLA6koUzC5M6sJIyPFwSbAHXREsQqallNk7SElrizGs3MvfIAiz5edXKCujc2R0Yj2Vgf8jrG4NtleqKU9G0ipCjPH3KRRGZaitkCMsscgIAlZQABbEHkFTpps1LFQboDVvS0RWHNbTEmUSF1ZGaTtoAroJMY4wL48gCxDV9GviOCAQbg8gjX3QGjRo0Cfqrd2p6cmIZTyMIoV+8r8Lfg8Ly5vxZTrCt0+EEk08zxzZKZxTocHylnFhIxJJsoIkZ3F7FZLLZRrQesOrW/tBhCncajUJGDnY1VQLcBYnzMcNzbjhn0iquqKqkpGnARFol7MQennYSTNiJGLMyWa97ORch34F+QzXrnoJaCqjpYqj5qofho1iKlC2OA+pgxbLwPHH31I2zeK7Y2ngeHAyGPuMrWcKLsFSVSVXNb82JAJIsedWD4Zue7U7xVQmqKlrYNGWSVzwxiJBs18FIPFz6SOVvdHLI6RUjUtTJI7/M1xZI17hPkDN1HbaQBLf7KMpY3toKVtnxnpo0kKwSwSWCxrFgwESKcIsn+gGQs7OEJOR97EWOi61p9yjmYSJDLUUkcbK7MFilgllZVdyLFJu7wTcWUqwJYKc56mT+0N77aRRIoYI0cbRIoCXMn6oGLH6v1CPPFuANaFBS01BJIaKinSSYRRSyRmOojiErXCxln9UrN27BvSLoxFuGDQuiI4kjnSNkZlmJlMS4xd1lRmWMXIsoKg/wB65PqLa69b7jDFSETPGiSPHGcyLFXkRW4JF/QWP2sCTwDrj0TCB84yKERqyXEAKPoCRuSBxzLHIfyCD7216rNoqDXSTpHTurQpGjSM2SFWkY+kRm4YuL2cfQOPfQO6KvjmXKN1dbkXU3Fx551mvSGzPWz1c8zxyMZ2/TmiEiFFJSN1QOq3AiwyxuTGfUbcXvYdumiEzTyIzyy9whAwRAI40suTE2tHkTxyx1UunIplpdqNL21llpkWVnjZ17CIGv6WX1CRgoBYfxGPNuAtYpq5SbS0rIB6U7Eim9vdu+wt+yf5cw9w2hpXvLt9FMHAEjO4ZiF+gWam9diT5It7akibcUDFo6abngIzxG3/ABBwT49x7671O9vGmTUs55tZBG59ubB/+7aCPJvDU0ZL0jpGlyWiMRRVALFrZq1hzeyH/HUeDrFqkD5KmknUgHvSXgiF/bJ1MjG39EbDm1xzaBu/VEVRFIArqKYGepilXAhY1zRWBvYSMFYMt+Fb9tPuk9u7FDTxG+SxJlcEEuQC5IPglyxI9r6CMNkqpv8AxNUQv+ypQYh+zSZNMxHi6NHf7c8Ttp6epqYWgiRL+WAuzf7zm7OeByxPjUitoVlChr2VsrXNibEAMARmvN8TxcD7aUVnUUFNjHPWJ3csmWylypJNu2t2VbWGRB8ebm+gczQuXQhyqrfJQAc7iwBJFwAeeLcge1wcy3jeKin3auNJ65mSnvEaaWVSiqfUWiYMhBdgAbg/jyLO3xEhmbt7eprZrXKowRIxe15Hb6RfwAGJseNUzqLad4pqg16PSxy1LQQsilziWZUC2ZG7nJU3WxFiVBu1wU7PuhaZadoVjaapllUyo5CjvSIWaD5lI42WT9PAZk2tZri946T7QqKSSOKKnWbbe86RqqLkzwsSQoANsjzb76WdMxLLCO9SSVU8FRVOsvCwlzNJkRIxUEXv5Xjmy660uzfOzwwrKO3TUaw1LxJE6d0mNljTuI6G2BY2U4jEXBOg+/Dzd4I5alrSlpPl2JWCRiTJGZLt24yAWMpe17DLi1+bXtlLJJWzVDxGONoUhVXK5Ng8rFrKSApEgABN/NwNeEqKPbUMebNI5LlcmlmkNgCxHLEBVUZGyqALlRpBLvNbugKUh+XgvYzKcvB5HdVsWPFikBb/AO6vI0DHpOphG410FKR8vEsWSL9CVBMokVABYelY8lBFmvxcnVx0l6U6Ug2+nEMK/lnIGTn7sQBe17D7Cw060BqFvO6JTU8s8n0RIztbyQoJsPybWH5Opuqt8R6oJRKCrMr1FOrqoJJTvIzjFRd7orLiPN/8NBms3X8dBUwQ1cciywGapnsEdZamdclK4t6RaRwrG5UFQVPkL/irviVNNt9HSTR1HccvI0bA5TuR5HGJZ5XaxA+r2tp221bdvlfIxHLzAK63Vmgjpz6hYEeqYjlucVtYFSBnO8fD4rvD7fRymRl5DuMbEJmR6ciSBYXAHPsAL6DaKnpNFptspnskolW8kZbNUhikkBUtYgZxQ3uuORviDYCs9d9VGkgrHjrnepmnFPGA0GSxxA5FlEYZQHMygi31Kbm+qRH8ONzmeoWol7a0q3leZ5CAlpPp4OQKxk+wsy/fSXfuimp6+KiEnclkEOXotjJLb0izHO2Q9Q8/bQWboHe9roaKWSVo5a2QG0bwPIqqAcVHGGTNYkk2HA4sdXLofd6KRYvloRPURg2jVVQy1LeqWdvaOFPSquRwHKhbhV0r6h6K2WiVYVBqqkS5S4mZiiIjOyFY7hM+1icjkubOPSlg66JmpttrZ8IZEpRT06vP2ZlxcmYmSRZV7qqzK4zH6a4qD9wFi6Nqd0hp3aehUiWWSZY45kEid1y5VlfFeCx5zv4BXVmp96nZbtRToftnTH/qJ9MqWrSRFeN1dGF1dSCpH3BHBGoPUvzPyk3yhAqO2e1cA+u3HkhbnwCeAbE3HBBbVbPNXFPmgsVOrK5pgVcyFWDKJWtiFBUEolwfdiODV/h1v9LTUy/O1MMVSsawGOU9p44474qVcKSbuxyHB45Nr687f1dU0MtSlUXnYRpN28l/T9MuYBGRNyiGw9ChgTgLnV83je44KVqh7lAoNuBfIgAHKwUEsAS1gPJsAdB5HVdEf/N0/P8A9aP/APrTNXB8EHWcUPUVDOsjGioQ2WBBkgbusEVhgyxsJFtZQb+VI4ItqFv++7VSRiWTbu09wG+XMEbqWtzeOVJL2JIbHz7re+gdfEKHsR1TIvFbTtTt4A71isbHi/MbuCftEo+2nm89dUVKWWSZS6Alo09RX/et6Y/Plyo/Os4n6h2eo7CulaxYiZEevuPSfTkZ6wIrEFTiDlzweDp1uUMlYsC0UDUyU7mSNuyrqDiAGCFRDI1nLKyymxF+fYJ+6dSVVUkSxxSU6Tm0UbSCOea3J+nL5eEIcnkv3P5VAZlJ5Q9I7bSMPnXiZ2t6MSkKi97tHc3BYfxZ2Ylv5geNfNt6TqfXKRUSTyri8lVVCJgOeEFIGKoG5EYkA9R8EX11aqpljmpxVIxYkPDt8AZyGsp7n8Zi1hiZGKfmxtoHZ6FgS5pXloy3kUzBUPHntsGiv+QoJ++u9L0vFHIJ55JKiVPpknKkR/coqqscZPuwW9uL240rr96nigAPY26EDFHncSy2VeFWJDgzWHFpXP8AdPjS9dneqcFYZZyP/MbkGEf8v8OkXthja/qMcfj6idB43Vdrnd5IaQ1eZLyyRsUp7qBdpJGdYW8C9szxyNeaCqq6j9OlCCnH0/LL2ace+PzBBkl9+YI0F7epedWODomIsHqXkq2FiqykdpCBxhAoEQt7EqzD+rVj0FP2b4cU8ILTkTMWzZSoWLK97lLkyW4IaZpCLXBGp3w8iA2ymYKF7kfdKr4BlJkIH2ALkAfbXjqzc+7HLRUxzqpY2Sytbsq6kd2Rv5AMgQPqY/SCLlbDTwhEVVAAUAAAWAAFgAPYW9tB00aNGgNU74lUzOlFjIYwtfAS49r5qvB4b9Rk4PGrjqu9ezqlGHb6VqKRj+wq4Cf+mgoVd01I+9uHpKOouwLM/oGMkACkrjIfS1NL7k5N4UG+qT0RsSVO91gWCCWNGlKxuJBGB3lC2xUlQFuPUtrcEa+75V75t25tI8nfmjjvmAJAYTnyRYFQLNc2Fvvzqt9L9b1FNUStFBFK9S1mR0dsg3cBjxDAsrGTlTe5VPtoNRi6VlaCrKxx06yVi07pTzVGODPHAy9tRGjBQS+TXyye4Xi1Or9kL9UCmdhLaVFvMJJAQIgwDBpS7D2sXP8Ay41xXrbdwrQQ0pi/0g1ARIJSUcCM2CsWsgZkfEg8uPYqNVbboK6fcQsbOK15D6s8G7huScrix8830G19biqUmMRUsK09HUyqsM0lgGCx5YCJBmFaRVBNvWxv6bFv1Aho2mrTuZ7kKLHKjwRupRyxjRo4u2xbNrq2VwC3sx1lO89F7yklUJqss8NKHkZqiY9ynJY4qSLuuQa6ni/76h9d9P7tTRv85VPPGHSNv1pXXMq7qvrAyKqC3FwMx7k6DRY92Tuxu23srVMUcizbdUPEZO5kReMmEkkqSeWI4ueQS6j6rEDKp3CWG4t29yo2UXPj9ZViF7gm+TXH7E6zTofbq2OTbpppC8EjR/Lr3GOAFXTo4C3GAsfA9J4vfxrZOoeqaslottpfmJUbGSSQhIkIBJW5ZWdvp4XgZefbQJJN0imk7mOy1cwFy/zQVjxYekxyWsthcufHt4FlO8bgVuKCNgRcWq1Nx+P0raXdH7jHu0Epq6aCRopTCzGNWVioViAGZ7YsxXhmUkZAkHho3w+27IOlMkLgWD05aBrXv9URQ6D6Ooakcf2bU8f0y0dv8L1ANv3A/Yaj1O5VkwKnbAY+Daeog5I5+lBKvB9767P0QmWSVVdHxawq5XH72lL8/wDf318k6LyFmra63vafH/qqhh/gRoPDNubAY01DGSRy00r4i9z6RAgY2v4cC/vpRX9TEYiTdqVD7x0kAkkP1WsDJKbW5P6ft5112TpKllqq1Z0NSIpUWP5l3nxVoInIHdZv5nYg+eTzq501Ika4xoqL5soAF/2HGgoUVAJjxSV1Yb/xK+UxReTyYmINrgWAp/ZTYedO4enatowhnjo0/wBlRxKLA+3ckU/kZKiff8C0aNAq2vpemp2Lol5TwZZGaSQi97GRyXtf2vbTXSjc+q6WB+2zlpSLiGJWkkt98EBZRewubC586hu+4VJsoFDEfLNhJOfwFF4ov3Jk/wB0aBhvXUdPShe6/qe4jjVWeSQj2RFBZ/bwLC/NtU3a+rKndKuSlxeiijMmTK6tK/akCMlwf0PqW5Fz/S3vplWdOw09Xt7IGaV6hw80jF5HApKngu3Nr84iyj2A0n6AhC7gceUeOqkQhXAwerUgWPpBFuVQAD0+50GgbZtMNOmEKKi3ubeWPuzE8ux92Ykn76l6NGgNGjRoDVX+JJj/ALPbu/w+9TZ8E+j5qDLhfUfTfgc/bVo1XPiISu2VEgbFoQs6n+/A6yqPB8tGB/joKcnVMg3ONpIO5Ie2DJS2mR4zFW2w/mjyZA+NybKQT6QTTvhTXGLeK8xwTVDHuBUVUBv3gQWLuFj8eS3B8XOrBvnU+0ndC3ejj7Zh7gEbAM6yTiUXUeo2kUk8ggedUXoXe9rgqq2asaQqT+isXcGQMjEn0lfAC8MQOT5Og0bbNxqv7RapdqakWX50hpmLhRCaGB72aNT66YEevxkeONZ5uVay9T9x6lAe6hNRHFdbdtRdULvxbi5Ygefa2u1J8U6SmSk+XoUM0BZpJWCL3CySIfClvLRtkTf024vfVY3TrWqqd0WuCqlRnGUVA1skChRYkk3tyL83I0Gv9TGKpan7W7dypeTtBXWnVO2ylpM4xGsjRsI/BJUtiOPIQfF/fKmo2unM7Uq5TgmGPudxZEWVHDZNayPkh45NrH7rNy6v32WWI1FAZHhjkISSkksVbAPIyXs1rAXtYZHjkarXUvWEs9IIZqSKJ3lFR3kj7ZZSrhVtblLNwQf5fcknQW6no54KDb5U7wQhVSX5kdrKSaElSBcQCwkFyRyoJsRjq7LvW3TPMZZ62jSVi00DHGKRgSj2kRWNslxbtyqCVPHnVF2H4pUa7dRUM8UpjikDVHoRldFaR1UKWu15O1cGw4PnweVN1lt0UtFFAaiOPJWqZUqZ4kGeRdAi48IzA5KBfED3J0GzbL1hs8cSxU9VSRxr6VQSxpb34BIJuTe/ub6ff2zT/wC2i/8AWv8A76/NHVXVrCqnWn3CaanTHs95mmDloxlxIthi2YyxvyP3156A3XbooZWq5pFmeVAESKNx27gF7vBJbHJyQCCcfBNtB+kqrqijiAMlVToCbAtNGvP+LagP8QtuvilSkrXAtAGmNz+IlcnX5u3Xrh1qZBTSBqcE9tnpqUORbi9obefx49tTqn4j72sAk7tRHFlgZCihSzLkq37YAPbIPHkc6D9A9JO0ktbP25EjlnUx9xGRmCQxIWwYBgCym1wCdSK/rahhk7bTq0v+yjykk9v5IwzX5HtrFOl9sqa3Z9zqKyWd3jiBhMssxsFjMp9BYKQylLEgjm/73T4UUsUFbUQoV/8ADRMQMeSJJhc4iw4ZTxcWYWZxZ2C5jfKub+BRsgI4kqXEdvz21zkNvswS/wBwDfVG62nrXM9PPWKl/lgqxAQx2maXuK8jFmxEcD+okAluV8W0fct+ihdY7PJMwLLFGuTlR5a3hVB4yYgXIF7kDWfb7WtNuAkggqZSJKRsPlpVI7PzeWRlVI0P6iWLMLXy5tbQPPhTs8cVNLIip+rM4yVStxHZDwwDD9RZDY+5NgBYC76oXSPVbw0jfOpMGSWUyOsExWNe45u7FBlzcllBsCCwXm18RwQCDcHkEfbQV7q02koCPIrFAP4aKYH/AJqSNIfhzZpFuOYqQYm/tLVVOQI8f6hLfudOeuapY/k3a+K1kZNlZj9EvhVBZjcjgA6RdC7iIZD345qdZY4I4jPGUBYdwsuVsVvJIcVbFmv4JvcNE0a5VVUkaNI7BURSzMeAFAuSfsABfSN+pKjAyrQzGIAsQWQSstrgpFckk/0OUYeLX40Fh0aRQdWx5Ks0U9MXYKhmQBWY+BmrMqkngBiCT4vp7oDVY+IKtJTR0ygn5uZITbH+HZpJPq4F4YpFH5I1Z9VL4loRSRzKziWCoikiWMnN3yw7a2DXZ0kdbFSOeRa5AZpuXQ9Hum4iZGdFqfl5GVXj4MqVLSD6T61FNyOTlnf8VrpXoWjO51tNVyqsVM1hI8gQFVmVTchgAzR3Fr8E+OLavu69B47inzDdxaqVCHaAYFhHNkrrC0YEpJJEjA3B/usDWa3YI6LqRYu5HFFOoKP2IiqMfAUSK6L+rHjkBcXIuDfQNmp9shj3CClpTN3oZGo5o6eWXzD2nVZWUnFJQGLqxX9YC/FtIPjduSzy0VVEtQl4sQ0kTxg4kMrIxtl9ZPHiw++rnvPVNAm5H5jcpDHHS4BopBw7yguo+XjDKbRRk/4D2I1l/W3UtLUUFDFDJO80K2lMrSEXKr9IZ2AFwQLAcAaDU+o+s6aSngqYquLvGlmhlAkRXHdpi4JW4ZWE8cYFvd7Dzwk+M3UsNRtFMkIlYCWMmQxSLHxFKLB2UK5NyRjcEAm/i8Ci+IW3LS7fF36tXgMZm9KuBjC6sFzuCubAAEEAeALAhZ111DQz7PTww1Uk08MkcZRjIqiNEmUMqFVTkYc2LWIBN76Bl09tMb7bRSybcroHMUkiCBjKk8ojuxyWVJUZlw4b7XAbiv8AVW27eH23txGNnjRq2NRKGBtGXIR+VGGZBUWI5ufOrL09u+0f2TQwz/LCXvoZyVGYRZHe7ELyGVVQgk+ljqkVvUcHeUrmFWgSBe0AB3XiAlyDqQF7kk2WAF/IIvloGnXnSNLS1NbHEjqsJUozGRhj24bqCIyL9yZbl2tYqLqbZqOkEpDG7VECSmKRXOdQYQ0RSRWS4fIkOY5B242b0sDwQNTN23LcNzkqZ0p8Y3MbykL6VGCopZiP6VJB9snxsGYGJ0T0clZNVRzO0Xy9PLLxa5aMgYm/gcm/7aCFuNTDHuDtEqLEpOAjJKiycWMiMxN/dlvfn0nkPes+raWpgljgNRY1SSoJpZG9Ap1jPDMwJ7it6mIIUqFFiwWJtnTFNLvMFIjM0EjRXJIDWaNXcXOPglgOPtbLi976q+D8sxqnpKRIkV4xTguFZkjQq4CANcvIcgzsC2IPF/UDrp+W2zbihDA/2dDICRwVagVAR/xQuP8ADTT4fxFtwZwwdRTG5XLEGSVSMTfBssHOUYIuDlJM3rKLZ2lbbqrvAYttETeljk8SfMBSxIISQplwLgXHP2s/w7pytdWHG36VOGuDctecm+RMrGxBvLZ/woxUAwi3BJNxrIe+YZW7UcciKL2jTuMgaSNomcGZzhywVibC19Sdk3OBKloBNUTyElTLK10MiDJolxCxrIqnIqqji45wIV3XbPDNGY5I1KFsreLNfLIEWKtl6sgQQeb31Gn6XpXp0p3iVokIZVJPDAk5ZXyyuSS17m5uTc6BfXbhNVTNDRyCNIr92pwWRTILgQqpNmseZDxYAKCGYlJENRT7XQxLUTokcKBM3OORVfCrckmwNkFzYW5tptR0ccMaxxIqIosqqAAB9gBpR1DsmTCpjZUlijZTmncRozZmVkuD5W4ZSCPyONAgn3GHca2jno71Ap5HWRikixorBSXDnG8gsoUDIMHNxb1B71l03FWxJHPM8cIkDOqviJQL2Rj7gtY/4fexEDp/r6lelhKgmQxITDTRSShDiPSDGhUBT6eSADwbahdVdb0U1K0HbM8svoFNLBOCGJAJdRHmojJuSoyvYDkjQRql4CKvb4KhGgmp3CM0zMtPM36fZL3Nle+axZFhhLxiVAsvRVXnSi80srqcZBMYi8bqAGQmNFDWPIY3yBDAkEazzYaxI6kQSUprJIJESEzNjKInWLlKVrrGUADF2EXoALEM1i/6n2OOWvjhoxFDOySNJPCzRyRcp6n7fEmeRASQC5BOXBGgY7JSvVM8ddJI01O6NJAuCw5ZFo3XAZupxDBZGJBUXUe9z1D2vaIqdSsS45HJiSWZm4GTMxLO1gBckngamaA0n6n2E1USYOI5YZVmhcjICRLgZLcZKVZlIv73HIGnGq1QVFTWd6RJuxEskkUSrGjE9pjGzuWv5kR7KLenEk3JsGT/ABbqNwqgJFhliFFdalo5w0If0MrJYhr4vySoYXA9tU7qL4V7pTU5qJ48kWwOL9wqCCxJxvZQb3Pi5/N9ax1FtNQgqopQ4jnVpZpImhipXBGLF+7BNJDMQqDFC2THIFTez7Yehqeoo4mqYqu7AMYKiqmbGwsAUWQR2t7FRwbEDkAMYg6CooBStV1DSfMU7S9mnx7gc9rtooJ+orKW5HJQgXvfUqo+F0tZSwPt1Eyr21LzzShTMxVb4xs3pS92DcXubcW1sG80dPDDUUe30lql6dh/o6Rx4dxWRGeQlADcE/UWspNvF522bPS0FMtRJDHTvHCO+adHC+BkSiX7ljexYMQLm/nQZXtfwxX+z0eTbSZBdXcPNJI5RzdhD3IgqMq2uHz54Xm+kW6dLbW9Dnk9DULUSK5kjq2jKB3ARSY7kqFHmzXDhvuNp3+kO6QCNaciPIMk0zvGCCDZ1SJxK/BPpkMXkHnUmsf5KGloqaJHZwYohK2KfpxliXIVixIUmwUljfxyQGUbP8FRUwxPHEyL/M9RKyNIMSAwhVH7QyIaxkJIFvTe4TVOyrte+UkTUwYYIHRCZxJmGQyIGGWXvgVFiptwQdbn0n0uKPuMzRh5ypMcMYihUqp/hxgk5EXLMSS1h4AAHtdspKGWerkdg1TJGGeQ3Cn+HGq2HoW7W58ZG5toMqqKdpaaCNGVEm26lu8kqIgmWOdVazspZ84oUBF8RdrFsTq70nw/2Zo45Yu2BJMjmQSh+64N+2WdnyV2+pAfVbUmXpzb9uZ6oyRQuUkGc2HlnzTG44CWCKqg+kKPI5SdMdGVc9HJHUrFBFUskkoYGSZiEjVm9aqIZJCjSFzk6l/Cst9BIaMT9R3SKMrDHeSXEBmZQARchs8GkiIICkG4y9JGm+9ybtMsyRxU9PEGKiQzkyPEPJS0ZSJmW9i98T7cX1Lpvhvt6FyImPctnlPOwYr9JYNIQxHsTyPbXuXo7P8ATepnel8mndg2Vv5WkIMrx+5RmN/BJX06Cm7pXxPT1TQxskcm0RxxR2FxnJPGg82IyZfUCQRyCQRdvFXLSV9VHTRozu1LBHHkVUOY5pCWIVrWjBc8XPHuRqB8Rajty1YQev5CFo1xJyMdU3At/edBbz6uNeenIW3CaWWGre8U6Ts7UgWJp+yI7KGcSlRCApBINmBvc5aC3/ObmBzTUrn+7UyLbx96c399SarZpZmbuVEix39McJ7fpxsQzi8hN7m6sluOLi+o56uVyflqeeqUeZIRGEvzwryyRrJ4NzGWA8Eg8a8P1tGoYPT1qyL/AKv5WZiTbwHRWiN/F87fm3Og8y9H7eZcWB7rXfE1E2R55a3cuRc+fzrpQF6esFN3HlilheWPuMWaMxPGrrmfU6kTIRkSwKtyQRblt/SMckWdZGr1Mrd13BIaN7elY3BzQRr6AVIvy3BY6nbV0xFBJ3c5pZMSgeaV5CqEqSFubC5VSTa5sLngaBtbUOv2WCdkaWNXMd8SfYMAGH5BsLg8cD7DU3RoE8nR9AyhDR0xQeFMMdhb8Y21PoNthgXGGNIl/pRVUeLeAAPAA1J0aA0aNGgNJqjo2gd3d6SBmk+tjGt25B9XHq5APPuAdOdGgqNR0/Q09REq5Rj+KKOFbo7xn0ylEW4Kkjm4UkJe5RbWepDtGe0wRyPSzoWAP5XJSf2uNV5tnrIaqomp/lpPmGViZjIrKFRVCAqGBQEMw8cu3HuZ/b3AqDnSq1uU7crAm/jPuKQLcXwPm9jaxBPudBucUnfg+XmkKCNxZkDotyvoZyAyu8pBEigh7EHhl6UtO1d3I6iokGFllpY07BAIa2ZDvIyvyQUkCkC3NmGu9N1lmvbWJmrQSjwLlijqSMnkxtHE1s1ZhkyEFVJ9OmWy7S0ReSVg88xBkYA2AUWVEvyEUE2+5ZmPLHQMYogqhVACqAABwAB4A+wtqPuW1RVCYTIrre4B9mHhlPlWHswII9jqXo0FZ3HomMsk0BxqomDJNKXlNgpUoxZ88GVjcKw55+9+8XTbzMHrnScrfGFYwsKkqVLYsWZ2Klh6mIGRsB50/wBGgWbb0xR05ygpoYmPF0jVTbji4F7cDjTPRo0Bo0aNAn6g6Qo67D5qFZe3fC5YWva/gi98Rwb+NRv/AIDo82bFwj45QLI6wnFVUXhUiM+hEBBBBxHHm9h0aD4qgCwFgPA190aNAaNGjQGjRo0Bo0aNAaNGjQGjRo0Bo0aNAaNGjQGjRo0Bo0aNAaNGjQGjRo0Bo0aNAaNGjQGjRo0Bo0aNAaNGjQGjRo0H/9k="/>
          <p:cNvSpPr>
            <a:spLocks noChangeAspect="1" noChangeArrowheads="1"/>
          </p:cNvSpPr>
          <p:nvPr/>
        </p:nvSpPr>
        <p:spPr bwMode="auto">
          <a:xfrm>
            <a:off x="1831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" name="AutoShape 6" descr="data:image/jpeg;base64,/9j/4AAQSkZJRgABAQAAAQABAAD/2wCEAAkGBhISEBUUExQWFRQWGB0ZGBYYGBoeIBwaHBwaIB8fIB8gHSYfGh8jGRkZHzAgJScpLS0tHiIyODIqNicrLCoBCQoKBQUFDQUFDSkYEhgpKSkpKSkpKSkpKSkpKSkpKSkpKSkpKSkpKSkpKSkpKSkpKSkpKSkpKSkpKSkpKSkpKf/AABEIAPYAzQMBIgACEQEDEQH/xAAcAAACAwEBAQEAAAAAAAAAAAAABQQGBwMCAQj/xABCEAACAQMDAwIFAgMECAQHAAABAgMEERIABSEGEzEiQQcUMlFhI3EzQlIVYoGxJENTcoKRofA0RJLRFhdjc5Oi0v/EABQBAQAAAAAAAAAAAAAAAAAAAAD/xAAUEQEAAAAAAAAAAAAAAAAAAAAA/9oADAMBAAIRAxEAPwDcdGjRoDRo0aA0aNGgNGjRoDRo0aA0aNGgNGvjMACSbAcknXGoIaJrSYAqbSKV9II+oFgV48i4I+4I0HoVKFzHkuYUMUuLhSSAbebEqwv+DrqdRjNdA8QWTJQVbIAEeQcgDwb3BAPnVW3urqY1yNZTU7X8yTqEsL3AVoh9iOWPv78gHE1dUqLx9ioIvkisY2Nr3xuzrfgCzFRe92XUHYOt0mlMM6/LzHFokcrd45AStrMwzGLoVve6E2F7BHsWz1s0kVTnt00ZJLOIpeXUsokUMxAcEH1Lhe7Ag+kq2qei5pXMj1EfdKxqCtN6VMUjOjBXlc5hnPJY/i2gK/ew87FHjLx3WJXYBUAOMlQ/uFVso1HFyrAH1XVtttaqIiRpM6ghe44C5Frkv6yha5uSVBvfgW1St422roA0vcoFhVlEK9to3d7C7NlJ2jOEU2d8hZcjgMtJtr68iec9ilqp5gfVOw+YmVbkZqvFPEG5AKPgLqQr3IAbFBUK4yRgwuRdSCLgkEXH2II/ca6arEG6ytTdxCtOgNrzwzs2TMB6oyIWX1N5F154Nhp/LVrGqmRlFyqXtYF2IUAC5tdiABf30EjRo0aA0aNGgNGjRoDRo0aA0aNGgNGjRoDRo0aA0aNK9/r3jWNIiBLPII0JAIXhndrXF8Ykcge5A9r6BjMqlSGAKkEEHwQfIN+CLa8wBAoVMQqgAKtrADgAAeBbSlOjaTISSRLPKLXkmHcYkADL1elW48qBbwLDjXSv6eoipMkEIABBbBVIBtf1AAi9h4PsNB13eqnUBII8mYj1tbBR+ebngHwDa44Pg59suxmtq2YSs8aH9SoUKqsRiQIiDexNytvpx7lizwui3rLeHZ/7Po3nL1hRRFJJKxSNiSzPl+pApQE9vK+JYsEChTfJGi2fbeFzZfAUYmadzYcC+OTkD3Ciw8LoPPVHUtPttOkMVllIAggjjLtiDyRGpHAXLkkC45Oq98P2SOsfvUs8dTOWBqJpo5cnC5mI4WWNsBmEC+Aw8LpJ0nTSzVElXUyLLJIqNIGLcA2KqoDKoRSHJHqysQpdkkGu2+72vzwqsP8AR9vVmx4TOqlBSOK1wSyjyWAYAcr9w0DrLqJqSEyRokvbKyTRlgGEF7M6gkXt+eOPfSfqjptYilRCCqKGEqqI7MGLP3JXly4D3GdiV7jMSVDDWYz1LwOu5TyH55/1CpOKhfSTCUuRhhaOxYNYkhGsGOz9bQNJt8pj+tV7i+qwOPJBPurJkrD3ViNBw6PkhePKKQ4q8ipGJCRiGIVithyy2k8eGB58mcm5QUxEUlVHYL/rpV7lySQSSRcWNhx7DVU6M6FiMKfOn5mQojoWLBcGUXsoNicrgli17/yhsdXKHpqkRcUpoFUeFWJAOfwFt50DCOQMAykEEXBBuCD7g++vWqrF0ZJTu/yM60sTtk0IgVkBtYlAWGBJte3FgOAeSz6fqpD3YZX7kkDBWk4GeSK4JUABDZvp/Y++gb6NGjQGjRo0Bo0aNAaNGjQGjRo0Bo0aNAar/UUzLV7cBji1RICT5v8AK1BAAt72PNwfbkMdWDVF6grErt0h29QSlNapqGsbXAtHHe4tlnkfNwLf1aC8Bxa9+PN/xqlbt1AahS9NTzTjE9hmMcUbSAFg0Xcu8jgKSrCMrZWIPubpLCGUqR6SCCPweP8ALVV2XaBPttNCwANO6plyCrUshTJD5BPaIB4uGN+CVII/hdTLI8lZKLSSPIkQcKrEI1pDhcsh4VSrFmBViWYuWKbrWWs3Dd0o4UhBghllUu5ZCC+IYgw8OMVBFmHLANY5a02t3ARERwKjyA5NArIr4G92UFgL5G/PB5F7m+qFP0N85WNP8pNC2IUS1EwBtZuQImJLA4/xDIGXg29gSdOdS7lTv2DQRfMSSOAjTN3ixyzl5zCxrxeRwMwV9UnJ19+IQjp+1RpMqtBjPIzM4MkshZcrm8ZZbXVZG8ceBcah030fTUQYxRRq7ElmVAPqIJVfJVLi4W9h7cAAZj17XRU+5Vi1VI1TSVC05kUMFYMqlY3jsQzcrKp8e3NjYhBodilcJAqlSxVGlRR22VsbE8BmDsBbHtZIvcbuAkjV+v8AdfltsqZbgYxkc/3iFt+5ysPzbWf/AA82qd9yFVFRNTbcFwiSYtmh7bAuiljYMwxb2OS8EjIWz4sSK1A0BZF71+XI/wBUrSr6SDmDLHFGVAJtJ40DjpoJh2gMDSu0QRSbds8xmw4IMRQ/g3HsdPdV/p/fqSoZHiDLLJCCDJE8ZdF+xZQJMC3OJa2Q59XL9jYX0CLqLd5EaKKneLuvKI2zI9AeOUqxXyfUgIW652xyF9Mdo2pKeIIn7sx8sx8sfuT/ANBYeANZ3tTiprIKjPFKitqHRcSMxDHEkZFyLgx05bx/rDawHOo6A0aNGgNGjRoDRo0aA0aNGgNGjRoDRrjWVkcSNJK6xoouzuwVQPyTwNc9u3JJ0zQPjewLo6X/ACAwBIPsbWPtoPu51ywwySsCVjRnIHkhQTYfk2tqp/DXaCoqal7GWeUgvYgssfpuQQLZS917DxkBfjh31XOFgF7hc1Y2/pi/WItY3yWIp/xalbNTGGljWRrsqDuMT5e13Ymw8tkSbDzoJc1UiWzZVv4yIH+eqHVbmzVdVT00zxI7d6ec4gRRoojlMd1IuzIFDHgOkxsMPXA3SCGp2+v3GdEmMiyx0mYLBYgxiiKKV9LSSAPcXJyXkeB6n21draRULljQwxwKGsZHieQShACrZXljk4I5ZidB6j6zhiJjpSEjJxy5kkkZyQsncOQN3ugZ8hkSPW47YZbXvkzSrJLK3bvgFX+YoxBAAVjKTjchBkOcjH9AxCrid5XZBJK0haVUtUMsiNJY2YOxcnE85W4N3zUAsttq55EyR53kkuRDjUHuBrsUJBBky5dkjwXGzhmKsug/SUFUjrkjKy8i6kEceeR9tJt+6fE7R1EXbMyAgZ3wkjbkoxX1Ae4YXtc8EMwKaq3xRsbSesNNG0UCY4MZJMo4kRVtbnHErf0jIEj1G0bBtQpqWCnBLCGNI8iLXxUC9vbxoI+3U9QMFKQU8a8lIWL3N72BMaAKeb+m5/HnSPq2maarWINgDCymUKGMavlkfFowTGoJdgGAsA3qtYt/3+GjhM07YxhlUta9s2Cgn8C9z+Bqn7P1ANzrgJaeT5Mq8lKZBZJe2Yg0jRk34aQYFwR7gBhoGvT9PG06GnOdPCGJm9NpJnstksACFRTkyjEll8lWt1+IO/SU1KFgVnqJnEcaIuTW5aRlXwSsaseeL2++rOBrKPjLCk1VRQGOVpGSURNHwEkkkp0RnIue2LOGFubgD7gHXRWzqF20KzMsNI8xuLHOpKFSfYcfMDG/+Q1fdVrpyMvXV0+YaMmKCMAfSIBJkPyc5WPi3ixPNrLoDRo0aA0aNGgNGjRoDRo0aA1F3PcUp4ZJpDZI0Z2tybKCTYe544HvqVpZ1HtTVFO0aMEfKN1LAlcopEkUMAQSpZADYjgnQQdq2Z5itTWqGluHjhNitP8AYD+qQfzSH34XEebDpGJdxXkx0snA9IkkQ/3iCUcG/spt+W99Stq3sTPJGUeOWLHONrcZglSGUlWU2PIN+DcA8aBN19DI5oVQEg1qB+CR22inV7gexDW5455v41D3ySq3CqmoYJPlqWJVWonUAu7yLftR34QYMCzeRcWt72fd4mPacAERyBmuwFlxZSbnj0hsrfYHVU+GXUcE7VccasG+ZmmLkACQSSsVI5ubRdr2tZk++gZb5tsVNQ01MifpLPSRAXtwJ4ubjybi5Pub6adQ9PpVxBSxR0OUbr/K2JXkH0upVmVka6sCQfYiP1fAWhhtb01VMxubcCePTwaD88boKanqjS7lRSXuWMlMobvO5H6iAlcBIgxZfWFP0CJgSbVtXRFLJ+rBttYhZlde66xIQsisO5nNLLyVFzh4vioJudT3DdIIADNLHECbAyOqgn7AsRc/jUmOQMAVIIPgg3B0FcoOlGaWKaqMZMN+xTxArFET/NY8ySDkByFABNlB51ZdGlu/b4lLFm4LMzBI41+qSRvpRfa5t7kDydAj6il+crE2/ANEojqKhrnhVclYiMbet1Q8k3UPwLKT26nqZIK2jnWLuoc6ZgGAKmeWmIYCxLBVhckD2HsLkMOmtkNOjtIc55nMsz/dj4UH+mNLRqPsvtfXzqDp6GpKNUWaGIOxjP0lyAA5N7+hO4AP75PsNA51m2+R93f0LGYLTQiQgEdllQO5zyFu4JXgsB4Fm4IB1a+hXkbbaZpGZmeMOMiSQrXZFJPLFUKqWPJtf31RqMq8u8VBeZS0ppvXcIpz7bFLfV+jHCxIF7C3sCQufQNIFpS+AjeaWSSRQpA7mWDHnk3wvc2vfwNWTUTaaUxQRRsbsiKpPHJCgE8cckX1L0Bo0aNAaNGjQGjRo0Bo0aNAaNGjQIZN4qJ3dKRExRij1EpJUOLZBEXmUqbqbsgDAi5IIE3ZdmFOrEu0ssjZySva7N7cDhVUWVVHAA9zclPsXzNHTJTmleVohj3UkhCyn3kOTq6sxJYgg+q/qP1H3XdbCGyyUtSsz3WKPBW7r82VXRmQXAJuxFlBJsNAbqPnKz5QgGmiRZahfPcZmPaiP930NIw9x2wfSzA++o6RIniqY4V+Y7ix9wKoJVrqEdiL4s2KDnhmU+ARrt0vs0sXemqGUz1LiSQJfBAqqiot+TZFF2IFySbDTatpRLGyEkBlIuPIv7j8jyPzoFm9qamgkMQBZo84w4HEi+pAQSACJFHuLEeRbTDa9ySogjmjN0lRXU/hgCP2Nj41UPn61ax6OnCqzqssksiMyRXLAuoBAkMrC4S64sshPnXTZYa2h7lOtO1TnK8qTB0iiAkOTZAszRkSMbqisCPUBcsNA+i6Xg771EgM0rXAaWzBF59Ma2xjFrA2F2sCxJ5146Z6ZWiV443YxM+SRkC0YPsvvbx/yv5LEw6nqqem9VbS9uH3nhl7yJf3cFI5FH3YIwHufsr3T4ktIcNsp3q3yKNIQUjVh5AL49xv7qkADkkDnQW7d93ipYXmncJGguzH97D9ySQANINhppKh1rquMqfFNBbIwxviMmAH8V+Cx8IvHHqJXbd05VSTR1O7TQlYUXtQrbBZbXZ3JAUvfxYWAHBtfKzR7q8iAQKJDb+KbrFf7jyzj/duP7w0DGOmUOzi+TWvyf5b24vYeT40i649UEcJ+ieohhk88xs4zXgjhlBQ/hjp5S05RbFixPJY+5/bwB+B40l62X/R4m91q6QqfsTUwqf/ANXYf46B+o41UqLp+OkjpqS5fuzySOwDAlsZZCbqfSA2C8mxHHvqJvPxYpoK16QIzPGpLuQ+AIXIj0RyOcVIJIWwF/to6b6lmqdwCzxLHjFIYiGlVj6ocw8TAYkXSxcKeTiLE6C86NGjQGjRo0Bo0aNAaNGjQGjXxmAFybAeSdUje+vw4wo5YEBJT5yofCLO9sYrj/SH88r6F4uTexC51NUkaF5GVEUXZmIAA+5J4A1Q+r/i/DSUwnghlqFZsFkKPHETyRaR1HcBCuQYww9PJFxenVMHzMzdupNVPCWJnnrYjBFJYAERSUuDjJv5FIBt6lNjqv8AV/VLGRo6ub5z9NCI5VljQP4BWKCcC9ix/VCOBbjQWDb/AI0K/Jq5kldgrGWGIQRKxN2SNGaZygAUXfknI8cas1ItE86TpudezzHtpUGNTGSzWwSRqQxR3dbYqwuQL3I1iadHSSyxDsSU6MDdckkl9Cks5iZ42C8eSFXkcm4v3fo1Yn7kdekGKJKpqY5qeS5Y2wUK5bHENkhI5H+AbfUVDrI0fzm6Ky/UyxUk4F/usMLut7+4HsfBGp+0xVrqXpd0hqo+ABLAjEEeQXhkSzc+CtxwLeTrF9npOoJ8Z0SWrjT6DUKJEYZBskE/PNhZ1Aa3Fx412b4glZz8zHVUdatwZYpW+q3pEiTq79vkEjIiwuF+4bd0/uAjqHiqKcU1VM2eQculQVUAmOQgG6qB+mwUgeAQCdWfWWbF1m1Ynye4NCe6qmCrpicS5tiwLAduRZCoBsMXABClkDM9y2Pc5WWZZzBJGY4ZcFT9VEluZlJfHEq+ZjdSwweMGzsWDrunUdXWx1NLT7ezG8tNJJLLGkakgre1zI4KMHsFHDL7G+pG29MbhhEslRBTLEgjApYQz4C3HdlBABxUkCIeP8dSunt3ooEYNXUss0sjSSOssa5OxAsFzJAChEAuTZRyTrtuEyz10UBkPb7LyhY5CpZ1eMAko4ayh7geCTc8qNBFp9tRKkxiITzKok7tVMzOwbhmjvGyKL+kqmFuLqFZCzo78iELODAWICmTHFmJsFDglMieApIY+w17oNiihcuvcZzcZSSyylQxBKqZGbBSVUlVsDit/AtA6nq6Mq0VbErx49wdxFZTZgpsOSCmaksQAA172DEA/vpB1NTvNLSQhXKGYTSsAcQkAzUFvALT9mw9wGP8ulEmyyTwhadaqAM1xJNVyHAezoiyyBwLArGxVPB1D+JPWRglSlVpEzVGdow4Zu45VEWRVbtXEcpZwrPZbIpJuoUjqiaGGthylEUgq60TITyVmcyQMy35Rh2ze1vuQRpj0z1VSxGkkkqY7/M1DuS6grHJAW9XNyC4WwPLFQbErxI2/dpWZkFAqw3JLJT1czO/9TyS0bGQ2Pki/wCfbUzp6KrqCKZZqmhsryKGp4UJUFV4wWIcMwuDHY+3jQadSVkcqCSJ1kRuVdGDKR+CODrtqhfC6oYNWwszNjOzgt5IMksRa/Auz07s1gBmXNhe2r7oDRo0aA0aNGgNeJplRSzEKqglmJAAA5JJPAAHvr3rNet+oKeoqWpJp4YaWEXm7r2EsoCMI7KwdgisrkC2Tem/pYEJ1bvcNYks9TJ2dthNu22StUEqGDOOGMbKwwiHMl7sDwmkHU/To3OHtl3iW7TQ0qFXMZs3rnlZmWBDcgRKQqgEAORYcNi2aGsaKaNqaSdw2CYrKIoCwvJPm7uZrHEIztYsFAAWRxQN1n+aqRQ7eY3Uk9yohpuy8t755Wcl05vjZVJ8KAF0CLaOi5Kqt+XpJFlVSt57MqAm1yL+q2VwvALWvYezjaqPcNoq5TDTw1LxFryCIyqpjFnKmysuPdUMRaxsD4I1Z9p6MqIJDS0NRLdns00coUOUX9UoO1dVjbFWbuWyZYwbs2NmquiZoo/ldv71PUsnqlNW7qIs5LmYY4hnLOUEYJuHN1sbgq+G9dFuEby1NO1XUtLYRyYsjWUXkYsLAIrWsfSuahFBexmbv8J4WqZJ6uqpspMitK+SJGDeyoySxkgCwy7fNrlSdN+legqqkEcOMOCUtRGJkkfmWV4H9YVYnAvGQCpJxHJHF1tbS7xTdx1p1jRAzO1O8CqygEhizMJnI8nK5Pq/qBULPtMLvTGmp0po4gBkaapkjdSW5GDQFogwVlvllb6bGxCZNmkVGpaijimgivI0MaGNnRmNnUqxjqGUi5U9tr84k45TOgOnN0WD/Tag+shie40koUj6Fc/whfG9ix4NrEhtWOGZm3Gptl+lTwqoYkIWdp2PNjb6UBIv7ccaDNv/AJcoiR1VDOI6CVWeWKplAVVaN1sHBOOWWN7kqbNyVtq0bZvqblS7dHIczI96lCBy1PGWKuv8t5jBJa1ipHswv76coaaO8k0q1swlZlWmSWSKFnIYqiBnSM5s57jWNieQBYR9t+IcFRvGDD5daeCoRzNJEpMhlpxbEObWETG5PIP25IXz+y4f9lH/AOhf/bXSCjjT6EVb/wBKgf5ardd1BQykSQvLUuPQPkmkktcg2Yxntr97yEDX2OirJLFVeFT571QWdf8AgjBRv/yjQMdxkdqqKLuPGrRSP6MfUytELElDawcm1+bng48V/rCWGCCUpV2rcGWJmIlkF8cljiHgsFC8KPUVufGph+H0crs9VNLMWBDIGaNDe1+FPcI4+lpGXxxwtu0Vbte3IFi7ERc4rHCoaSQqxUgIgMkrBrg8Eg3v76CJ0pQ1LUkWBnowhsIJ44GOC+LhVRhc/kH/AJ314p9nkl3KqWaUoRBSMGpmeLIZVg9fqJ834ytYL9tTxuu4VFhBTClQj+LVEFuf6YY2JPHs7oRfxxqB0tE67rWrJPLM6U9Krs4RQWY1LelVUYqL8AkkXa5PB0D6bpincESB5AeCsk0ri37M5H/Y+2qJ0ZWCOqikkska7e3r9jarcW4H8ox/fPVvqurvQJIaeWWJhdZVVirAEC4EaySkHkg9uxAuDYg6p2w7RNM0Ec0PaxpZlwMmPcvLA6koUzC5M6sJIyPFwSbAHXREsQqallNk7SElrizGs3MvfIAiz5edXKCujc2R0Yj2Vgf8jrG4NtleqKU9G0ipCjPH3KRRGZaitkCMsscgIAlZQABbEHkFTpps1LFQboDVvS0RWHNbTEmUSF1ZGaTtoAroJMY4wL48gCxDV9GviOCAQbg8gjX3QGjRo0Cfqrd2p6cmIZTyMIoV+8r8Lfg8Ly5vxZTrCt0+EEk08zxzZKZxTocHylnFhIxJJsoIkZ3F7FZLLZRrQesOrW/tBhCncajUJGDnY1VQLcBYnzMcNzbjhn0iquqKqkpGnARFol7MQennYSTNiJGLMyWa97ORch34F+QzXrnoJaCqjpYqj5qofho1iKlC2OA+pgxbLwPHH31I2zeK7Y2ngeHAyGPuMrWcKLsFSVSVXNb82JAJIsedWD4Zue7U7xVQmqKlrYNGWSVzwxiJBs18FIPFz6SOVvdHLI6RUjUtTJI7/M1xZI17hPkDN1HbaQBLf7KMpY3toKVtnxnpo0kKwSwSWCxrFgwESKcIsn+gGQs7OEJOR97EWOi61p9yjmYSJDLUUkcbK7MFilgllZVdyLFJu7wTcWUqwJYKc56mT+0N77aRRIoYI0cbRIoCXMn6oGLH6v1CPPFuANaFBS01BJIaKinSSYRRSyRmOojiErXCxln9UrN27BvSLoxFuGDQuiI4kjnSNkZlmJlMS4xd1lRmWMXIsoKg/wB65PqLa69b7jDFSETPGiSPHGcyLFXkRW4JF/QWP2sCTwDrj0TCB84yKERqyXEAKPoCRuSBxzLHIfyCD7216rNoqDXSTpHTurQpGjSM2SFWkY+kRm4YuL2cfQOPfQO6KvjmXKN1dbkXU3Fx551mvSGzPWz1c8zxyMZ2/TmiEiFFJSN1QOq3AiwyxuTGfUbcXvYdumiEzTyIzyy9whAwRAI40suTE2tHkTxyx1UunIplpdqNL21llpkWVnjZ17CIGv6WX1CRgoBYfxGPNuAtYpq5SbS0rIB6U7Eim9vdu+wt+yf5cw9w2hpXvLt9FMHAEjO4ZiF+gWam9diT5It7akibcUDFo6abngIzxG3/ABBwT49x7671O9vGmTUs55tZBG59ubB/+7aCPJvDU0ZL0jpGlyWiMRRVALFrZq1hzeyH/HUeDrFqkD5KmknUgHvSXgiF/bJ1MjG39EbDm1xzaBu/VEVRFIArqKYGepilXAhY1zRWBvYSMFYMt+Fb9tPuk9u7FDTxG+SxJlcEEuQC5IPglyxI9r6CMNkqpv8AxNUQv+ypQYh+zSZNMxHi6NHf7c8Ttp6epqYWgiRL+WAuzf7zm7OeByxPjUitoVlChr2VsrXNibEAMARmvN8TxcD7aUVnUUFNjHPWJ3csmWylypJNu2t2VbWGRB8ebm+gczQuXQhyqrfJQAc7iwBJFwAeeLcge1wcy3jeKin3auNJ65mSnvEaaWVSiqfUWiYMhBdgAbg/jyLO3xEhmbt7eprZrXKowRIxe15Hb6RfwAGJseNUzqLad4pqg16PSxy1LQQsilziWZUC2ZG7nJU3WxFiVBu1wU7PuhaZadoVjaapllUyo5CjvSIWaD5lI42WT9PAZk2tZri946T7QqKSSOKKnWbbe86RqqLkzwsSQoANsjzb76WdMxLLCO9SSVU8FRVOsvCwlzNJkRIxUEXv5Xjmy660uzfOzwwrKO3TUaw1LxJE6d0mNljTuI6G2BY2U4jEXBOg+/Dzd4I5alrSlpPl2JWCRiTJGZLt24yAWMpe17DLi1+bXtlLJJWzVDxGONoUhVXK5Ng8rFrKSApEgABN/NwNeEqKPbUMebNI5LlcmlmkNgCxHLEBVUZGyqALlRpBLvNbugKUh+XgvYzKcvB5HdVsWPFikBb/AO6vI0DHpOphG410FKR8vEsWSL9CVBMokVABYelY8lBFmvxcnVx0l6U6Ug2+nEMK/lnIGTn7sQBe17D7Cw060BqFvO6JTU8s8n0RIztbyQoJsPybWH5Opuqt8R6oJRKCrMr1FOrqoJJTvIzjFRd7orLiPN/8NBms3X8dBUwQ1cciywGapnsEdZamdclK4t6RaRwrG5UFQVPkL/irviVNNt9HSTR1HccvI0bA5TuR5HGJZ5XaxA+r2tp221bdvlfIxHLzAK63Vmgjpz6hYEeqYjlucVtYFSBnO8fD4rvD7fRymRl5DuMbEJmR6ciSBYXAHPsAL6DaKnpNFptspnskolW8kZbNUhikkBUtYgZxQ3uuORviDYCs9d9VGkgrHjrnepmnFPGA0GSxxA5FlEYZQHMygi31Kbm+qRH8ONzmeoWol7a0q3leZ5CAlpPp4OQKxk+wsy/fSXfuimp6+KiEnclkEOXotjJLb0izHO2Q9Q8/bQWboHe9roaKWSVo5a2QG0bwPIqqAcVHGGTNYkk2HA4sdXLofd6KRYvloRPURg2jVVQy1LeqWdvaOFPSquRwHKhbhV0r6h6K2WiVYVBqqkS5S4mZiiIjOyFY7hM+1icjkubOPSlg66JmpttrZ8IZEpRT06vP2ZlxcmYmSRZV7qqzK4zH6a4qD9wFi6Nqd0hp3aehUiWWSZY45kEid1y5VlfFeCx5zv4BXVmp96nZbtRToftnTH/qJ9MqWrSRFeN1dGF1dSCpH3BHBGoPUvzPyk3yhAqO2e1cA+u3HkhbnwCeAbE3HBBbVbPNXFPmgsVOrK5pgVcyFWDKJWtiFBUEolwfdiODV/h1v9LTUy/O1MMVSsawGOU9p44474qVcKSbuxyHB45Nr687f1dU0MtSlUXnYRpN28l/T9MuYBGRNyiGw9ChgTgLnV83je44KVqh7lAoNuBfIgAHKwUEsAS1gPJsAdB5HVdEf/N0/P8A9aP/APrTNXB8EHWcUPUVDOsjGioQ2WBBkgbusEVhgyxsJFtZQb+VI4ItqFv++7VSRiWTbu09wG+XMEbqWtzeOVJL2JIbHz7re+gdfEKHsR1TIvFbTtTt4A71isbHi/MbuCftEo+2nm89dUVKWWSZS6Alo09RX/et6Y/Plyo/Os4n6h2eo7CulaxYiZEevuPSfTkZ6wIrEFTiDlzweDp1uUMlYsC0UDUyU7mSNuyrqDiAGCFRDI1nLKyymxF+fYJ+6dSVVUkSxxSU6Tm0UbSCOea3J+nL5eEIcnkv3P5VAZlJ5Q9I7bSMPnXiZ2t6MSkKi97tHc3BYfxZ2Ylv5geNfNt6TqfXKRUSTyri8lVVCJgOeEFIGKoG5EYkA9R8EX11aqpljmpxVIxYkPDt8AZyGsp7n8Zi1hiZGKfmxtoHZ6FgS5pXloy3kUzBUPHntsGiv+QoJ++u9L0vFHIJ55JKiVPpknKkR/coqqscZPuwW9uL240rr96nigAPY26EDFHncSy2VeFWJDgzWHFpXP8AdPjS9dneqcFYZZyP/MbkGEf8v8OkXthja/qMcfj6idB43Vdrnd5IaQ1eZLyyRsUp7qBdpJGdYW8C9szxyNeaCqq6j9OlCCnH0/LL2ace+PzBBkl9+YI0F7epedWODomIsHqXkq2FiqykdpCBxhAoEQt7EqzD+rVj0FP2b4cU8ILTkTMWzZSoWLK97lLkyW4IaZpCLXBGp3w8iA2ymYKF7kfdKr4BlJkIH2ALkAfbXjqzc+7HLRUxzqpY2Sytbsq6kd2Rv5AMgQPqY/SCLlbDTwhEVVAAUAAAWAAFgAPYW9tB00aNGgNU74lUzOlFjIYwtfAS49r5qvB4b9Rk4PGrjqu9ezqlGHb6VqKRj+wq4Cf+mgoVd01I+9uHpKOouwLM/oGMkACkrjIfS1NL7k5N4UG+qT0RsSVO91gWCCWNGlKxuJBGB3lC2xUlQFuPUtrcEa+75V75t25tI8nfmjjvmAJAYTnyRYFQLNc2Fvvzqt9L9b1FNUStFBFK9S1mR0dsg3cBjxDAsrGTlTe5VPtoNRi6VlaCrKxx06yVi07pTzVGODPHAy9tRGjBQS+TXyye4Xi1Or9kL9UCmdhLaVFvMJJAQIgwDBpS7D2sXP8Ay41xXrbdwrQQ0pi/0g1ARIJSUcCM2CsWsgZkfEg8uPYqNVbboK6fcQsbOK15D6s8G7huScrix8830G19biqUmMRUsK09HUyqsM0lgGCx5YCJBmFaRVBNvWxv6bFv1Aho2mrTuZ7kKLHKjwRupRyxjRo4u2xbNrq2VwC3sx1lO89F7yklUJqss8NKHkZqiY9ynJY4qSLuuQa6ni/76h9d9P7tTRv85VPPGHSNv1pXXMq7qvrAyKqC3FwMx7k6DRY92Tuxu23srVMUcizbdUPEZO5kReMmEkkqSeWI4ueQS6j6rEDKp3CWG4t29yo2UXPj9ZViF7gm+TXH7E6zTofbq2OTbpppC8EjR/Lr3GOAFXTo4C3GAsfA9J4vfxrZOoeqaslottpfmJUbGSSQhIkIBJW5ZWdvp4XgZefbQJJN0imk7mOy1cwFy/zQVjxYekxyWsthcufHt4FlO8bgVuKCNgRcWq1Nx+P0raXdH7jHu0Epq6aCRopTCzGNWVioViAGZ7YsxXhmUkZAkHho3w+27IOlMkLgWD05aBrXv9URQ6D6Ooakcf2bU8f0y0dv8L1ANv3A/Yaj1O5VkwKnbAY+Daeog5I5+lBKvB9767P0QmWSVVdHxawq5XH72lL8/wDf318k6LyFmra63vafH/qqhh/gRoPDNubAY01DGSRy00r4i9z6RAgY2v4cC/vpRX9TEYiTdqVD7x0kAkkP1WsDJKbW5P6ft5112TpKllqq1Z0NSIpUWP5l3nxVoInIHdZv5nYg+eTzq501Ika4xoqL5soAF/2HGgoUVAJjxSV1Yb/xK+UxReTyYmINrgWAp/ZTYedO4enatowhnjo0/wBlRxKLA+3ckU/kZKiff8C0aNAq2vpemp2Lol5TwZZGaSQi97GRyXtf2vbTXSjc+q6WB+2zlpSLiGJWkkt98EBZRewubC586hu+4VJsoFDEfLNhJOfwFF4ov3Jk/wB0aBhvXUdPShe6/qe4jjVWeSQj2RFBZ/bwLC/NtU3a+rKndKuSlxeiijMmTK6tK/akCMlwf0PqW5Fz/S3vplWdOw09Xt7IGaV6hw80jF5HApKngu3Nr84iyj2A0n6AhC7gceUeOqkQhXAwerUgWPpBFuVQAD0+50GgbZtMNOmEKKi3ubeWPuzE8ux92Ykn76l6NGgNGjRoDVX+JJj/ALPbu/w+9TZ8E+j5qDLhfUfTfgc/bVo1XPiISu2VEgbFoQs6n+/A6yqPB8tGB/joKcnVMg3ONpIO5Ie2DJS2mR4zFW2w/mjyZA+NybKQT6QTTvhTXGLeK8xwTVDHuBUVUBv3gQWLuFj8eS3B8XOrBvnU+0ndC3ejj7Zh7gEbAM6yTiUXUeo2kUk8ggedUXoXe9rgqq2asaQqT+isXcGQMjEn0lfAC8MQOT5Og0bbNxqv7RapdqakWX50hpmLhRCaGB72aNT66YEevxkeONZ5uVay9T9x6lAe6hNRHFdbdtRdULvxbi5Ygefa2u1J8U6SmSk+XoUM0BZpJWCL3CySIfClvLRtkTf024vfVY3TrWqqd0WuCqlRnGUVA1skChRYkk3tyL83I0Gv9TGKpan7W7dypeTtBXWnVO2ylpM4xGsjRsI/BJUtiOPIQfF/fKmo2unM7Uq5TgmGPudxZEWVHDZNayPkh45NrH7rNy6v32WWI1FAZHhjkISSkksVbAPIyXs1rAXtYZHjkarXUvWEs9IIZqSKJ3lFR3kj7ZZSrhVtblLNwQf5fcknQW6no54KDb5U7wQhVSX5kdrKSaElSBcQCwkFyRyoJsRjq7LvW3TPMZZ62jSVi00DHGKRgSj2kRWNslxbtyqCVPHnVF2H4pUa7dRUM8UpjikDVHoRldFaR1UKWu15O1cGw4PnweVN1lt0UtFFAaiOPJWqZUqZ4kGeRdAi48IzA5KBfED3J0GzbL1hs8cSxU9VSRxr6VQSxpb34BIJuTe/ub6ff2zT/wC2i/8AWv8A76/NHVXVrCqnWn3CaanTHs95mmDloxlxIthi2YyxvyP3156A3XbooZWq5pFmeVAESKNx27gF7vBJbHJyQCCcfBNtB+kqrqijiAMlVToCbAtNGvP+LagP8QtuvilSkrXAtAGmNz+IlcnX5u3Xrh1qZBTSBqcE9tnpqUORbi9obefx49tTqn4j72sAk7tRHFlgZCihSzLkq37YAPbIPHkc6D9A9JO0ktbP25EjlnUx9xGRmCQxIWwYBgCym1wCdSK/rahhk7bTq0v+yjykk9v5IwzX5HtrFOl9sqa3Z9zqKyWd3jiBhMssxsFjMp9BYKQylLEgjm/73T4UUsUFbUQoV/8ADRMQMeSJJhc4iw4ZTxcWYWZxZ2C5jfKub+BRsgI4kqXEdvz21zkNvswS/wBwDfVG62nrXM9PPWKl/lgqxAQx2maXuK8jFmxEcD+okAluV8W0fct+ihdY7PJMwLLFGuTlR5a3hVB4yYgXIF7kDWfb7WtNuAkggqZSJKRsPlpVI7PzeWRlVI0P6iWLMLXy5tbQPPhTs8cVNLIip+rM4yVStxHZDwwDD9RZDY+5NgBYC76oXSPVbw0jfOpMGSWUyOsExWNe45u7FBlzcllBsCCwXm18RwQCDcHkEfbQV7q02koCPIrFAP4aKYH/AJqSNIfhzZpFuOYqQYm/tLVVOQI8f6hLfudOeuapY/k3a+K1kZNlZj9EvhVBZjcjgA6RdC7iIZD345qdZY4I4jPGUBYdwsuVsVvJIcVbFmv4JvcNE0a5VVUkaNI7BURSzMeAFAuSfsABfSN+pKjAyrQzGIAsQWQSstrgpFckk/0OUYeLX40Fh0aRQdWx5Ks0U9MXYKhmQBWY+BmrMqkngBiCT4vp7oDVY+IKtJTR0ygn5uZITbH+HZpJPq4F4YpFH5I1Z9VL4loRSRzKziWCoikiWMnN3yw7a2DXZ0kdbFSOeRa5AZpuXQ9Hum4iZGdFqfl5GVXj4MqVLSD6T61FNyOTlnf8VrpXoWjO51tNVyqsVM1hI8gQFVmVTchgAzR3Fr8E+OLavu69B47inzDdxaqVCHaAYFhHNkrrC0YEpJJEjA3B/usDWa3YI6LqRYu5HFFOoKP2IiqMfAUSK6L+rHjkBcXIuDfQNmp9shj3CClpTN3oZGo5o6eWXzD2nVZWUnFJQGLqxX9YC/FtIPjduSzy0VVEtQl4sQ0kTxg4kMrIxtl9ZPHiw++rnvPVNAm5H5jcpDHHS4BopBw7yguo+XjDKbRRk/4D2I1l/W3UtLUUFDFDJO80K2lMrSEXKr9IZ2AFwQLAcAaDU+o+s6aSngqYquLvGlmhlAkRXHdpi4JW4ZWE8cYFvd7Dzwk+M3UsNRtFMkIlYCWMmQxSLHxFKLB2UK5NyRjcEAm/i8Ci+IW3LS7fF36tXgMZm9KuBjC6sFzuCubAAEEAeALAhZ111DQz7PTww1Uk08MkcZRjIqiNEmUMqFVTkYc2LWIBN76Bl09tMb7bRSybcroHMUkiCBjKk8ojuxyWVJUZlw4b7XAbiv8AVW27eH23txGNnjRq2NRKGBtGXIR+VGGZBUWI5ufOrL09u+0f2TQwz/LCXvoZyVGYRZHe7ELyGVVQgk+ljqkVvUcHeUrmFWgSBe0AB3XiAlyDqQF7kk2WAF/IIvloGnXnSNLS1NbHEjqsJUozGRhj24bqCIyL9yZbl2tYqLqbZqOkEpDG7VECSmKRXOdQYQ0RSRWS4fIkOY5B242b0sDwQNTN23LcNzkqZ0p8Y3MbykL6VGCopZiP6VJB9snxsGYGJ0T0clZNVRzO0Xy9PLLxa5aMgYm/gcm/7aCFuNTDHuDtEqLEpOAjJKiycWMiMxN/dlvfn0nkPes+raWpgljgNRY1SSoJpZG9Ap1jPDMwJ7it6mIIUqFFiwWJtnTFNLvMFIjM0EjRXJIDWaNXcXOPglgOPtbLi976q+D8sxqnpKRIkV4xTguFZkjQq4CANcvIcgzsC2IPF/UDrp+W2zbihDA/2dDICRwVagVAR/xQuP8ADTT4fxFtwZwwdRTG5XLEGSVSMTfBssHOUYIuDlJM3rKLZ2lbbqrvAYttETeljk8SfMBSxIISQplwLgXHP2s/w7pytdWHG36VOGuDctecm+RMrGxBvLZ/woxUAwi3BJNxrIe+YZW7UcciKL2jTuMgaSNomcGZzhywVibC19Sdk3OBKloBNUTyElTLK10MiDJolxCxrIqnIqqji45wIV3XbPDNGY5I1KFsreLNfLIEWKtl6sgQQeb31Gn6XpXp0p3iVokIZVJPDAk5ZXyyuSS17m5uTc6BfXbhNVTNDRyCNIr92pwWRTILgQqpNmseZDxYAKCGYlJENRT7XQxLUTokcKBM3OORVfCrckmwNkFzYW5tptR0ccMaxxIqIosqqAAB9gBpR1DsmTCpjZUlijZTmncRozZmVkuD5W4ZSCPyONAgn3GHca2jno71Ap5HWRikixorBSXDnG8gsoUDIMHNxb1B71l03FWxJHPM8cIkDOqviJQL2Rj7gtY/4fexEDp/r6lelhKgmQxITDTRSShDiPSDGhUBT6eSADwbahdVdb0U1K0HbM8svoFNLBOCGJAJdRHmojJuSoyvYDkjQRql4CKvb4KhGgmp3CM0zMtPM36fZL3Nle+axZFhhLxiVAsvRVXnSi80srqcZBMYi8bqAGQmNFDWPIY3yBDAkEazzYaxI6kQSUprJIJESEzNjKInWLlKVrrGUADF2EXoALEM1i/6n2OOWvjhoxFDOySNJPCzRyRcp6n7fEmeRASQC5BOXBGgY7JSvVM8ddJI01O6NJAuCw5ZFo3XAZupxDBZGJBUXUe9z1D2vaIqdSsS45HJiSWZm4GTMxLO1gBckngamaA0n6n2E1USYOI5YZVmhcjICRLgZLcZKVZlIv73HIGnGq1QVFTWd6RJuxEskkUSrGjE9pjGzuWv5kR7KLenEk3JsGT/ABbqNwqgJFhliFFdalo5w0If0MrJYhr4vySoYXA9tU7qL4V7pTU5qJ48kWwOL9wqCCxJxvZQb3Pi5/N9ax1FtNQgqopQ4jnVpZpImhipXBGLF+7BNJDMQqDFC2THIFTez7Yehqeoo4mqYqu7AMYKiqmbGwsAUWQR2t7FRwbEDkAMYg6CooBStV1DSfMU7S9mnx7gc9rtooJ+orKW5HJQgXvfUqo+F0tZSwPt1Eyr21LzzShTMxVb4xs3pS92DcXubcW1sG80dPDDUUe30lql6dh/o6Rx4dxWRGeQlADcE/UWspNvF522bPS0FMtRJDHTvHCO+adHC+BkSiX7ljexYMQLm/nQZXtfwxX+z0eTbSZBdXcPNJI5RzdhD3IgqMq2uHz54Xm+kW6dLbW9Dnk9DULUSK5kjq2jKB3ARSY7kqFHmzXDhvuNp3+kO6QCNaciPIMk0zvGCCDZ1SJxK/BPpkMXkHnUmsf5KGloqaJHZwYohK2KfpxliXIVixIUmwUljfxyQGUbP8FRUwxPHEyL/M9RKyNIMSAwhVH7QyIaxkJIFvTe4TVOyrte+UkTUwYYIHRCZxJmGQyIGGWXvgVFiptwQdbn0n0uKPuMzRh5ypMcMYihUqp/hxgk5EXLMSS1h4AAHtdspKGWerkdg1TJGGeQ3Cn+HGq2HoW7W58ZG5toMqqKdpaaCNGVEm26lu8kqIgmWOdVazspZ84oUBF8RdrFsTq70nw/2Zo45Yu2BJMjmQSh+64N+2WdnyV2+pAfVbUmXpzb9uZ6oyRQuUkGc2HlnzTG44CWCKqg+kKPI5SdMdGVc9HJHUrFBFUskkoYGSZiEjVm9aqIZJCjSFzk6l/Cst9BIaMT9R3SKMrDHeSXEBmZQARchs8GkiIICkG4y9JGm+9ybtMsyRxU9PEGKiQzkyPEPJS0ZSJmW9i98T7cX1Lpvhvt6FyImPctnlPOwYr9JYNIQxHsTyPbXuXo7P8ATepnel8mndg2Vv5WkIMrx+5RmN/BJX06Cm7pXxPT1TQxskcm0RxxR2FxnJPGg82IyZfUCQRyCQRdvFXLSV9VHTRozu1LBHHkVUOY5pCWIVrWjBc8XPHuRqB8Rajty1YQev5CFo1xJyMdU3At/edBbz6uNeenIW3CaWWGre8U6Ts7UgWJp+yI7KGcSlRCApBINmBvc5aC3/ObmBzTUrn+7UyLbx96c399SarZpZmbuVEix39McJ7fpxsQzi8hN7m6sluOLi+o56uVyflqeeqUeZIRGEvzwryyRrJ4NzGWA8Eg8a8P1tGoYPT1qyL/AKv5WZiTbwHRWiN/F87fm3Og8y9H7eZcWB7rXfE1E2R55a3cuRc+fzrpQF6esFN3HlilheWPuMWaMxPGrrmfU6kTIRkSwKtyQRblt/SMckWdZGr1Mrd13BIaN7elY3BzQRr6AVIvy3BY6nbV0xFBJ3c5pZMSgeaV5CqEqSFubC5VSTa5sLngaBtbUOv2WCdkaWNXMd8SfYMAGH5BsLg8cD7DU3RoE8nR9AyhDR0xQeFMMdhb8Y21PoNthgXGGNIl/pRVUeLeAAPAA1J0aA0aNGgNJqjo2gd3d6SBmk+tjGt25B9XHq5APPuAdOdGgqNR0/Q09REq5Rj+KKOFbo7xn0ylEW4Kkjm4UkJe5RbWepDtGe0wRyPSzoWAP5XJSf2uNV5tnrIaqomp/lpPmGViZjIrKFRVCAqGBQEMw8cu3HuZ/b3AqDnSq1uU7crAm/jPuKQLcXwPm9jaxBPudBucUnfg+XmkKCNxZkDotyvoZyAyu8pBEigh7EHhl6UtO1d3I6iokGFllpY07BAIa2ZDvIyvyQUkCkC3NmGu9N1lmvbWJmrQSjwLlijqSMnkxtHE1s1ZhkyEFVJ9OmWy7S0ReSVg88xBkYA2AUWVEvyEUE2+5ZmPLHQMYogqhVACqAABwAB4A+wtqPuW1RVCYTIrre4B9mHhlPlWHswII9jqXo0FZ3HomMsk0BxqomDJNKXlNgpUoxZ88GVjcKw55+9+8XTbzMHrnScrfGFYwsKkqVLYsWZ2Klh6mIGRsB50/wBGgWbb0xR05ygpoYmPF0jVTbji4F7cDjTPRo0Bo0aNAn6g6Qo67D5qFZe3fC5YWva/gi98Rwb+NRv/AIDo82bFwj45QLI6wnFVUXhUiM+hEBBBBxHHm9h0aD4qgCwFgPA190aNAaNGjQGjRo0Bo0aNAaNGjQGjRo0Bo0aNAaNGjQGjRo0Bo0aNAaNGjQGjRo0Bo0aNAaNGjQGjRo0Bo0aNAaNGjQGjRo0H/9k="/>
          <p:cNvSpPr>
            <a:spLocks noChangeAspect="1" noChangeArrowheads="1"/>
          </p:cNvSpPr>
          <p:nvPr/>
        </p:nvSpPr>
        <p:spPr bwMode="auto">
          <a:xfrm>
            <a:off x="1984375" y="1603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4344" name="Picture 8" descr="http://www.novenocielo.com/wordpress/wp-content/uploads/2011/04/enferm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177" y="4293097"/>
            <a:ext cx="2455609" cy="2951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389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35560" y="1268760"/>
            <a:ext cx="8291264" cy="5832648"/>
          </a:xfrm>
        </p:spPr>
        <p:txBody>
          <a:bodyPr>
            <a:normAutofit/>
          </a:bodyPr>
          <a:lstStyle/>
          <a:p>
            <a:r>
              <a:rPr lang="es-MX" b="1" dirty="0" smtClean="0"/>
              <a:t>TOXINAS: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 smtClean="0"/>
              <a:t>Toxina </a:t>
            </a:r>
            <a:r>
              <a:rPr lang="es-MX" dirty="0" err="1" smtClean="0"/>
              <a:t>epidermolitica</a:t>
            </a:r>
            <a:r>
              <a:rPr lang="es-MX" dirty="0" smtClean="0"/>
              <a:t>: </a:t>
            </a:r>
            <a:r>
              <a:rPr lang="es-MX" dirty="0" err="1" smtClean="0"/>
              <a:t>exfoliativa</a:t>
            </a:r>
            <a:r>
              <a:rPr lang="es-MX" dirty="0" smtClean="0"/>
              <a:t> A y B.</a:t>
            </a:r>
            <a:br>
              <a:rPr lang="es-MX" dirty="0" smtClean="0"/>
            </a:br>
            <a:r>
              <a:rPr lang="es-MX" dirty="0" err="1" smtClean="0"/>
              <a:t>exfo</a:t>
            </a:r>
            <a:r>
              <a:rPr lang="es-MX" dirty="0" smtClean="0"/>
              <a:t>. A </a:t>
            </a:r>
            <a:r>
              <a:rPr lang="es-MX" dirty="0" smtClean="0">
                <a:sym typeface="Wingdings" pitchFamily="2" charset="2"/>
              </a:rPr>
              <a:t></a:t>
            </a:r>
            <a:r>
              <a:rPr lang="es-MX" dirty="0" smtClean="0"/>
              <a:t> codificación cromosoma</a:t>
            </a:r>
            <a:br>
              <a:rPr lang="es-MX" dirty="0" smtClean="0"/>
            </a:br>
            <a:r>
              <a:rPr lang="es-MX" dirty="0" err="1" smtClean="0"/>
              <a:t>exfo</a:t>
            </a:r>
            <a:r>
              <a:rPr lang="es-MX" dirty="0" smtClean="0"/>
              <a:t>. B </a:t>
            </a:r>
            <a:r>
              <a:rPr lang="es-MX" dirty="0" smtClean="0">
                <a:sym typeface="Wingdings" pitchFamily="2" charset="2"/>
              </a:rPr>
              <a:t> codificación plasmática</a:t>
            </a:r>
            <a:br>
              <a:rPr lang="es-MX" dirty="0" smtClean="0">
                <a:sym typeface="Wingdings" pitchFamily="2" charset="2"/>
              </a:rPr>
            </a:br>
            <a:r>
              <a:rPr lang="es-MX" dirty="0" smtClean="0">
                <a:sym typeface="Wingdings" pitchFamily="2" charset="2"/>
              </a:rPr>
              <a:t>destruyen desmoronas epidérmicos</a:t>
            </a:r>
            <a:br>
              <a:rPr lang="es-MX" dirty="0" smtClean="0">
                <a:sym typeface="Wingdings" pitchFamily="2" charset="2"/>
              </a:rPr>
            </a:br>
            <a:endParaRPr lang="es-MX" dirty="0" smtClean="0">
              <a:sym typeface="Wingdings" pitchFamily="2" charset="2"/>
            </a:endParaRPr>
          </a:p>
          <a:p>
            <a:pPr marL="457200" indent="-457200">
              <a:buFont typeface="+mj-lt"/>
              <a:buAutoNum type="arabicPeriod"/>
            </a:pPr>
            <a:r>
              <a:rPr lang="es-MX" dirty="0" smtClean="0">
                <a:sym typeface="Wingdings" pitchFamily="2" charset="2"/>
              </a:rPr>
              <a:t>Entero toxina:</a:t>
            </a:r>
            <a:br>
              <a:rPr lang="es-MX" dirty="0" smtClean="0">
                <a:sym typeface="Wingdings" pitchFamily="2" charset="2"/>
              </a:rPr>
            </a:br>
            <a:r>
              <a:rPr lang="es-MX" dirty="0" smtClean="0">
                <a:sym typeface="Wingdings" pitchFamily="2" charset="2"/>
              </a:rPr>
              <a:t>Es resistente a enzimas digestivas </a:t>
            </a:r>
            <a:r>
              <a:rPr lang="es-MX" dirty="0">
                <a:sym typeface="Wingdings" pitchFamily="2" charset="2"/>
              </a:rPr>
              <a:t> </a:t>
            </a:r>
            <a:r>
              <a:rPr lang="es-MX" dirty="0" smtClean="0">
                <a:sym typeface="Wingdings" pitchFamily="2" charset="2"/>
              </a:rPr>
              <a:t>40 y 50 % de los estafilococos sintetizan entero toxina que causan gastroenteritis </a:t>
            </a:r>
          </a:p>
        </p:txBody>
      </p:sp>
      <p:sp>
        <p:nvSpPr>
          <p:cNvPr id="2" name="AutoShape 2" descr="data:image/jpeg;base64,/9j/4AAQSkZJRgABAQAAAQABAAD/2wCEAAkGBhAQEBAQEBIQDxAQEBAQEA8QEA8QEA8PFBAVFBQQFBQXHCYeFxkjGRQUHy8gIycpLCwsFR4xNTAqNSYrLCkBCQoKDgwOGA8PGikcHB0pKSkpKSksKSkpKSkpKSkpKSkpKSkpKSkpKSkpKSkpKSksLCwpKSksKSwpKSksKSkpLP/AABEIAMcA/QMBIgACEQEDEQH/xAAbAAABBQEBAAAAAAAAAAAAAAAFAAEDBAYCB//EAEAQAAEDAQQDDAkEAgEFAAAAAAEAAgMRBAUSITFBUQYTIjJTYXGSk7HR0hQVIzNCUnOBs5GhssFickMHFqLC8P/EABoBAAIDAQEAAAAAAAAAAAAAAAIDAAEEBQb/xAAtEQACAQIDBgYCAwEAAAAAAAAAAQIDERIhMQQTUWFxkQUVMjNBUiIjFEKBof/aAAwDAQACEQMRAD8A86tdsl3yX2kvvZP+ST53c6iFsl5SXtZPFK1e8k+rJ/NyjWFyd2evo0YOEcloiX0yXlJe1k8U/pkvKS9q/wAVDROqxPiO3NP6ol9Mk5SXtZPFL0uTlJe1k8VEkqxMvc0/qib0uTlJe1k8U/pcnKS9rJ4qBOpiYSo0/qib0uTlJe1k8VJFaJCfeSdpJ4qsFNBpCpyfEONGn9UF4w6nGf2j/FHtz91hwMkhc4aA0vfTp0oLAclqLglBiw62k/okKcr6mfaKUFHKKL7LoiP/ABj9XeKaa6Ii1wDA11MiC7xV6GaiaaXSdAAqrU5cTmKEb6I87nic0lpc+oJHvH+KqyOf88naSeKKW44nvcNbiVRfHtVKo+J2o0qdvSig+aT55O0k8VH6RJyknaSeKtyxKq5iapviM3NL6oYWiTlJO0k8U+/ScpJ2kniu22Z1MWF2H5sJp+uhOI8leN8SKjSf9V/whNok5SXtJPFN6TJykvaSeK6excYVeJ8Sbin9V2H9Jk5SXtJPFL0qTlJe1k8U+9qMtUxPiTcU/qjv0qTlJO0k8V0LVJyknaSeKgT1UxPiVuaf1XYnFqf88naSeKb0mTlJO0k8VECnCmJ8QtxT+q7E8dof88naSeKuwucfif2j/FUIgiNlS5zkvkGVCn9V2LDWH5n9d/ip7IXsc4h8gDmt0PfnQu5+dKMK3aAMEVNOF1enGVezzk52bOX4hCEaOSXwY21D2kn1ZPyOUSmtI9pJ9WX8jlFRMlqzdQX649EMknokqG2GSSSUIJJJIKEOgu2GijXQVBoJQWnJELBeronYmnpB1oA19F22VA4BNJ6noFl3TxvoHDAdZJ4Kq3jfhkqxtA3aK8JZGKYq9HIlyTRnWzwi7lw5qMtTB66Y5K0HEToEXuDc+2T2kgq0cUbTtVIBay4Xgwtp8NQUUZGfaJyjD8QlZKxANYAGj4cILf0KyO6+7WiXfWMbG2QCrWCgxaytsZRRZ3dO4YWN14ifsmOTsYNmk1UTRhXWRxNACSdAGZKPXf8A9Pp5mYt8ijcdDJDQn7oruZsLaukNCQcI5stK1As5pVXGXE07RtUovDDI8qvC6JbNI6KZuF7dVagjUQdYVGWJb7dfYA6MS/E0gE7QsXKxS+eRroVd5C7BbgmU8sahomLMfYScFMkrLRK1yu2eWiHtKmY9BJFvMNtmqF3BMXEjY1v7lyDC1K7dEuJ0nM2PveioQtO5y/EY/ofVAi0j2kn1ZfyOUVFNaPeSfUk/I5RhHLVmmh7ceiOU1FJvZpUZga9nSuCEI05TFOUxVgMSQSSUIOnTBOFQSHThME6gRJG6itMmVMFTNKFoZYvMlU8ciHtepRIluJTRf39W7Be74XVboOkHQUGMqdr0OGwEoprM2X/dfByYMXOcghNotTpHYnGpQ6J6l3xA7iY0ox0Dlw3iI3FjjRr9B1By1LbRlXEKbaii84Mylba3UpU0UTsJq7Mpu4e3SXm143phqAauI0dCykzVeqqs7VE7s0U4KCsgdIFXLFbkYuQxaEx6ZULVyrjoVA+JWmWRhPVJJEWMSie5/jS9Efe9Cyim57jS9Efe9Mpeo5niXsPqgfaPeSfUk/I5Rrq0e8k+pJ+RyjQS1Zooe3Hohw5cpJlQ0SZIpKACTpk6hBBOEwThQJCXSYLoBUGhwpGrgNUrGqBnTVMxxH/wTMiUjWJbZLjOqc/6A7k7GFStYpWxobgtijC7IXTWrrAltgFeiljC6EKmZEqcirnAXD2VVjeTqzr+6KN3NTb0ZeCKCuAkYyNoCiTegEpxjqwbdO5x1oeKksjrwn0rToGtF733BRxxGSCcyubmY3RlriOY7Udutjd7jaMhhB++tW3NwnJOUrZM51TaamPJ2SPLDHRQSxrQ7pbK1k78Og0NNhOlA5FSeZ1ac8SUuJQfGoiFcc1QvYmJjrkCJ3Bpl6I+96HOaiW5/jS9Efe9Op+o5viXsPqgXaT7ST6sn5HKOq7tXvJPqyfkcolUtWNoP9ceiHqmSSQjBJJJKyriTpk6oIS6ATALoBQJIdrVZjs6ezQ1ROKBLlKwbdgYYSF3HGdNDlpIFaLTXLczJHFzxVrdW0rTx2KNooGADRkKGnShxmWptKi7I87gCnwIpfd2iOUkUo/hAAAZ68gqDm0S5PMbGeJXRGGKQNSap2sQNhXIF00qeKxuecLRUlFJdyj2xGQSMLgKujoQ4Dm2q0m0KnUjF2bBUYU4aoWKbElsMJ3ExplqfhaSOladjRStc1hYbwMbg5ukfuNYWkivqzmLfTK1rtcJJx/bJNgc7aacnJNElptbYXtDsmyVoRqdXMFK13vHFWrsTvlGayt73wZ3AjJrcmj+1TY5W2MhsyaTkWbfaTK9zzpPch8kaugVRW49z7ZyTK57Ih8TA0uJ2CuSGN2zU5xpxu9EZZ7FCWL0SxbmoYJi8+2Y0+zbI0Gv+w0Ijb7LBOze3QwsGp0cTI3D7hPVvliHtqTVldcTyl0Ss3E2jpeiPveid93C6zO+ZjuK7+iqV2Cj5P8AWPvenUX+YO3zU9mbXIA2r3kn1ZP5lRKW1e8l+rJ/NyiRS1Yyj7ceiEkkkhHDpJJKEEnCQXTWqg0h2hSxsUjIFIyJC2M0LFlaiUaHw5K3G9Z55gSDtyW1rCWuNMWvnWijlqKChrrWCD1rLpvJj2tFQ1wAFNqpGDaKX9kWbxsIexwI4WGoOvLOiyEsa1t62zew5p94RSny1WejshkcGjSTp2BDJ5hbPeMbsGgKxGtJFuehDSCC4kcaug7QgVrsbonFpBpWjXUNHdBUaY6NWM3ZBrc8BR511A+yNvoBUH7LD2a8XROq37g6CjTd0sbiwBhYKcNxdi4W0UGQRReRkrUZOV0XjckOB4w8JxJDyeKfBZe1RlhLTpBIWyltQbGJDTBqcCM+ZZG3zY3Od8xqqlbIPZpSbdwRNIoWuqjF2XMZ3mpwsbxj/QWr9TWbet73loOGjZc8YPzbEyNrDam0Rg7amEYyq0Vybnw4CSXi6Qz5ulU7RdpieWOzpoO0LV2QjBGRowjo0IE8wK9VqKw/JRvW543AOhaGYaYmADhDbkicEYoGjIAAUUkgGXPkoI31FRqJaeYhEYcTkrcCzvQquZGAaFHUroVQ3F2KV+WcSWd4Pwio5iFhrAOHJ/qzvettf9sEcRb8ThSn9rF2Tjyf6s73rTQf5obVv/Gl1RnLV7yT6sn5HKJS2r3kn1ZP5lRpktWdCh7ceiGTpUT0QjrDJ0qJwFAkhBW7JDUquxiL2GFBOVkM0R22BFLpuQScJ9Q3YNarhi0d3Eb0ymxITuZa83GOQorogboYPuAe9B72uzenVaOA7RStAVq4mtohd+kbyR/kKK2Y6VV4jLkrqJ5BqDQ7VGSuo80J0Qk2YuNXEuJ1k1KuXbaAyQE6DUdCGtNFxJIl/ILjdWN0yTKmo6+baFWvSztdG9rtTSQT8J2rM3dfhjcA8lzMm0robX4f1Vy+L4bIcEJcIqCpdk4nYU2+RhVCUZqwHs1jMsgYDSuk7ANK0TNy0OEZyYqirqih2iio3DZ/ak1pRv6rSnFQYc1IsLaKklKydjN3rdu8kYC4xk5BxBLTsKHOKM7oXvo0EDDWtdeJBWipAGZJAQS1H0W3C7DO52doD2ZVJxDnC0BnqKUQu77hhaKyhz3U0tcWYTzFWbXaXwRuo3fWfDIaCWPmcQOF0pijlmYarU5/iU90RHs/moa9CjuS9BUQu1mjSSAAdhJQW1WtzzVxJJVJ8iX83NsaKdNRZvbyt7LOOGRiIq0AtdX9CsxYd0Zjlc94c5jyS5jSGmu0FAjKoXSpnQuGzRSaedzVv3Z+0BDCIgdBPDp06FJaN2IPumkV1u1H+1jN8XUciuwa2anwC9qtrpCXONT3KrYXVfJ/rH3vVWa1gBPcclXSnmj73p2zx/O4jb422d/4CLT7yT6sv8yowpbUPaSfVk/I5RhMlqx9Bfrj0Q9E4YpGNVuOEJblY0FIRroRFXjEFzhohxF3RxBEilnFFUgCvMCVN3Bkzpzlcu29d74LhVp/ZUXKOiWhUoqSszZWa22YtxvnawZ8ANc555gEAt00k8jWhpa08QOBFR8y7uBjA5xNMXw1RuWPGWnOrDwTsGzoTdUYsqU+Jm7ddT4gC4gg6xt2Kqxq1dpsolLWurhaMwDm9207BzKra7gaaGPgnWCcqbUNh0K6taQGaFHI1EJ7A6I0doOg6ioHRJV7MemnmiCwXU+Z1G5AaSdSOzbmWhlY5HOeBmxzcndDqqS4AA1w11qehGTICBQZpqzMVWtJSy+DGw2h0bgcwWnMd4Wkuu8hKHEUDmgucNFGjWs7frhvz6bf3Q+O0kHIkVFDQ6QhWRonSVSN3qaqQC0vpX2TNJHxuOoLq03HGcBZ7NzSDXSHDxVPc7bWn2RIaSagnIaNZ1I4x2LOvQdqJGOpig7cBBxGRC4t1oa2J+IjMUprqp3GqC7oHMJYBxxxqf2poLpxxSQAe3JVZGok5irSsCXFnWQOewqvIFdncAqE0qfEbFETnLjflw5y4JTbB6Hbn1RLc9xpeiPvehJKK7nuNL0R9702l6jneJO9B9UUbSzhv+pJ+QpRWV7uK1x6Aitju/fJX14okkJ65yWihYGijQABsS5yzZcKuGnFLgjHNsbwKlrqDXQ0HSrMeha4HaECvKxYH5cV2Y8Epu4yFbE7MHPUZarBart3XVvhJdkwbNaEa5KKuwfEFehRqO54dh6SVTtNgMbv8TmD/SGQqNVSdisY1GWK1RRPCUmGSXa8CRpdoqtRE+ixpKIXdukkgObGTClA2SpodqZEz1qblmg+ZwH0qMWnDXOnQp2Sg5lBrqikq+WQAOkNRtA2U1BGN8BACtmSaSZBebQYjzEUQFzkUviXMMrkBWmwoPMlT1NtBNRO4La6N2Jppt50Zn3Qxuha1jXtn+N/BwU/xGlZkqaJWnYKdKMmmyK1AnM5kqg6qLysyRC5rmGUz9vAbT9yigwpTUFdgWO6rQW4hG+nQjt0X2HUilqx7chUUrzI2K6aoRuhsDZIjKBhkZniGVQjyMbq7z8ZIOTMMTccgc1u0tICy9ptG+SOfoqcuhDW3nNIAJJZHgaA57nDmyKtRlLqP4Q6lRcM2dOVO0yUVuU5ITbZUEFdmuKuUrVOqTnJ5X1KjJW5Kw69hEpqpJlYFxItud40vRH3vQlFtzvGl6I+96bT9Rz/ABH2H1QeuuMYXnbJJ/NyI2cITdE4q9h+d5HXcijTRZp+piIp4V0RaljFEIvVtRG0aSTREd8JyVEcOWo4sYp99aAOnk7ihuiOnCqTrI1KxZYN7GGtRWoPMrVnYmmZmoU5uWTJ2MFFBbmgxnmIouoHF1MJBrqGZrsUd9NdGRG4UJAcRUVAOgIXoyoL8rAlxUEjl1PIqj3JcUbxy5S2SmNldGIKoSumSI7FtZG5Y6hz+ylcQSKILdt9tcA2Tgu0B2o9KMSyRxNxuezMVa0OxOd9hoV2OZKDTswLejA2V1NdDRUZAupbTicXHWaqMyJL1OjBNRSZFgUzGUUYcpmlRhDu0LRWSu9x1FMgs1K9aGwW1srBQ8IAAjYigZdpTsXJRkqFuu90zMAkwN1tpp+6uxnauZCK5JiZiTaZjZbA6F5Y4ZjXqI2hWYlprRdLJ6mR7mECjMLWuFdeIE1p0LPyWR0bsLhQj9CNoQ1EdGlVU8vkhnOSBXg5HLToWet5zUpamumUXFcpymWwtsSZOmVFDotud0y9Efe9CEX3O6ZeiPvem0/Uc/xD2H1R22bC9xBoRJJ/NyKWa+jSjhXnGSzkstJJPqSfkKlinSJxzY+nBSpxvwRrob+ia0kR45DUDGRgbz0Gkri7M2OOsuqVnmTK9YLx3s7WnSlAyopL8TRxSUXYdUhVI7bE7Q4dCktdrjiYTjBeRwWtz/U/0pYyYXfmDpZ3MleY3FprpbkQo3Sk1JJJOkk1KrNfU12qYJMjeopIgmKaCxvkNGivPqViKz43hu3uWhjjDQGtyAyRxF1KmDJARm5mQ6XMb01I/ZDLVYXwvwPArqINWkbQVtN6IzUFvsQmjII4bc2nWjEwru+ZkgFIHpzFRRPNEBt1J98Ubp1VknoqzrQrUBigE2zKyyVBY7QrsM6qUCONi5I5WrmvERPOLivyrsKH4kxQrIVKOJWNo6h4pB0ZtIINdhCkigqoLHTemU0YR3K0x9EbOS8shYKaFBeUAkjJpwm5+IVgvXNpdhjd0FQuDaaMha9Czlvdmj9tes3anVcVdJHahoQLlOmWkgkkqpKFCRfc7pl6I+96Eotud0y9Efe9Mp+oweIew/8AAbaj7ST6sv5HJmPStXvJPqyfkcuEEtWaqHtx6IsiZdidU6p8SHCNL7ZlZikQlr1YjtFEDiSwYZIrDJEHZalOy0pLgU4B27XjfB0FGa0Kx0NuwuB2Faew3kyUZEV1jWootIxV4O9whvyeM6SuIoC7QCeYCqpXxeDI2YWva55qCG/DzE6/srszNGN3ZAW1uGJ1NpQy1TUU006E2iapUhG514RsjmSaqjxrklMtFhlyRr1ZimVJdAqmrl3uGo5qrrfUKitFFN6SlOADia24L4a32bzl8J/paPBrGjavLxaEVu/dXaIBRj8thV4TDV2Zt3gbwNAzJyQS974DqxszGsjuWdtW6CaY8N5psGQUHpQAQOPAulsrWcju8bRQIE91VParTiKrFNpxwo3aDJk6ZMAEkkkoQdFtzvGl6I+96E0Rbc9xpeiPvemUvUYfEPYf+Fa1XVPvknsz72T4o/nP+Sj9Vz8metF5kySc6abOPDb6sYpK3Yf1VPyZ60XmS9Vz8metF5kySm6iH5jW5dh/Vk/JnrReZderZuTPWj8ySSm6iWvEq3LsOLun5N3Wj8y79Cn5M9aPzJJKt1ELzKty7C9Dn5N3Wj8y6bZZwahjgeZ0Y/8AZJJVuYleY1uXYtstFsAp7Sn+8fmXO9zEkljiTpJdGSf/ACSSUdGLL/n1Vol2IZ7POdEbutH5lWN2T8metH5kklFRiTzKty7DerJuTPWj8yXqybkz1ovMkkr3USvMq3LsL1ZNyZ60fmT+rJuTd1ovMkkpuok8yrcuwvVs3JnrR+ZP6tn5N3Wj8ySSm6iX5lW5dherp+Td1o/Ml6vn5N3Wj8ySSm6iV5lW5djoWKfkz1o/MkbDOf8Ajd1ovMkkq3US/M6/LscG7Z+Td1ovMm9WTcmetF5kkle6iD5lW5dhvVk3Ju60XmS9WT8m7rReZJJXuoleZVuXYXqyfk3daLzJerJ+TPWi8ySSm6iTzKty7C9Wz8m7rReZF9zt2TVl9mRlH8Ue1/8AkmSRRppO6EV9uq1IYZWsf//Z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470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91544" y="980729"/>
            <a:ext cx="8229600" cy="5577483"/>
          </a:xfrm>
        </p:spPr>
        <p:txBody>
          <a:bodyPr>
            <a:normAutofit/>
          </a:bodyPr>
          <a:lstStyle/>
          <a:p>
            <a:pPr marL="457200" indent="-457200">
              <a:buAutoNum type="arabicPeriod" startAt="3"/>
            </a:pPr>
            <a:r>
              <a:rPr lang="es-MX" dirty="0" smtClean="0"/>
              <a:t>Hemolisinas </a:t>
            </a:r>
            <a:br>
              <a:rPr lang="es-MX" dirty="0" smtClean="0"/>
            </a:br>
            <a:r>
              <a:rPr lang="es-MX" dirty="0" smtClean="0"/>
              <a:t>Hemolíticas, cambian la permeabilidad del endotelio produciendo edema y lesión </a:t>
            </a:r>
            <a:r>
              <a:rPr lang="es-MX" dirty="0" err="1" smtClean="0"/>
              <a:t>histica</a:t>
            </a:r>
            <a:endParaRPr lang="es-MX" dirty="0" smtClean="0"/>
          </a:p>
          <a:p>
            <a:pPr marL="457200" indent="-457200">
              <a:buAutoNum type="arabicPeriod" startAt="3"/>
            </a:pPr>
            <a:endParaRPr lang="es-MX" dirty="0" smtClean="0"/>
          </a:p>
          <a:p>
            <a:pPr marL="457200" indent="-457200">
              <a:buAutoNum type="arabicPeriod" startAt="3"/>
            </a:pPr>
            <a:endParaRPr lang="es-MX" sz="1400" dirty="0"/>
          </a:p>
          <a:p>
            <a:pPr marL="457200" indent="-457200">
              <a:buAutoNum type="arabicPeriod" startAt="3"/>
            </a:pPr>
            <a:r>
              <a:rPr lang="es-MX" dirty="0" err="1" smtClean="0"/>
              <a:t>Leucocidina</a:t>
            </a:r>
            <a:r>
              <a:rPr lang="es-MX" dirty="0" smtClean="0"/>
              <a:t>:</a:t>
            </a:r>
            <a:br>
              <a:rPr lang="es-MX" dirty="0" smtClean="0"/>
            </a:br>
            <a:r>
              <a:rPr lang="es-MX" dirty="0" err="1" smtClean="0"/>
              <a:t>desgranula</a:t>
            </a:r>
            <a:r>
              <a:rPr lang="es-MX" dirty="0" smtClean="0"/>
              <a:t> leucocitos inhibe liberación de mediadores de inflamación</a:t>
            </a:r>
            <a:br>
              <a:rPr lang="es-MX" dirty="0" smtClean="0"/>
            </a:br>
            <a:endParaRPr lang="es-MX" dirty="0" smtClean="0"/>
          </a:p>
          <a:p>
            <a:pPr marL="457200" indent="-457200">
              <a:buAutoNum type="arabicPeriod" startAt="3"/>
            </a:pPr>
            <a:endParaRPr lang="es-MX" dirty="0" smtClean="0"/>
          </a:p>
          <a:p>
            <a:pPr marL="457200" indent="-457200">
              <a:buAutoNum type="arabicPeriod" startAt="3"/>
            </a:pPr>
            <a:r>
              <a:rPr lang="es-MX" dirty="0" smtClean="0"/>
              <a:t>Toxina  del síndrome shock toxico</a:t>
            </a:r>
            <a:r>
              <a:rPr lang="es-MX" dirty="0"/>
              <a:t/>
            </a:r>
            <a:br>
              <a:rPr lang="es-MX" dirty="0"/>
            </a:br>
            <a:r>
              <a:rPr lang="es-MX" dirty="0"/>
              <a:t>I</a:t>
            </a:r>
            <a:r>
              <a:rPr lang="es-MX" dirty="0" smtClean="0"/>
              <a:t>nhibe la liberación de citosina  por macrófagos y linfocitos T. </a:t>
            </a:r>
            <a:br>
              <a:rPr lang="es-MX" dirty="0" smtClean="0"/>
            </a:br>
            <a:r>
              <a:rPr lang="es-MX" dirty="0" smtClean="0"/>
              <a:t>Produce extravasación en altas concentraciones produce efectos </a:t>
            </a:r>
            <a:r>
              <a:rPr lang="es-MX" dirty="0" err="1" smtClean="0"/>
              <a:t>citotoxicos</a:t>
            </a: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37205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Intoxicación Alimentaria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18360" y="2194560"/>
            <a:ext cx="7955280" cy="2026528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dirty="0" smtClean="0"/>
              <a:t>Enfermedad que se debe a  la acción de la toxina bacteriana presentes en los alimentos.</a:t>
            </a:r>
          </a:p>
          <a:p>
            <a:pPr algn="just"/>
            <a:r>
              <a:rPr lang="es-MX" dirty="0" smtClean="0"/>
              <a:t>Los alimentos que se contaminan con mayor frecuencia son las carnes elaboradas como el jamón, el cerdo, los bollos rellenados de crema, ensalada de papas y los helados.</a:t>
            </a:r>
          </a:p>
        </p:txBody>
      </p:sp>
      <p:pic>
        <p:nvPicPr>
          <p:cNvPr id="2050" name="Picture 2" descr="http://st2.depositphotos.com/1662158/8007/i/450/depositphotos_80077548-Chocolate-sweets-muffins-and-cak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916" y="3933057"/>
            <a:ext cx="4276725" cy="2415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965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79576" y="980728"/>
            <a:ext cx="7955280" cy="2448272"/>
          </a:xfrm>
        </p:spPr>
        <p:txBody>
          <a:bodyPr/>
          <a:lstStyle/>
          <a:p>
            <a:pPr algn="just"/>
            <a:r>
              <a:rPr lang="es-MX" dirty="0"/>
              <a:t> La contaminación alimentaria por estafilococos es consecuencias de la contaminación de los alimentos por un portador humano.  Los alimentos contaminados no presentan un sabor desagradable.</a:t>
            </a:r>
          </a:p>
          <a:p>
            <a:pPr algn="just"/>
            <a:r>
              <a:rPr lang="es-MX" dirty="0"/>
              <a:t>Esta enfermedad tiene un inicio abrupto  y rápido con un periodo de incubación de 4 horas posterior a la ingestión de la comida contaminada</a:t>
            </a:r>
          </a:p>
          <a:p>
            <a:pPr algn="just"/>
            <a:endParaRPr lang="es-MX" dirty="0"/>
          </a:p>
        </p:txBody>
      </p:sp>
      <p:pic>
        <p:nvPicPr>
          <p:cNvPr id="3074" name="Picture 2" descr="http://www.iasomexico.com/uploads/7/0/4/4/7044120/4658162_or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1357" y="3861048"/>
            <a:ext cx="56197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7302439"/>
      </p:ext>
    </p:extLst>
  </p:cSld>
  <p:clrMapOvr>
    <a:masterClrMapping/>
  </p:clrMapOvr>
</p:sld>
</file>

<file path=ppt/theme/theme1.xml><?xml version="1.0" encoding="utf-8"?>
<a:theme xmlns:a="http://schemas.openxmlformats.org/drawingml/2006/main" name="Estela de condensación">
  <a:themeElements>
    <a:clrScheme name="Estela de condensació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Estela de condensació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tela de condensació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Estela de condensación</Template>
  <TotalTime>9</TotalTime>
  <Words>181</Words>
  <Application>Microsoft Office PowerPoint</Application>
  <PresentationFormat>Panorámica</PresentationFormat>
  <Paragraphs>18</Paragraphs>
  <Slides>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Wingdings</vt:lpstr>
      <vt:lpstr>Estela de condensación</vt:lpstr>
      <vt:lpstr>PATOGENIA E INMUNIDAD</vt:lpstr>
      <vt:lpstr>Presentación de PowerPoint</vt:lpstr>
      <vt:lpstr>Presentación de PowerPoint</vt:lpstr>
      <vt:lpstr>Intoxicación Alimentaria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CLOSTRIDIUM BOTULINUM</dc:title>
  <dc:creator>Valeria</dc:creator>
  <cp:lastModifiedBy>Valeria</cp:lastModifiedBy>
  <cp:revision>5</cp:revision>
  <dcterms:created xsi:type="dcterms:W3CDTF">2016-07-17T23:08:35Z</dcterms:created>
  <dcterms:modified xsi:type="dcterms:W3CDTF">2016-07-17T23:17:41Z</dcterms:modified>
</cp:coreProperties>
</file>