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2"/>
  </p:notesMasterIdLst>
  <p:sldIdLst>
    <p:sldId id="361" r:id="rId2"/>
    <p:sldId id="374" r:id="rId3"/>
    <p:sldId id="259" r:id="rId4"/>
    <p:sldId id="273" r:id="rId5"/>
    <p:sldId id="277" r:id="rId6"/>
    <p:sldId id="267" r:id="rId7"/>
    <p:sldId id="274" r:id="rId8"/>
    <p:sldId id="368" r:id="rId9"/>
    <p:sldId id="268" r:id="rId10"/>
    <p:sldId id="275" r:id="rId11"/>
    <p:sldId id="269" r:id="rId12"/>
    <p:sldId id="270" r:id="rId13"/>
    <p:sldId id="282" r:id="rId14"/>
    <p:sldId id="271" r:id="rId15"/>
    <p:sldId id="279" r:id="rId16"/>
    <p:sldId id="281" r:id="rId17"/>
    <p:sldId id="280" r:id="rId18"/>
    <p:sldId id="300" r:id="rId19"/>
    <p:sldId id="302" r:id="rId20"/>
    <p:sldId id="301" r:id="rId21"/>
    <p:sldId id="366" r:id="rId22"/>
    <p:sldId id="363" r:id="rId23"/>
    <p:sldId id="303" r:id="rId24"/>
    <p:sldId id="307" r:id="rId25"/>
    <p:sldId id="308" r:id="rId26"/>
    <p:sldId id="310" r:id="rId27"/>
    <p:sldId id="311" r:id="rId28"/>
    <p:sldId id="312" r:id="rId29"/>
    <p:sldId id="313" r:id="rId30"/>
    <p:sldId id="316" r:id="rId31"/>
    <p:sldId id="317" r:id="rId32"/>
    <p:sldId id="320" r:id="rId33"/>
    <p:sldId id="367" r:id="rId34"/>
    <p:sldId id="321" r:id="rId35"/>
    <p:sldId id="319" r:id="rId36"/>
    <p:sldId id="372" r:id="rId37"/>
    <p:sldId id="322" r:id="rId38"/>
    <p:sldId id="323" r:id="rId39"/>
    <p:sldId id="324" r:id="rId40"/>
    <p:sldId id="325" r:id="rId41"/>
    <p:sldId id="326" r:id="rId42"/>
    <p:sldId id="327" r:id="rId43"/>
    <p:sldId id="364" r:id="rId44"/>
    <p:sldId id="328" r:id="rId45"/>
    <p:sldId id="365" r:id="rId46"/>
    <p:sldId id="329" r:id="rId47"/>
    <p:sldId id="330" r:id="rId48"/>
    <p:sldId id="331" r:id="rId49"/>
    <p:sldId id="332" r:id="rId50"/>
    <p:sldId id="333" r:id="rId51"/>
    <p:sldId id="283" r:id="rId52"/>
    <p:sldId id="284" r:id="rId53"/>
    <p:sldId id="290" r:id="rId54"/>
    <p:sldId id="286" r:id="rId55"/>
    <p:sldId id="291" r:id="rId56"/>
    <p:sldId id="295" r:id="rId57"/>
    <p:sldId id="297" r:id="rId58"/>
    <p:sldId id="299" r:id="rId59"/>
    <p:sldId id="298" r:id="rId60"/>
    <p:sldId id="292" r:id="rId61"/>
    <p:sldId id="293" r:id="rId62"/>
    <p:sldId id="294" r:id="rId63"/>
    <p:sldId id="287" r:id="rId64"/>
    <p:sldId id="288" r:id="rId65"/>
    <p:sldId id="373" r:id="rId66"/>
    <p:sldId id="334" r:id="rId67"/>
    <p:sldId id="335" r:id="rId68"/>
    <p:sldId id="336" r:id="rId69"/>
    <p:sldId id="337" r:id="rId70"/>
    <p:sldId id="338" r:id="rId71"/>
    <p:sldId id="369" r:id="rId72"/>
    <p:sldId id="370" r:id="rId73"/>
    <p:sldId id="341" r:id="rId74"/>
    <p:sldId id="342" r:id="rId75"/>
    <p:sldId id="343" r:id="rId76"/>
    <p:sldId id="344" r:id="rId77"/>
    <p:sldId id="345" r:id="rId78"/>
    <p:sldId id="346" r:id="rId79"/>
    <p:sldId id="347" r:id="rId80"/>
    <p:sldId id="348" r:id="rId81"/>
    <p:sldId id="349" r:id="rId82"/>
    <p:sldId id="351" r:id="rId83"/>
    <p:sldId id="353" r:id="rId84"/>
    <p:sldId id="354" r:id="rId85"/>
    <p:sldId id="357" r:id="rId86"/>
    <p:sldId id="371" r:id="rId87"/>
    <p:sldId id="358" r:id="rId88"/>
    <p:sldId id="359" r:id="rId89"/>
    <p:sldId id="360" r:id="rId90"/>
    <p:sldId id="276" r:id="rId9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66AA3-75B3-4D01-8637-CE3D56FECBE1}" type="datetimeFigureOut">
              <a:rPr lang="es-MX" smtClean="0"/>
              <a:t>17/07/2016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5F074-4378-470A-9182-B67D67F0D45E}" type="slidenum">
              <a:rPr lang="es-MX" smtClean="0"/>
              <a:t>‹Nº›</a:t>
            </a:fld>
            <a:endParaRPr lang="es-MX"/>
          </a:p>
        </p:txBody>
      </p:sp>
    </p:spTree>
    <p:extLst>
      <p:ext uri="{BB962C8B-B14F-4D97-AF65-F5344CB8AC3E}">
        <p14:creationId xmlns:p14="http://schemas.microsoft.com/office/powerpoint/2010/main" val="301455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www.educa2.madrid.org/web/educamadrid/principal/files/6046b373-a0b6-4737-8f6b-4553dfefcd53/16.- Estafilococos.pdf</a:t>
            </a:r>
            <a:br>
              <a:rPr lang="es-MX" dirty="0" smtClean="0"/>
            </a:br>
            <a:r>
              <a:rPr lang="es-MX" dirty="0" smtClean="0"/>
              <a:t/>
            </a:r>
            <a:br>
              <a:rPr lang="es-MX" dirty="0" smtClean="0"/>
            </a:br>
            <a:r>
              <a:rPr lang="es-MX" dirty="0" smtClean="0"/>
              <a:t>http://es.slideshare.net/nanotoka/staphylococcus-12146117</a:t>
            </a:r>
            <a:br>
              <a:rPr lang="es-MX" dirty="0" smtClean="0"/>
            </a:br>
            <a:r>
              <a:rPr lang="es-MX" dirty="0" smtClean="0"/>
              <a:t/>
            </a:r>
            <a:br>
              <a:rPr lang="es-MX" dirty="0" smtClean="0"/>
            </a:br>
            <a:r>
              <a:rPr lang="es-MX" dirty="0" smtClean="0"/>
              <a:t>http://www.higiene.edu.uy/cefa/2008/Staphylococcus.pdf</a:t>
            </a:r>
            <a:br>
              <a:rPr lang="es-MX" dirty="0" smtClean="0"/>
            </a:br>
            <a:r>
              <a:rPr lang="es-MX" dirty="0" smtClean="0"/>
              <a:t/>
            </a:r>
            <a:br>
              <a:rPr lang="es-MX" dirty="0" smtClean="0"/>
            </a:br>
            <a:r>
              <a:rPr lang="es-MX" dirty="0" smtClean="0"/>
              <a:t>http://es.scribd.com/doc/18666932/9-Staphylococcus</a:t>
            </a:r>
          </a:p>
          <a:p>
            <a:endParaRPr lang="es-MX" dirty="0"/>
          </a:p>
        </p:txBody>
      </p:sp>
      <p:sp>
        <p:nvSpPr>
          <p:cNvPr id="4" name="3 Marcador de número de diapositiva"/>
          <p:cNvSpPr>
            <a:spLocks noGrp="1"/>
          </p:cNvSpPr>
          <p:nvPr>
            <p:ph type="sldNum" sz="quarter" idx="10"/>
          </p:nvPr>
        </p:nvSpPr>
        <p:spPr/>
        <p:txBody>
          <a:bodyPr/>
          <a:lstStyle/>
          <a:p>
            <a:fld id="{18EEBB1B-1A88-4DFE-9A35-6BCBFF71CCDA}" type="slidenum">
              <a:rPr lang="es-MX" smtClean="0"/>
              <a:t>18</a:t>
            </a:fld>
            <a:endParaRPr lang="es-MX"/>
          </a:p>
        </p:txBody>
      </p:sp>
    </p:spTree>
    <p:extLst>
      <p:ext uri="{BB962C8B-B14F-4D97-AF65-F5344CB8AC3E}">
        <p14:creationId xmlns:p14="http://schemas.microsoft.com/office/powerpoint/2010/main" val="130960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No combinar </a:t>
            </a:r>
            <a:r>
              <a:rPr lang="es-MX" dirty="0" err="1" smtClean="0"/>
              <a:t>bioquimica</a:t>
            </a:r>
            <a:r>
              <a:rPr lang="es-MX" dirty="0" smtClean="0"/>
              <a:t>  inmune</a:t>
            </a:r>
          </a:p>
          <a:p>
            <a:endParaRPr lang="es-MX" dirty="0"/>
          </a:p>
        </p:txBody>
      </p:sp>
      <p:sp>
        <p:nvSpPr>
          <p:cNvPr id="4" name="3 Marcador de número de diapositiva"/>
          <p:cNvSpPr>
            <a:spLocks noGrp="1"/>
          </p:cNvSpPr>
          <p:nvPr>
            <p:ph type="sldNum" sz="quarter" idx="10"/>
          </p:nvPr>
        </p:nvSpPr>
        <p:spPr/>
        <p:txBody>
          <a:bodyPr/>
          <a:lstStyle/>
          <a:p>
            <a:fld id="{18EEBB1B-1A88-4DFE-9A35-6BCBFF71CCDA}" type="slidenum">
              <a:rPr lang="es-MX" smtClean="0"/>
              <a:t>20</a:t>
            </a:fld>
            <a:endParaRPr lang="es-MX"/>
          </a:p>
        </p:txBody>
      </p:sp>
    </p:spTree>
    <p:extLst>
      <p:ext uri="{BB962C8B-B14F-4D97-AF65-F5344CB8AC3E}">
        <p14:creationId xmlns:p14="http://schemas.microsoft.com/office/powerpoint/2010/main" val="180607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Ac. </a:t>
            </a:r>
            <a:r>
              <a:rPr lang="es-MX" dirty="0" err="1" smtClean="0"/>
              <a:t>Teicoico</a:t>
            </a:r>
            <a:r>
              <a:rPr lang="es-MX" dirty="0" smtClean="0"/>
              <a:t>  </a:t>
            </a:r>
            <a:r>
              <a:rPr lang="es-MX" dirty="0" err="1" smtClean="0"/>
              <a:t>proteina</a:t>
            </a:r>
            <a:r>
              <a:rPr lang="es-MX" dirty="0" smtClean="0"/>
              <a:t> A no va se pone en otro lado</a:t>
            </a:r>
          </a:p>
        </p:txBody>
      </p:sp>
      <p:sp>
        <p:nvSpPr>
          <p:cNvPr id="4" name="3 Marcador de número de diapositiva"/>
          <p:cNvSpPr>
            <a:spLocks noGrp="1"/>
          </p:cNvSpPr>
          <p:nvPr>
            <p:ph type="sldNum" sz="quarter" idx="10"/>
          </p:nvPr>
        </p:nvSpPr>
        <p:spPr/>
        <p:txBody>
          <a:bodyPr/>
          <a:lstStyle/>
          <a:p>
            <a:fld id="{18EEBB1B-1A88-4DFE-9A35-6BCBFF71CCDA}" type="slidenum">
              <a:rPr lang="es-MX" smtClean="0"/>
              <a:t>23</a:t>
            </a:fld>
            <a:endParaRPr lang="es-MX"/>
          </a:p>
        </p:txBody>
      </p:sp>
    </p:spTree>
    <p:extLst>
      <p:ext uri="{BB962C8B-B14F-4D97-AF65-F5344CB8AC3E}">
        <p14:creationId xmlns:p14="http://schemas.microsoft.com/office/powerpoint/2010/main" val="306721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aseline="0" dirty="0" smtClean="0"/>
              <a:t>de que vive  sus alimentos……   fuente </a:t>
            </a:r>
            <a:r>
              <a:rPr lang="es-MX" baseline="0" dirty="0" smtClean="0">
                <a:sym typeface="Wingdings" pitchFamily="2" charset="2"/>
              </a:rPr>
              <a:t></a:t>
            </a:r>
            <a:r>
              <a:rPr lang="es-MX" baseline="0" dirty="0" smtClean="0"/>
              <a:t>   http://www.educa2.madrid.org/web/educamadrid/principal/files/6046b373-a0b6-4737-8f6b-4553dfefcd53/16.-%20Estafilococos.pdf</a:t>
            </a:r>
          </a:p>
          <a:p>
            <a:endParaRPr lang="es-MX" dirty="0"/>
          </a:p>
        </p:txBody>
      </p:sp>
      <p:sp>
        <p:nvSpPr>
          <p:cNvPr id="4" name="3 Marcador de número de diapositiva"/>
          <p:cNvSpPr>
            <a:spLocks noGrp="1"/>
          </p:cNvSpPr>
          <p:nvPr>
            <p:ph type="sldNum" sz="quarter" idx="10"/>
          </p:nvPr>
        </p:nvSpPr>
        <p:spPr/>
        <p:txBody>
          <a:bodyPr/>
          <a:lstStyle/>
          <a:p>
            <a:fld id="{18EEBB1B-1A88-4DFE-9A35-6BCBFF71CCDA}" type="slidenum">
              <a:rPr lang="es-MX" smtClean="0"/>
              <a:t>27</a:t>
            </a:fld>
            <a:endParaRPr lang="es-MX"/>
          </a:p>
        </p:txBody>
      </p:sp>
    </p:spTree>
    <p:extLst>
      <p:ext uri="{BB962C8B-B14F-4D97-AF65-F5344CB8AC3E}">
        <p14:creationId xmlns:p14="http://schemas.microsoft.com/office/powerpoint/2010/main" val="75782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Cada toxina</a:t>
            </a:r>
            <a:r>
              <a:rPr lang="es-MX" baseline="0" dirty="0" smtClean="0"/>
              <a:t>  checarla a fondo y revisar q hace, como le hace, con q lo hace y a que lo hace!!! </a:t>
            </a:r>
            <a:endParaRPr lang="es-MX" dirty="0"/>
          </a:p>
        </p:txBody>
      </p:sp>
      <p:sp>
        <p:nvSpPr>
          <p:cNvPr id="4" name="3 Marcador de número de diapositiva"/>
          <p:cNvSpPr>
            <a:spLocks noGrp="1"/>
          </p:cNvSpPr>
          <p:nvPr>
            <p:ph type="sldNum" sz="quarter" idx="10"/>
          </p:nvPr>
        </p:nvSpPr>
        <p:spPr/>
        <p:txBody>
          <a:bodyPr/>
          <a:lstStyle/>
          <a:p>
            <a:fld id="{18EEBB1B-1A88-4DFE-9A35-6BCBFF71CCDA}" type="slidenum">
              <a:rPr lang="es-MX" smtClean="0"/>
              <a:t>30</a:t>
            </a:fld>
            <a:endParaRPr lang="es-MX"/>
          </a:p>
        </p:txBody>
      </p:sp>
    </p:spTree>
    <p:extLst>
      <p:ext uri="{BB962C8B-B14F-4D97-AF65-F5344CB8AC3E}">
        <p14:creationId xmlns:p14="http://schemas.microsoft.com/office/powerpoint/2010/main" val="3042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Desde preventivo</a:t>
            </a:r>
            <a:r>
              <a:rPr lang="es-MX" baseline="0" dirty="0" smtClean="0"/>
              <a:t> hasta lo mas complejo  </a:t>
            </a:r>
            <a:endParaRPr lang="es-MX" dirty="0"/>
          </a:p>
        </p:txBody>
      </p:sp>
      <p:sp>
        <p:nvSpPr>
          <p:cNvPr id="4" name="3 Marcador de número de diapositiva"/>
          <p:cNvSpPr>
            <a:spLocks noGrp="1"/>
          </p:cNvSpPr>
          <p:nvPr>
            <p:ph type="sldNum" sz="quarter" idx="10"/>
          </p:nvPr>
        </p:nvSpPr>
        <p:spPr/>
        <p:txBody>
          <a:bodyPr/>
          <a:lstStyle/>
          <a:p>
            <a:fld id="{18EEBB1B-1A88-4DFE-9A35-6BCBFF71CCDA}" type="slidenum">
              <a:rPr lang="es-MX" smtClean="0"/>
              <a:t>37</a:t>
            </a:fld>
            <a:endParaRPr lang="es-MX"/>
          </a:p>
        </p:txBody>
      </p:sp>
    </p:spTree>
    <p:extLst>
      <p:ext uri="{BB962C8B-B14F-4D97-AF65-F5344CB8AC3E}">
        <p14:creationId xmlns:p14="http://schemas.microsoft.com/office/powerpoint/2010/main" val="216954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FD41F62-14C0-4E19-AD41-B288CCCED2C6}" type="datetimeFigureOut">
              <a:rPr lang="es-MX" smtClean="0"/>
              <a:t>17/07/2016</a:t>
            </a:fld>
            <a:endParaRPr lang="es-MX"/>
          </a:p>
        </p:txBody>
      </p:sp>
      <p:sp>
        <p:nvSpPr>
          <p:cNvPr id="5" name="Footer Placeholder 4"/>
          <p:cNvSpPr>
            <a:spLocks noGrp="1"/>
          </p:cNvSpPr>
          <p:nvPr>
            <p:ph type="ftr" sz="quarter" idx="11"/>
          </p:nvPr>
        </p:nvSpPr>
        <p:spPr>
          <a:xfrm>
            <a:off x="914400" y="4323846"/>
            <a:ext cx="4880610" cy="365125"/>
          </a:xfrm>
        </p:spPr>
        <p:txBody>
          <a:bodyPr/>
          <a:lstStyle/>
          <a:p>
            <a:endParaRPr lang="es-MX"/>
          </a:p>
        </p:txBody>
      </p:sp>
      <p:sp>
        <p:nvSpPr>
          <p:cNvPr id="6" name="Slide Number Placeholder 5"/>
          <p:cNvSpPr>
            <a:spLocks noGrp="1"/>
          </p:cNvSpPr>
          <p:nvPr>
            <p:ph type="sldNum" sz="quarter" idx="12"/>
          </p:nvPr>
        </p:nvSpPr>
        <p:spPr>
          <a:xfrm>
            <a:off x="6057900" y="1430867"/>
            <a:ext cx="2171700" cy="365125"/>
          </a:xfrm>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146964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169008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a:xfrm>
            <a:off x="594360" y="381001"/>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194884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a:xfrm>
            <a:off x="594360" y="379438"/>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0E91490-33CF-45EA-97CE-245D408B81AD}" type="slidenum">
              <a:rPr lang="es-MX" smtClean="0"/>
              <a:t>‹Nº›</a:t>
            </a:fld>
            <a:endParaRPr lang="es-MX"/>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2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a:xfrm>
            <a:off x="594360" y="378884"/>
            <a:ext cx="4830656" cy="365125"/>
          </a:xfrm>
        </p:spPr>
        <p:txBody>
          <a:bodyPr/>
          <a:lstStyle/>
          <a:p>
            <a:endParaRPr lang="es-MX"/>
          </a:p>
        </p:txBody>
      </p:sp>
      <p:sp>
        <p:nvSpPr>
          <p:cNvPr id="7" name="Slide Number Placeholder 6"/>
          <p:cNvSpPr>
            <a:spLocks noGrp="1"/>
          </p:cNvSpPr>
          <p:nvPr>
            <p:ph type="sldNum" sz="quarter" idx="12"/>
          </p:nvPr>
        </p:nvSpPr>
        <p:spPr>
          <a:xfrm>
            <a:off x="7882466" y="381001"/>
            <a:ext cx="667174" cy="365125"/>
          </a:xfrm>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15039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FD41F62-14C0-4E19-AD41-B288CCCED2C6}"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423704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FD41F62-14C0-4E19-AD41-B288CCCED2C6}"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3981593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D41F62-14C0-4E19-AD41-B288CCCED2C6}" type="datetimeFigureOut">
              <a:rPr lang="es-MX" smtClean="0"/>
              <a:t>17/07/2016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445027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FD41F62-14C0-4E19-AD41-B288CCCED2C6}" type="datetimeFigureOut">
              <a:rPr lang="es-MX" smtClean="0"/>
              <a:t>17/07/2016</a:t>
            </a:fld>
            <a:endParaRPr lang="es-MX"/>
          </a:p>
        </p:txBody>
      </p:sp>
      <p:sp>
        <p:nvSpPr>
          <p:cNvPr id="5" name="Footer Placeholder 4"/>
          <p:cNvSpPr>
            <a:spLocks noGrp="1"/>
          </p:cNvSpPr>
          <p:nvPr>
            <p:ph type="ftr" sz="quarter" idx="11"/>
          </p:nvPr>
        </p:nvSpPr>
        <p:spPr>
          <a:xfrm>
            <a:off x="594360" y="381001"/>
            <a:ext cx="4830656" cy="365125"/>
          </a:xfrm>
        </p:spPr>
        <p:txBody>
          <a:bodyPr/>
          <a:lstStyle/>
          <a:p>
            <a:endParaRPr lang="es-MX"/>
          </a:p>
        </p:txBody>
      </p:sp>
      <p:sp>
        <p:nvSpPr>
          <p:cNvPr id="6" name="Slide Number Placeholder 5"/>
          <p:cNvSpPr>
            <a:spLocks noGrp="1"/>
          </p:cNvSpPr>
          <p:nvPr>
            <p:ph type="sldNum" sz="quarter" idx="12"/>
          </p:nvPr>
        </p:nvSpPr>
        <p:spPr>
          <a:xfrm>
            <a:off x="7882466" y="381001"/>
            <a:ext cx="667174" cy="365125"/>
          </a:xfrm>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31842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D41F62-14C0-4E19-AD41-B288CCCED2C6}" type="datetimeFigureOut">
              <a:rPr lang="es-MX" smtClean="0"/>
              <a:t>17/07/2016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23280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FD41F62-14C0-4E19-AD41-B288CCCED2C6}" type="datetimeFigureOut">
              <a:rPr lang="es-MX" smtClean="0"/>
              <a:t>17/07/2016</a:t>
            </a:fld>
            <a:endParaRPr lang="es-MX"/>
          </a:p>
        </p:txBody>
      </p:sp>
      <p:sp>
        <p:nvSpPr>
          <p:cNvPr id="5" name="Footer Placeholder 4"/>
          <p:cNvSpPr>
            <a:spLocks noGrp="1"/>
          </p:cNvSpPr>
          <p:nvPr>
            <p:ph type="ftr" sz="quarter" idx="11"/>
          </p:nvPr>
        </p:nvSpPr>
        <p:spPr>
          <a:xfrm>
            <a:off x="594360" y="381001"/>
            <a:ext cx="4830656" cy="365125"/>
          </a:xfrm>
        </p:spPr>
        <p:txBody>
          <a:bodyPr/>
          <a:lstStyle/>
          <a:p>
            <a:endParaRPr lang="es-MX"/>
          </a:p>
        </p:txBody>
      </p:sp>
      <p:sp>
        <p:nvSpPr>
          <p:cNvPr id="6" name="Slide Number Placeholder 5"/>
          <p:cNvSpPr>
            <a:spLocks noGrp="1"/>
          </p:cNvSpPr>
          <p:nvPr>
            <p:ph type="sldNum" sz="quarter" idx="12"/>
          </p:nvPr>
        </p:nvSpPr>
        <p:spPr>
          <a:xfrm>
            <a:off x="7882466" y="381001"/>
            <a:ext cx="667173" cy="365125"/>
          </a:xfrm>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53905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426265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FD41F62-14C0-4E19-AD41-B288CCCED2C6}" type="datetimeFigureOut">
              <a:rPr lang="es-MX" smtClean="0"/>
              <a:t>17/07/2016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328387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FD41F62-14C0-4E19-AD41-B288CCCED2C6}" type="datetimeFigureOut">
              <a:rPr lang="es-MX" smtClean="0"/>
              <a:t>17/07/2016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40756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41F62-14C0-4E19-AD41-B288CCCED2C6}" type="datetimeFigureOut">
              <a:rPr lang="es-MX" smtClean="0"/>
              <a:t>17/07/2016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36163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12885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FD41F62-14C0-4E19-AD41-B288CCCED2C6}" type="datetimeFigureOut">
              <a:rPr lang="es-MX" smtClean="0"/>
              <a:t>17/07/2016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E91490-33CF-45EA-97CE-245D408B81AD}" type="slidenum">
              <a:rPr lang="es-MX" smtClean="0"/>
              <a:t>‹Nº›</a:t>
            </a:fld>
            <a:endParaRPr lang="es-MX"/>
          </a:p>
        </p:txBody>
      </p:sp>
    </p:spTree>
    <p:extLst>
      <p:ext uri="{BB962C8B-B14F-4D97-AF65-F5344CB8AC3E}">
        <p14:creationId xmlns:p14="http://schemas.microsoft.com/office/powerpoint/2010/main" val="278193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D41F62-14C0-4E19-AD41-B288CCCED2C6}" type="datetimeFigureOut">
              <a:rPr lang="es-MX" smtClean="0"/>
              <a:t>17/07/2016</a:t>
            </a:fld>
            <a:endParaRPr lang="es-MX"/>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E91490-33CF-45EA-97CE-245D408B81AD}" type="slidenum">
              <a:rPr lang="es-MX" smtClean="0"/>
              <a:t>‹Nº›</a:t>
            </a:fld>
            <a:endParaRPr lang="es-MX"/>
          </a:p>
        </p:txBody>
      </p:sp>
    </p:spTree>
    <p:extLst>
      <p:ext uri="{BB962C8B-B14F-4D97-AF65-F5344CB8AC3E}">
        <p14:creationId xmlns:p14="http://schemas.microsoft.com/office/powerpoint/2010/main" val="3726304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MX" dirty="0" smtClean="0"/>
              <a:t>Intoxicación debida a Péptidos y proteínas toxicas </a:t>
            </a:r>
            <a:endParaRPr lang="es-MX" dirty="0"/>
          </a:p>
        </p:txBody>
      </p:sp>
      <p:sp>
        <p:nvSpPr>
          <p:cNvPr id="3" name="Subtítulo 2"/>
          <p:cNvSpPr>
            <a:spLocks noGrp="1"/>
          </p:cNvSpPr>
          <p:nvPr>
            <p:ph type="subTitle" idx="1"/>
          </p:nvPr>
        </p:nvSpPr>
        <p:spPr>
          <a:xfrm>
            <a:off x="3067236" y="4077072"/>
            <a:ext cx="3009528" cy="685800"/>
          </a:xfrm>
        </p:spPr>
        <p:txBody>
          <a:bodyPr>
            <a:noAutofit/>
          </a:bodyPr>
          <a:lstStyle/>
          <a:p>
            <a:pPr algn="ctr"/>
            <a:r>
              <a:rPr lang="es-MX" sz="1400" dirty="0"/>
              <a:t>Andrea Delgado Arriaga 108200</a:t>
            </a:r>
          </a:p>
          <a:p>
            <a:pPr algn="ctr"/>
            <a:r>
              <a:rPr lang="es-MX" sz="1400" dirty="0"/>
              <a:t>Valeria Adame García 110881</a:t>
            </a:r>
          </a:p>
          <a:p>
            <a:pPr algn="ctr"/>
            <a:r>
              <a:rPr lang="es-MX" sz="1400" dirty="0"/>
              <a:t>Karen Cruz Arámbula 109685</a:t>
            </a:r>
          </a:p>
          <a:p>
            <a:pPr algn="ctr"/>
            <a:endParaRPr lang="es-MX" sz="1400" dirty="0"/>
          </a:p>
        </p:txBody>
      </p:sp>
    </p:spTree>
    <p:extLst>
      <p:ext uri="{BB962C8B-B14F-4D97-AF65-F5344CB8AC3E}">
        <p14:creationId xmlns:p14="http://schemas.microsoft.com/office/powerpoint/2010/main" val="77938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elbotox.net/static-elbotox.net/img/toxina-botulinica-3.jpg"/>
          <p:cNvPicPr>
            <a:picLocks noChangeAspect="1" noChangeArrowheads="1"/>
          </p:cNvPicPr>
          <p:nvPr/>
        </p:nvPicPr>
        <p:blipFill>
          <a:blip r:embed="rId2" cstate="print"/>
          <a:srcRect/>
          <a:stretch>
            <a:fillRect/>
          </a:stretch>
        </p:blipFill>
        <p:spPr bwMode="auto">
          <a:xfrm>
            <a:off x="6876256" y="4365104"/>
            <a:ext cx="1843748" cy="2492896"/>
          </a:xfrm>
          <a:prstGeom prst="rect">
            <a:avLst/>
          </a:prstGeom>
          <a:noFill/>
        </p:spPr>
      </p:pic>
      <p:sp>
        <p:nvSpPr>
          <p:cNvPr id="3" name="2 Marcador de contenido"/>
          <p:cNvSpPr>
            <a:spLocks noGrp="1"/>
          </p:cNvSpPr>
          <p:nvPr>
            <p:ph idx="1"/>
          </p:nvPr>
        </p:nvSpPr>
        <p:spPr>
          <a:xfrm>
            <a:off x="490404" y="694829"/>
            <a:ext cx="8229600" cy="4174331"/>
          </a:xfrm>
        </p:spPr>
        <p:txBody>
          <a:bodyPr>
            <a:normAutofit/>
          </a:bodyPr>
          <a:lstStyle/>
          <a:p>
            <a:pPr algn="just"/>
            <a:r>
              <a:rPr lang="es-MX" sz="2800" dirty="0" smtClean="0"/>
              <a:t>Un solo gramo de toxina botulínica es suficiente para matar a un millón de cobayas, y para matar a un ratón de laboratorio es necesario un </a:t>
            </a:r>
            <a:r>
              <a:rPr lang="es-MX" sz="2800" dirty="0" err="1" smtClean="0"/>
              <a:t>picogramo</a:t>
            </a:r>
            <a:r>
              <a:rPr lang="es-MX" sz="2800" dirty="0" smtClean="0"/>
              <a:t> de </a:t>
            </a:r>
            <a:r>
              <a:rPr lang="es-MX" sz="2800" dirty="0" err="1" smtClean="0"/>
              <a:t>botulina</a:t>
            </a:r>
            <a:r>
              <a:rPr lang="es-MX" sz="2800" dirty="0" smtClean="0"/>
              <a:t> </a:t>
            </a:r>
            <a:r>
              <a:rPr lang="es-MX" dirty="0" smtClean="0"/>
              <a:t>.</a:t>
            </a:r>
          </a:p>
          <a:p>
            <a:pPr algn="just"/>
            <a:endParaRPr lang="es-MX" dirty="0"/>
          </a:p>
          <a:p>
            <a:pPr algn="just"/>
            <a:r>
              <a:rPr lang="es-MX" sz="2800" dirty="0" smtClean="0"/>
              <a:t>Al ser esta ingerida el sistema nervioso falla completamente y ocasiona la muerte , curiosamente se usa en tratamientos de estética bajo el nombre de </a:t>
            </a:r>
            <a:r>
              <a:rPr lang="es-MX" sz="2800" dirty="0" err="1" smtClean="0"/>
              <a:t>botox</a:t>
            </a:r>
            <a:r>
              <a:rPr lang="es-MX" sz="2800" dirty="0" smtClean="0"/>
              <a:t>. </a:t>
            </a:r>
          </a:p>
        </p:txBody>
      </p:sp>
      <p:sp>
        <p:nvSpPr>
          <p:cNvPr id="29700" name="AutoShape 4" descr="Resultado de imagen para toxina botulinica toxicid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27760"/>
            <a:ext cx="6377940" cy="1293028"/>
          </a:xfrm>
        </p:spPr>
        <p:txBody>
          <a:bodyPr/>
          <a:lstStyle/>
          <a:p>
            <a:r>
              <a:rPr lang="es-MX" dirty="0" smtClean="0"/>
              <a:t>Presentación clínica </a:t>
            </a:r>
            <a:endParaRPr lang="es-MX" dirty="0"/>
          </a:p>
        </p:txBody>
      </p:sp>
      <p:sp>
        <p:nvSpPr>
          <p:cNvPr id="3" name="2 Marcador de contenido"/>
          <p:cNvSpPr>
            <a:spLocks noGrp="1"/>
          </p:cNvSpPr>
          <p:nvPr>
            <p:ph idx="1"/>
          </p:nvPr>
        </p:nvSpPr>
        <p:spPr>
          <a:xfrm>
            <a:off x="395536" y="1268760"/>
            <a:ext cx="8229600" cy="4525963"/>
          </a:xfrm>
        </p:spPr>
        <p:txBody>
          <a:bodyPr>
            <a:normAutofit lnSpcReduction="10000"/>
          </a:bodyPr>
          <a:lstStyle/>
          <a:p>
            <a:pPr algn="just"/>
            <a:r>
              <a:rPr lang="es-MX" sz="2800" dirty="0" smtClean="0"/>
              <a:t>La toxina bloquea la neurotransmisión debido a que impide la secreción de </a:t>
            </a:r>
            <a:r>
              <a:rPr lang="es-MX" sz="2800" dirty="0" err="1" smtClean="0"/>
              <a:t>acetilcolina</a:t>
            </a:r>
            <a:r>
              <a:rPr lang="es-MX" sz="2800" dirty="0" smtClean="0"/>
              <a:t> </a:t>
            </a:r>
            <a:r>
              <a:rPr lang="es-MX" sz="2800" dirty="0" err="1" smtClean="0"/>
              <a:t>presinápticamente</a:t>
            </a:r>
            <a:r>
              <a:rPr lang="es-MX" sz="2800" dirty="0" smtClean="0"/>
              <a:t>. La muerte resulta por la parálisis de los músculos de la respiración </a:t>
            </a:r>
          </a:p>
          <a:p>
            <a:pPr algn="just"/>
            <a:r>
              <a:rPr lang="es-MX" sz="2800" dirty="0" smtClean="0"/>
              <a:t>Los primeros síntomas aparecen entre las 8 y las 72 horas:</a:t>
            </a:r>
          </a:p>
          <a:p>
            <a:pPr algn="just">
              <a:buFont typeface="Symbol" pitchFamily="18" charset="2"/>
              <a:buChar char=""/>
            </a:pPr>
            <a:r>
              <a:rPr lang="es-MX" sz="2800" dirty="0" smtClean="0"/>
              <a:t> Vómitos y náuseas</a:t>
            </a:r>
          </a:p>
          <a:p>
            <a:pPr algn="just">
              <a:buFont typeface="Symbol" pitchFamily="18" charset="2"/>
              <a:buChar char=""/>
            </a:pPr>
            <a:r>
              <a:rPr lang="es-MX" sz="2800" dirty="0" smtClean="0"/>
              <a:t> Visión doble, </a:t>
            </a:r>
          </a:p>
          <a:p>
            <a:pPr algn="just">
              <a:buFont typeface="Symbol" pitchFamily="18" charset="2"/>
              <a:buChar char=""/>
            </a:pPr>
            <a:r>
              <a:rPr lang="es-MX" sz="2800" dirty="0"/>
              <a:t>D</a:t>
            </a:r>
            <a:r>
              <a:rPr lang="es-MX" sz="2800" dirty="0" smtClean="0"/>
              <a:t>ificultad para deglutir</a:t>
            </a:r>
          </a:p>
          <a:p>
            <a:pPr algn="just">
              <a:buFont typeface="Symbol" pitchFamily="18" charset="2"/>
              <a:buChar char=""/>
            </a:pPr>
            <a:r>
              <a:rPr lang="es-MX" sz="2800" dirty="0"/>
              <a:t>D</a:t>
            </a:r>
            <a:r>
              <a:rPr lang="es-MX" sz="2800" dirty="0" smtClean="0"/>
              <a:t>ificultad en el habla y asfixia</a:t>
            </a:r>
            <a:endParaRPr lang="es-MX" sz="2800" dirty="0"/>
          </a:p>
        </p:txBody>
      </p:sp>
      <p:pic>
        <p:nvPicPr>
          <p:cNvPr id="5" name="Picture 2" descr="http://www.tintero.com.ar/imagenes/enciclopedias/entexto/1410284889_dentrointox01.jpg"/>
          <p:cNvPicPr>
            <a:picLocks noChangeAspect="1" noChangeArrowheads="1"/>
          </p:cNvPicPr>
          <p:nvPr/>
        </p:nvPicPr>
        <p:blipFill>
          <a:blip r:embed="rId2" cstate="print"/>
          <a:srcRect l="49359" t="2358" b="39285"/>
          <a:stretch>
            <a:fillRect/>
          </a:stretch>
        </p:blipFill>
        <p:spPr bwMode="auto">
          <a:xfrm>
            <a:off x="6444208" y="3531741"/>
            <a:ext cx="2339752" cy="307375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Tratamiento </a:t>
            </a:r>
            <a:endParaRPr lang="es-MX" dirty="0"/>
          </a:p>
        </p:txBody>
      </p:sp>
      <p:sp>
        <p:nvSpPr>
          <p:cNvPr id="3" name="2 Marcador de contenido"/>
          <p:cNvSpPr>
            <a:spLocks noGrp="1"/>
          </p:cNvSpPr>
          <p:nvPr>
            <p:ph idx="1"/>
          </p:nvPr>
        </p:nvSpPr>
        <p:spPr>
          <a:xfrm>
            <a:off x="539552" y="2047041"/>
            <a:ext cx="8219256" cy="4785395"/>
          </a:xfrm>
        </p:spPr>
        <p:txBody>
          <a:bodyPr>
            <a:normAutofit/>
          </a:bodyPr>
          <a:lstStyle/>
          <a:p>
            <a:pPr algn="just"/>
            <a:r>
              <a:rPr lang="es-MX" dirty="0" smtClean="0"/>
              <a:t>La inactivación de la toxina se logra principalmente por tratamiento térmico.</a:t>
            </a:r>
          </a:p>
          <a:p>
            <a:pPr algn="just"/>
            <a:r>
              <a:rPr lang="es-MX" dirty="0" smtClean="0"/>
              <a:t>Es entonces, necesario determinar las condiciones mínimas de tiempo y temperatura que preserven nutrimental y sensorialmente al alimento y que destruyan a este tóxico. Aparentemente, sigue una inactivación exponencial en sus tiempos iniciales pero en tiempos prologados tiende a ser asintótica. </a:t>
            </a:r>
          </a:p>
          <a:p>
            <a:pPr algn="just"/>
            <a:r>
              <a:rPr lang="es-MX" dirty="0" smtClean="0"/>
              <a:t>Se recomienda un tratamiento mínimo de 20 minutos a 79ºC para la inactivación</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t>Exámenes de laboratorio: Se </a:t>
            </a:r>
            <a:r>
              <a:rPr lang="es-MX" dirty="0"/>
              <a:t>pueden llevar a cabo exámenes de sangre para identificar la toxina. También se puede ordenar un </a:t>
            </a:r>
            <a:r>
              <a:rPr lang="es-MX" dirty="0" smtClean="0"/>
              <a:t>coprocultivo. </a:t>
            </a:r>
            <a:r>
              <a:rPr lang="es-MX" dirty="0"/>
              <a:t>Asimismo, se pueden hacer pruebas de laboratorio a los alimentos implicados para confirmar el botulismo.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Medidas preventivas </a:t>
            </a:r>
            <a:endParaRPr lang="es-MX" dirty="0"/>
          </a:p>
        </p:txBody>
      </p:sp>
      <p:sp>
        <p:nvSpPr>
          <p:cNvPr id="3" name="2 Marcador de contenido"/>
          <p:cNvSpPr>
            <a:spLocks noGrp="1"/>
          </p:cNvSpPr>
          <p:nvPr>
            <p:ph idx="1"/>
          </p:nvPr>
        </p:nvSpPr>
        <p:spPr/>
        <p:txBody>
          <a:bodyPr/>
          <a:lstStyle/>
          <a:p>
            <a:pPr algn="just"/>
            <a:r>
              <a:rPr lang="es-MX" dirty="0" smtClean="0"/>
              <a:t>Los medicamentos a base de toxina botulínica sólo deben ser administrados por médicos con la experiencia suficiente, incluyendo el uso del equipo necesario</a:t>
            </a:r>
            <a:endParaRPr lang="es-MX" dirty="0"/>
          </a:p>
          <a:p>
            <a:pPr algn="just"/>
            <a:r>
              <a:rPr lang="es-MX" dirty="0" smtClean="0"/>
              <a:t>No lo utilice durante la lactancia materna.</a:t>
            </a:r>
          </a:p>
          <a:p>
            <a:pPr algn="just"/>
            <a:r>
              <a:rPr lang="es-MX" dirty="0" smtClean="0"/>
              <a:t>Informe al médico si tiene problemas nerviosos o musculares.</a:t>
            </a:r>
            <a:endParaRPr lang="es-MX"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0095" y="620688"/>
            <a:ext cx="8748464" cy="4525963"/>
          </a:xfrm>
        </p:spPr>
        <p:txBody>
          <a:bodyPr>
            <a:normAutofit/>
          </a:bodyPr>
          <a:lstStyle/>
          <a:p>
            <a:pPr algn="ctr">
              <a:buNone/>
            </a:pPr>
            <a:r>
              <a:rPr lang="es-MX" sz="2800" u="sng" dirty="0" smtClean="0"/>
              <a:t>Como agente de intoxicación produce una enfermedad llamada BOTULISMO</a:t>
            </a:r>
          </a:p>
          <a:p>
            <a:pPr algn="just">
              <a:buNone/>
            </a:pPr>
            <a:r>
              <a:rPr lang="es-MX" sz="3000" dirty="0" smtClean="0"/>
              <a:t>     </a:t>
            </a:r>
            <a:r>
              <a:rPr lang="es-MX" sz="2600" dirty="0" smtClean="0"/>
              <a:t>Se </a:t>
            </a:r>
            <a:r>
              <a:rPr lang="es-MX" sz="2600" dirty="0"/>
              <a:t>trata de una enfermedad neurológica </a:t>
            </a:r>
            <a:r>
              <a:rPr lang="es-MX" sz="2600" dirty="0" smtClean="0"/>
              <a:t>severa caracterizada </a:t>
            </a:r>
            <a:r>
              <a:rPr lang="es-MX" sz="2600" dirty="0"/>
              <a:t>por una parálisis </a:t>
            </a:r>
            <a:r>
              <a:rPr lang="es-MX" sz="2600" dirty="0" smtClean="0"/>
              <a:t>flácida </a:t>
            </a:r>
            <a:r>
              <a:rPr lang="es-MX" sz="2600" dirty="0"/>
              <a:t>que afecta a los humanos y a una variedad de animales, causada por la acción de la </a:t>
            </a:r>
            <a:r>
              <a:rPr lang="es-MX" sz="2600" dirty="0" err="1" smtClean="0"/>
              <a:t>neurotóxicna</a:t>
            </a:r>
            <a:r>
              <a:rPr lang="es-MX" sz="2600" dirty="0" smtClean="0"/>
              <a:t> botulínica.</a:t>
            </a:r>
          </a:p>
          <a:p>
            <a:pPr algn="just">
              <a:buNone/>
            </a:pPr>
            <a:r>
              <a:rPr lang="es-MX" sz="2600" dirty="0" smtClean="0"/>
              <a:t>    El </a:t>
            </a:r>
            <a:r>
              <a:rPr lang="es-MX" sz="2600" dirty="0"/>
              <a:t>nombre de la enfermedad deriva de la palabra del latín </a:t>
            </a:r>
            <a:r>
              <a:rPr lang="es-MX" sz="2600" dirty="0" err="1"/>
              <a:t>botulus</a:t>
            </a:r>
            <a:r>
              <a:rPr lang="es-MX" sz="2600" dirty="0"/>
              <a:t>, que </a:t>
            </a:r>
            <a:r>
              <a:rPr lang="es-MX" sz="2600" dirty="0" err="1" smtClean="0"/>
              <a:t>significaembutidos</a:t>
            </a:r>
            <a:r>
              <a:rPr lang="es-MX" sz="2600" dirty="0" smtClean="0"/>
              <a:t>, </a:t>
            </a:r>
            <a:r>
              <a:rPr lang="es-MX" sz="2600" dirty="0"/>
              <a:t>dada la asociación de esta enfermedad con el consumo de </a:t>
            </a:r>
            <a:r>
              <a:rPr lang="es-MX" sz="2600" dirty="0" smtClean="0"/>
              <a:t>estos y </a:t>
            </a:r>
            <a:r>
              <a:rPr lang="es-MX" sz="2600" dirty="0"/>
              <a:t>otros alimentos cárnicos.</a:t>
            </a:r>
          </a:p>
        </p:txBody>
      </p:sp>
      <p:pic>
        <p:nvPicPr>
          <p:cNvPr id="35842" name="Picture 2" descr="https://todosigueigual.files.wordpress.com/2013/10/botulismo1.jpg"/>
          <p:cNvPicPr>
            <a:picLocks noChangeAspect="1" noChangeArrowheads="1"/>
          </p:cNvPicPr>
          <p:nvPr/>
        </p:nvPicPr>
        <p:blipFill>
          <a:blip r:embed="rId2" cstate="print"/>
          <a:srcRect/>
          <a:stretch>
            <a:fillRect/>
          </a:stretch>
        </p:blipFill>
        <p:spPr bwMode="auto">
          <a:xfrm>
            <a:off x="4572000" y="5010149"/>
            <a:ext cx="4238625" cy="18478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4525963"/>
          </a:xfrm>
        </p:spPr>
        <p:txBody>
          <a:bodyPr>
            <a:normAutofit/>
          </a:bodyPr>
          <a:lstStyle/>
          <a:p>
            <a:pPr algn="just"/>
            <a:r>
              <a:rPr lang="es-MX" sz="2800" dirty="0" smtClean="0"/>
              <a:t>El mayor riesgo del botulismo es que bloquea la liberación de una sustancia llamada </a:t>
            </a:r>
            <a:r>
              <a:rPr lang="es-MX" sz="2800" dirty="0" err="1" smtClean="0"/>
              <a:t>acetilcolina</a:t>
            </a:r>
            <a:r>
              <a:rPr lang="es-MX" sz="2800" dirty="0" smtClean="0"/>
              <a:t> en las terminaciones nerviosas .paraliza los músculos y puede llevar a la muerte por parada respiratoria </a:t>
            </a:r>
          </a:p>
          <a:p>
            <a:pPr algn="just"/>
            <a:endParaRPr lang="es-MX" sz="2800" dirty="0" smtClean="0"/>
          </a:p>
          <a:p>
            <a:pPr algn="just"/>
            <a:r>
              <a:rPr lang="es-MX" sz="2800" dirty="0" smtClean="0"/>
              <a:t>Las fuentes de infección más frecuentes son los alimentos envasados en el hogar, fundamentalmente hortalizas , verduras  y frutas</a:t>
            </a:r>
            <a:r>
              <a:rPr lang="es-MX" dirty="0" smtClean="0"/>
              <a:t>.</a:t>
            </a:r>
          </a:p>
        </p:txBody>
      </p:sp>
      <p:pic>
        <p:nvPicPr>
          <p:cNvPr id="37890" name="Picture 2" descr="http://www.gastronomiasolar.com/wp-content/uploads/2013/07/botulismo-conservas.jpg"/>
          <p:cNvPicPr>
            <a:picLocks noChangeAspect="1" noChangeArrowheads="1"/>
          </p:cNvPicPr>
          <p:nvPr/>
        </p:nvPicPr>
        <p:blipFill>
          <a:blip r:embed="rId2" cstate="print"/>
          <a:srcRect b="7966"/>
          <a:stretch>
            <a:fillRect/>
          </a:stretch>
        </p:blipFill>
        <p:spPr bwMode="auto">
          <a:xfrm>
            <a:off x="6012160" y="4509120"/>
            <a:ext cx="2843808" cy="19338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6866" name="Picture 2" descr="http://eleconomista.com.mx/files/imagecache/infografia_nota_completa/botulismo_070813.png"/>
          <p:cNvPicPr>
            <a:picLocks noChangeAspect="1" noChangeArrowheads="1"/>
          </p:cNvPicPr>
          <p:nvPr/>
        </p:nvPicPr>
        <p:blipFill>
          <a:blip r:embed="rId2" cstate="print"/>
          <a:srcRect l="1917" t="3724" r="2340" b="4736"/>
          <a:stretch>
            <a:fillRect/>
          </a:stretch>
        </p:blipFill>
        <p:spPr bwMode="auto">
          <a:xfrm>
            <a:off x="1043608" y="0"/>
            <a:ext cx="72008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99792" y="692696"/>
            <a:ext cx="5825205" cy="1515533"/>
          </a:xfrm>
        </p:spPr>
        <p:txBody>
          <a:bodyPr>
            <a:normAutofit fontScale="90000"/>
          </a:bodyPr>
          <a:lstStyle/>
          <a:p>
            <a:r>
              <a:rPr lang="es-MX" sz="6000" dirty="0" smtClean="0"/>
              <a:t>ESTAFILOCOCOS</a:t>
            </a:r>
            <a:endParaRPr lang="es-MX" sz="6000" dirty="0"/>
          </a:p>
        </p:txBody>
      </p:sp>
      <p:pic>
        <p:nvPicPr>
          <p:cNvPr id="2050" name="Picture 2" descr="https://compendiomicrobiologia.files.wordpress.com/2014/03/staphylococcu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5792" y="2420888"/>
            <a:ext cx="462034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1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836712"/>
            <a:ext cx="8229600" cy="5127848"/>
          </a:xfrm>
        </p:spPr>
        <p:txBody>
          <a:bodyPr/>
          <a:lstStyle/>
          <a:p>
            <a:pPr marL="0" indent="0">
              <a:buNone/>
            </a:pPr>
            <a:endParaRPr lang="es-MX" dirty="0"/>
          </a:p>
          <a:p>
            <a:r>
              <a:rPr lang="es-MX" dirty="0" err="1">
                <a:latin typeface="Arial" panose="020B0604020202020204" pitchFamily="34" charset="0"/>
                <a:cs typeface="Arial" panose="020B0604020202020204" pitchFamily="34" charset="0"/>
              </a:rPr>
              <a:t>Staphylococcus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epidermidis</a:t>
            </a:r>
            <a:endParaRPr lang="es-MX" dirty="0">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coagulasa</a:t>
            </a:r>
            <a:r>
              <a:rPr lang="es-MX" dirty="0">
                <a:latin typeface="Arial" panose="020B0604020202020204" pitchFamily="34" charset="0"/>
                <a:cs typeface="Arial" panose="020B0604020202020204" pitchFamily="34" charset="0"/>
              </a:rPr>
              <a:t> negativa o estafilococo </a:t>
            </a:r>
            <a:r>
              <a:rPr lang="es-MX" dirty="0" err="1">
                <a:latin typeface="Arial" panose="020B0604020202020204" pitchFamily="34" charset="0"/>
                <a:cs typeface="Arial" panose="020B0604020202020204" pitchFamily="34" charset="0"/>
              </a:rPr>
              <a:t>albus</a:t>
            </a:r>
            <a:r>
              <a:rPr lang="es-MX" dirty="0">
                <a:latin typeface="Arial" panose="020B0604020202020204" pitchFamily="34" charset="0"/>
                <a:cs typeface="Arial" panose="020B0604020202020204" pitchFamily="34" charset="0"/>
              </a:rPr>
              <a:t>)</a:t>
            </a:r>
          </a:p>
          <a:p>
            <a:endParaRPr lang="es-MX" dirty="0"/>
          </a:p>
        </p:txBody>
      </p:sp>
      <p:pic>
        <p:nvPicPr>
          <p:cNvPr id="4" name="Picture 7" descr="C:\Users\Usuario\Desktop\staphylococcusepidermid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35046" y="2993374"/>
            <a:ext cx="3006831" cy="359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2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CLOSTRIDIUM BOTULINUM</a:t>
            </a:r>
            <a:endParaRPr lang="es-MX" dirty="0"/>
          </a:p>
        </p:txBody>
      </p:sp>
      <p:pic>
        <p:nvPicPr>
          <p:cNvPr id="1026" name="Picture 2" descr="https://microbewiki.kenyon.edu/images/thumb/0/0c/SEM_Clostridium_Botulinum.png/400px-SEM_Clostridium_Botulin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64904"/>
            <a:ext cx="53285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9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65175" y="160337"/>
            <a:ext cx="8229600" cy="5813425"/>
          </a:xfrm>
        </p:spPr>
        <p:txBody>
          <a:bodyPr/>
          <a:lstStyle/>
          <a:p>
            <a:endParaRPr lang="es-MX" dirty="0" smtClean="0"/>
          </a:p>
          <a:p>
            <a:endParaRPr lang="es-MX" dirty="0"/>
          </a:p>
          <a:p>
            <a:r>
              <a:rPr lang="es-MX" dirty="0" err="1" smtClean="0">
                <a:latin typeface="Arial" panose="020B0604020202020204" pitchFamily="34" charset="0"/>
                <a:cs typeface="Arial" panose="020B0604020202020204" pitchFamily="34" charset="0"/>
              </a:rPr>
              <a:t>Staphylococcus</a:t>
            </a:r>
            <a:r>
              <a:rPr lang="es-MX" dirty="0" smtClean="0">
                <a:latin typeface="Arial" panose="020B0604020202020204" pitchFamily="34" charset="0"/>
                <a:cs typeface="Arial" panose="020B0604020202020204" pitchFamily="34" charset="0"/>
              </a:rPr>
              <a:t> </a:t>
            </a:r>
            <a:r>
              <a:rPr lang="es-MX" dirty="0" err="1" smtClean="0">
                <a:latin typeface="Arial" panose="020B0604020202020204" pitchFamily="34" charset="0"/>
                <a:cs typeface="Arial" panose="020B0604020202020204" pitchFamily="34" charset="0"/>
              </a:rPr>
              <a:t>aureus</a:t>
            </a:r>
            <a:endParaRPr lang="es-MX" dirty="0" smtClean="0">
              <a:latin typeface="Arial" panose="020B0604020202020204" pitchFamily="34" charset="0"/>
              <a:cs typeface="Arial" panose="020B0604020202020204" pitchFamily="34" charset="0"/>
            </a:endParaRPr>
          </a:p>
          <a:p>
            <a:pPr marL="0" indent="0">
              <a:buNone/>
            </a:pPr>
            <a:r>
              <a:rPr lang="es-MX" sz="2400" dirty="0" smtClean="0">
                <a:latin typeface="Arial" panose="020B0604020202020204" pitchFamily="34" charset="0"/>
                <a:cs typeface="Arial" panose="020B0604020202020204" pitchFamily="34" charset="0"/>
              </a:rPr>
              <a:t>(</a:t>
            </a:r>
            <a:r>
              <a:rPr lang="es-MX" sz="2400" dirty="0" err="1" smtClean="0">
                <a:latin typeface="Arial" panose="020B0604020202020204" pitchFamily="34" charset="0"/>
                <a:cs typeface="Arial" panose="020B0604020202020204" pitchFamily="34" charset="0"/>
              </a:rPr>
              <a:t>coagulasa</a:t>
            </a:r>
            <a:r>
              <a:rPr lang="es-MX" sz="2400" dirty="0" smtClean="0">
                <a:latin typeface="Arial" panose="020B0604020202020204" pitchFamily="34" charset="0"/>
                <a:cs typeface="Arial" panose="020B0604020202020204" pitchFamily="34" charset="0"/>
              </a:rPr>
              <a:t> positivo o estafilococo dorado</a:t>
            </a:r>
            <a:r>
              <a:rPr lang="es-MX" sz="2400" dirty="0" smtClean="0"/>
              <a:t>)</a:t>
            </a:r>
          </a:p>
          <a:p>
            <a:pPr marL="0" indent="0">
              <a:buNone/>
            </a:pPr>
            <a:endParaRPr lang="es-MX" dirty="0"/>
          </a:p>
        </p:txBody>
      </p:sp>
      <p:sp>
        <p:nvSpPr>
          <p:cNvPr id="4" name="AutoShape 2" descr="data:image/jpeg;base64,/9j/4AAQSkZJRgABAQAAAQABAAD/2wCEAAkGBhQSERUUExQWFRUWGSAaGRgYGB8eIBwhGyAcISAeHxwiGyYhHyAnHR0fHy8hJCcqLCwsHB8xNTAqNSYrLCkBCQoKDgwOGg8PGjIlHyUsLCwtMi8qLCwvLywsKiwsLDIyLCwsLCwqLCwsLCwsLCwsNCwsLCwsLCwsLCwsLCwsLP/AABEIALkBEQMBIgACEQEDEQH/xAAcAAADAQADAQEAAAAAAAAAAAAFBgcEAAIDAQj/xABKEAACAQIEBAQDBAUICAcAAwABAgMEEQASITEFBhNBIlFhcQcygRSRocEjQlJysRUXMzVi0eHwNFNUc4KTstIWJEOSosLxCHSz/8QAGgEAAwEBAQEAAAAAAAAAAAAAAwQFAgEGAP/EADIRAAICAgEDAwIDCAMBAQAAAAECAAMEESESEzEiQVEUYXGhwQUjMlKBkfDxFbHh0UL/2gAMAwEAAhEDEQA/AGvjXHishy+EDQAaAAe3pgBDBFU1avKWC5GaRVNs+XQa6WNzr54AN8RaOoGaZZYJNbrlzrc72Ya29xj7y5xD7RUs9IMyRLaXqjLmD3sFtcjYnXHm2puVizjj8pVWysgBTGaomhBZYIY4WItmRdSL7NrqMA63iYVJorFpirKVUaKSO7bWx24pxCaFHkSnUkbHPmC/2suUXtvbAm/SgaZyLEE5mPzFv4k+mAKpb1Hk+0KSF4mLgfGykQjlhlJjOUsi5gcvl9Bthd4vxWStqY0gVl8QWJb2bMxAuSO5P3Yq9O/SiiCkEFFfMO+YXv8AjhH5h4lHRcZp6kICUySSoNNTfW+1yuv3eeKGGyG5vTzzFcgMKxzxKMeUatIViHEAaoLbM8YK5v2c2/pmIJ727Yj1Xw+eKplSqzdcN+kzG5JPe/cEWII7YtE9YlQevTyrJG2tww072YX8JHcHE3+IvHI6isVo2DZIgkjLqCy5tm2awsL64PiP+9ZenUWy1/dA73F6qrQumt9gBqfoMH+QeDx11cVqlYxQRtK0bXXNqoUW0O7X9hhq+CvDI+jVVzANMsnTW+pRcoJI8iSd/T3w01lXJVZkByuPlaw7dj5qdrYNk5Qr9I8wWNiA+owfW0tBNeF6OnWPYFIwjL6q4AOJTx3lyaCrenhjlqAPEjIhYlW2JAGh7H1GGuHmeB16hlVbbrrmBHa3fXTDPy7xJjRLNG5YSElrHYg2ynXSwG3ridTlXVkmwbEftxq3ACyMTo8cgWZGiNvkkRlPpa4xt4bAxmi6blCzqocEi2Y23HviszuKyN0qFEihWNnFytlJ0O6n2xGqcnKpBN1sQRvpipj5AyFJAkzIp7DDmXbjiwQysnRRl0Butydrm/nfuO+FziHEEgsZZMsTGyOx+uU+o8/LAeX4mwSqDUxTLKB4jGqkMdNQSwtfcjAl6puNVMFHCDFFcsxZSxXKDdzbTbQDQXO+JX0Vj2EONLzKgyECAqdmN/BeZ1qpwIGDpSqTmy7mTTwX1AstsH+EcXZpgG1DGzA7EHe/0wKoeS6GjutO0wlK5TIXuT/waLbTa31wj86cz1UE0lGqopawEiA5nVxoBroTextrvjIp67emk8D5mjZ0ptxyYqMqiSTJqodgvsCbfhg9wHlesrFzUtNJIg/X0Vb9wGZgD9Mbm+CfERFmHQZrX6Qk8Y9LEBb+l8UqTiCwpHBBdI4VWMKCRaw1v6339TitflpSoPmTa8U2sdySyLV8JrIpJoWjddbG1nUizAMLqdD2Ohthqj+I9PlMkEE8strqhQZQf7TAm4B8h92GPmuSKq4bJHUXzIQ8ZtsQdRfsGF1+uFihrlsMoUKLAADb0sMTsjIrsC2dOzHaaWrJTehFzgs0tZUsJcyMSXlY6bnWw9dhhhreFxSApEtmQeFlJBv21vffHXj1JLIYmpVaSWxDIguWXz+h/jgbxPidXRKEmpmhkkHgdtRbvbS2b3Jt9cDCveQ9fH23CllqBDxhoIpKhVkDmVgMps2Yg9xYXsb+e+NHOHGxTcMmppDeepyqkd7soVgxdh+qNLC+pOJdBS21UsL91Nj9bY28A5elq6jowKC5BZ3Y2VVG7M2++ncknD9WAKrO4WiL5vcXoAnFay+2CnDOV62pTqQUkzxnZ7BQfVcxFx6jDZR/C1Kd0nqKmOaONszwxxsc1u2Yna+9xtfDbPzc7tdG8PbLtbsMEuzq6vvAU4LPy3EjFfSSRMY5o3jcbq4yketj2wc4TRSmBJijtZroxGYkDy9L3F8OfxQMVRQRTykLIkqoG7sr/Mv0tm+nrjlfxkBUVVARFCqoBsFGg0+muFM3JV6117xrExmrsPxA0HGjKbgm43HcH1GOnP3Fg3DUhHjkaYNZbtlCqbk2vb5gPvx4czRpPDmKOrKynqLoQpYZttSLfkcGqfi6Ullg/R9/Cd/U9ybd9cI1EUstmj+H/sesHdBSSWFwRj1ipme5RHcDcopa3vYaYo3NfBI66ellXKjyOEqMosWUa5wB+sACt/Y9sOv/AInWFVjplWOFdFVAALfmfM4rn9oVBQ0ljBcsRPz59D+OPuP0P/4vbyT7sfcY/wCSqm/oGkB4jwyeJc8lNOqHUO0TBfe5GGT4WcwRxvUQOwXrqpRj+2p0H1DEe4w8VnM8pY+Mm/a+h+/f/wDcTjmTgcb1LGPKoIuwFlAY7gaaDv8AU4+qylyt1a1xOWU/SgWbj41Z0SzSjw2ItbfQ6YmEPI3EJouqtJUPHa4OU7egOpHsMOXws5dWSu/8w7SrDGZY4y5IzKVA072ve3oMUmu5gcybm3+fXAk6cEEE7Jhuo5emXwJBOH861kMYgRltH4RnQFl1vbUdj2O2AtU7SO0krl3Y3ZidScOfxfWNa9XSwaSJWkA/auRc+pAH8e+DvJXJdIlJHU1kfWlmBZEdiERdgSARdjqdTYAjTvh7uVVp3da3AdFjN0D2kuiiVtAfpg/wvluSpljpoAvUkO50VVGpYkdgBrht545Qo3pXqKaIU8sViVUnI6kgHQk2IuDcYXOT+ZzQVkcsw/RsjRuV1sH/AFgO5FgSO4v3xuu5bU6kgbKijhWMo3L/AAf+Rs4ilNWJQOpGwCLcbFT4iCNRruO3lh458R2WQ00FGYJZlNpXkDWBBuUAFr6EXvocEwqytnjljdN84YWtbcm+n1xPPiVzDHLUQJTOrfZ11kXUFyQSFPcCw12JJ3xKoa2+w9Y+fbxKVgStB0me6cMVEtYab6eWPvCuPPRljHlMbWzRNsfUeRG17a4yUPH5atkhEQEjkLnUm2u5ynbv3wyPy9HEuVhmOxN/vtgTk0nVvvCLqwbrmdeaZ6lZIYYRH1VytITcqrb6C24uPY4VeJ8EmpGVZQCr3KOuxta49CL7Ya6CeOJDGLKVNz6g979z2xsq+ES8Qp41WKYxrJnMqJcCwINr779gdsGpyeizpRdJ+f4xezGLpt220n5UEdsPfwYr4o6iqhJCyTRL0+1yhYlQfM3B9bYG1/LlKR04+skgNs7Nex8mSwFvbXCkYb3DaMpINvMH/DFFLkyFIWItU+OQzS41CLCHmqrJFHqxbT6D+0dgB3xFqfmZjxNa2UXHVDEWvlQGwA9VXb1GOUnDKqtkEMfWqWAuFzFgBtfU2Ueptj141yvU0eUVNO8QbQMbFT6BgSL+l74xj4i0gjeyYW3JazRA4Etv2eR8skLdSOTVHQ3Bv+fnhL5x4y0bKIY4nqJnyjMQSLfrAd9rXxO6eaSNCkcsqqd1V2VT9AbY8KbNDNHKurRsHF9jlN7H0wNMBFJJ5+NzrZjMV0dfP3lTXhq2y1DtKRqVJslz3yAAHW9gScB+YeDii6UiE9CQkAHUqw1I9rbYYqHj1FVKZBUJC7DxRSsEKnuLmwYX2I/DADmeoNWY6eBkkSNixdWBW9rXv5AH6k4TRGJ6XGlHn4hy/Rtgeok8QrydUnotUA+J2yj0Ve3p54baORa6N6aoHUjcd91OtnB3BB1vhM4Py5UUt1iZahG1aP5T/wAOtr4FcV+JTCKSCnp2gZrpI7td1GoKqoACntcknytvjFFbtdus+kf9Q9zqtfrHMU4Bca2IHft74ZeQONR0008cpyidVAfa2W+l/I3wsU3lj1mS411xctr7iFD7yHXb27OoStmkmVhlBZTtbvhU4pIUrpYoJMkQZVIUA2bKM1r+uE/+VKiNCiVEyof1RIwH3Xthy4BydVClRpOmhbxIHPiytsSLaE9r62tiO2GuOpZjuVlyjcdINTeOApVRGKRndv1S51UjY22GFOHmkFQjnLIpynNsbHcHbDBV0tTShAy2SQ26ga+vltuRtfG2KGCcCKSJGU6bC/le41Hv/dhRXVD6xsb2OfEaKsy+k6Oos8KleoLoZDkP6wsbX0v5kDyGmC03C5YlL51mVRc2FmsO9r6+eMfLRihmnoWcKySMEJ2bzW57+nfDFX1KUcMkkxA8JCJfV2IsAB3HmdrA4Pku72BAvHtxAY1aVoW6uT5gThkc0w6w/Rqwslyc1tfId8bIlkhFpAGjvo665b9m2sPXGDlnmSCamWOSSOCWPQh2srjsQx0v5gnGqv4vHIVpIZVkMmshU3AQbi47nyGwwvZU4cqy8fp+MaSxSoIMN3i/10X/AL1/vx9xg/k6D/VL9w/ux9wt+7+8J651SjleGOaQRU7SLmAJLGx2a2lr3vYm/wB+FrifDGibxuHDa5h3/Me2D/EuKirjSaI+Eoqkd1YAAqR212/xxj4LkmZ3YqywkC1r+I/xsBilTaaHYhePcf8AsQvpGQir1cwCeYmpZUlppFWVL6bg33UjuCO2Ck/xWnnKpHRx9dyFUqzG7NoLJbue18bOb+Hw1FM7qoSWFc6sABcDdD9NR6j1wp8jcSjg4hSzzf0aSAsfK4IzfQkN9MUa2qyk6yviJit8U9AMoH8x/WJlrq8iok1YIgIU+WYtrbbQAaY+cxcOfhcdPDNKskRBVJvlva/hZbm1lPmRhv4tFK0l0u6tqCuoIOxBGhwk/E3mJJIYqMMsjo+eQg3CEAgLf9rUkjtYeeFA/wBU3aZeBG2HYXuAwLLVT16mnoYZJo7gzOiaGxuqgmwA0v66dhjxqeQK6R+mKOa9u62H/vJy/jin8GrFpeG0qQDKrxLIxG7M+rE+t9PoPLGV+b3OW7E6MP4HGvq6sb90o8QbYr3kWMZGuYOSp6IA1EMkYbQFhdT7MLi/pfBXkfliGSI1VQMwzZY472Bta7N3I7W98VT+VFqongns0cikMDqB5N7g639MSDg4liUxaaa6nQ6nUdvW2C/UNk1ntcGZNa47DuniGuLFYHWeGNFKG9l0/P6YI8U4qXjWTozKGF79NtL+trfXHXkV1m4hGJsrgK8gS97lNr9rX1t3tihVvOb5t7C9rdsIWqEA7x5jlT9ezV4ihwaoRIm6LCUtqV0JN+2Xywei5kmjSMNdCFF1GoU9xdbgYX+I1SU1fBVogCTBoZQo/aFw4H01t5eZxsqOLxQFpWmTpr63Jt2C73PlhZgRooSdw41z1e07VGWvqlmjkVFRQsj5b52B7bXIGhOEnnHkmagHX6i1FO76yKpUqzXNmQnS/Ygke2GnlisSWlV4iNWa66Aqbk2I/HHOeOMpBw+aGRlM1QoVIxYkDMCXIGwABsTufbDmLa6XFNfjFcitHr3uafhFxKMUFQsek3VzSeZTKMh9gcw9z64Y6yUVFHVRT2MfSdrtrlKAlWBPcEYg3DqySnZZYnMci7MPxB7EHyOHD+XuK8UpjGkUawubPIoEYky/q5maxF9wvlrh62lu6LOriK1WKaygHMUoG8IuT+GOr1a7Ei/rg/QciVP2uGCoieFHbxSCzDKNWs4JW9hYC+5GKdFX09OOjBTwiMaZemrX/eJBLH1N8FuzK6tbgKsR7OZEkpmk+RS3c2IH4nDtyBkFO4/9TqEsO+gAGCPMHDaRZ1aKLpB1zPGuikgnYdh6DCrxqneGYVFG2SwBk8r3/HS2MZCjJp9J1vxM493ZyChHiP3Dq1lkB2N//wA/z7YBc48vSVfFJEp4hdlSRpNFRcyi+Y7bj31wvS/EWty2AgRv21j8XuLkj8MMvw+kd6KWd3LStMysxN2PhUjftr6WvhGuq3DQ2HRlF2ryiEEycU+FFZDGZI2iqAou6RscwA3IBUZvob+mFFZNvXFo5brpOulrnXt64k3MdWgrqsw5em0sgW2osWPy29dvTD2Hk99SSIhmYwq1qDXlyspIzAMCR5gEXGLVXVhqkFRATJHJqCP1fNT5EHQg4i++OU1bJA2aKWSPXUoxW473t6eeN5WN311vUzi5HZPiVDmSb/yLRHxTM6lEG5ym5PoLXF8KlZzP9iFukwqCt1zCyqDoGP7W221xr5YYKynWKYsLsW1zHUkHUXJwM+I+WWgikbR4pAoPcq4Nx66jN9MRcfoaxa3HH6yzdsIWUxI4dwGqrMzw080+pLOqEi51Ou1+9sZ/5LmMph6MpmXQx5GLi3mtr4uMc2SOJKYWhCr0wu1iLg28ze5PnfGTinOP/nBAjgyrEBJl3JuSFLaXsDt2vih/yHLaXxE/pPHq8yPUvAZZKqKmdGheV1T9IpUjMQL2I2GK9Ny9RUoEMcXyiwkJ8ZPds3Yk9hpjJzDxhniCSEdRWDQswBKsp+YX20+++McnHhKwVlPVf5VXZ8upse31288KZOU16AIIxTQKidmbP5HP+vl/+P8A24+4zfa6n/Vf/NcfcT/X9vyjexF7lfk9JYpaiUsEuYlVGK5msCxYj9UAjTufbGyTloRqxomZXYj9GzXVzfQAm1jr3OM/JPNEKRSUkzZMz54nOozEAFDbzsLHzv54a6bk2rkZZFMcaK4YNKxGexv4VAJt6m2K2Sb+8R/+fyk7HFXaG/P5ztWfD2EQtDPVSCaVRmMViincgg6sL+xsMSar4e0E0tPJq0TFTbY22I9CNcVDjnEfsrZ6y8Yv4SPF1LdkI3+thtiZV3FDU1U1QwCmVywHkOw97W1wfBZz1bXS+0FmhQo52Z7RzSqhRZpFjI+QOwX7gbYJcE5EraiLqQU56R2dmVA37uZhceo0wCkrkzKpPhuM2va+v4Yu/MXE/GFit0wAECkWy2FrDythjKyBjr1a8xbGoa86Yye8E5gnpI3pKmFiIj4VY5WQtqRfYqTr/DHfhlW9ZVRQQwkFr6l728ydLAAf3Y+c28RElUFzAskYVve5Nj6j88bvhZxRIuIMrWDSxtGhP7VwQPra2BCiq5O6y8kTvftrt7IbgRr/AJvRkeNq20p0uqeEeh1vb2Iwp0vC4aWVqeohUyR/MTrmv+sPQ6fw7YbKl5BJrcG+Ff4n8WiWppg0irKsP6Te4BN0BsN7X08j64mIe4CqDWueJUZQpDPz+MVeeuH/AGKenqKR2QMCy66qwOov3UgjfzIxtoPiMky2qICrgXLxkANbzUjS/cg4AcxccFS8eW/RhSym1rk6s1vLYD0AwV4J8N5aooJG6Ik/o0teR++YjZFtqSdbdsUzWjUr9R5/OJB2FhFPj8pnqublnkIIWMRk9MXJvfck7X09NzjVJxKMRnOwGcZTcaeLQgruR3uMN0f/APHaLLleuPU9Ihb7i9/xxNeZuQqmgldJonKKbCYKcjA7EN2v5HY46cWo8LxO99xyf9ylHhUUCCNI0CqPIG+m5J39/bArnzgNO/DzVBBHNEyC4AHUDnLlI7kbg72BGFfhHPVVBGsZWOdALL1AbgdhmBBI9748uNcx1NaFWXIkSNmEaAgX2uSSST7nTW2F6MO2u7rJ4hLcmtq+mBar+jPbTFtrXEUUKRgCNYkCgeRUfibkm+I+9JmXDTy78QelAtPUwmUReFXVgGCjZSCLMB2OmmGM6h7kASLYd6Vk9Ub5ppJIWGa2Xxqb7Ea6+n5YAU/MOdQ/QfXc6Wvr93+OBPMPxGaSMxU8PRVh4mYhnYHcDQBb97XPrgnw6sRlQR7ZQbDW3fX64j2YzVIDYPP5SrXcth9JmUs1VNme3hAAUHYG5wVhhVIZS+idNgb+osPrf8sCuL1Mn2qFaUqJspLki4tpYNf6+uNHGaCVgrSzFwjBumoCqbeY7/U4+IPp2dD2Hv8A4Z8NerQ5+Zl4X8PVaNXqahoywvkjQEj95mNh7W+uOnEYJuDqHpZRLBM1iJUHzKNLgHyJ1GD8kzPlZflOoPngfzFH1lipGJAZw5I3UKDcget7YNXlvZYBb/D7iDOMqL6PMXK/4n1boyL04AwsxiUhiO4zFiQPa2DHKHw0E0Kz1kzRROLokVi7DsxY3Cg9hYk+mGjh9PS0sfTigjs2jM6h2f8AeZh+AsPQY8Y+NLm6LEIUAKeEgZOwFhYW2tgr5yhStC6g1xSTu0xf5w+HK0kH2qlmeSFSBIkgGZMxsGDCwYZrC1ri4wpslx9MUrnzj4g4W0KqzmpIBcKciBSCQWItmJAsPK5xMopdL4p4tjWVhmk3LrCPpYY4Vze8Uawyw9dEFkIfKyj9kmxBA7dxjJzFzDJV5QyCKJNUjU31P6zN+se3YDy3wwcP+G1VNEsjPBTq4uomZgxB2OVVOUEeeuF3j/BZ6OTpVCgEi6spujjzVu+vbceWPlrpFhZddU0bLigB8Rr5E4bOlJ1XqZY45L9KJWtoDYtrqLm9gtu5xt/kOkJt0RmJvnHz3882/rfAnlXm6LoJTVDdJoriOQ6qVJJsTbwkXIudLeWDLcWo4AZJKqN/7MTB2P0W/wCJAxHykvNx0D9tSpQ1XbHMG09Gy1EkBJIUKwkJJeznRST30Op+7Giqo1jAqYlvJTgvqx8QA8QPlpfbCdLzpIa56oKMrjL0ydMgFgLjuAL387428T57MsDxRQ9ISaOxbMbdwBYWv3P3WwU4d3WpHjjf6zH1NfSd/wBP0hf+dyH/AGR/+aP+zHMI32BP2lxzFD6DH/l/OJ/XWfP5So8bkphURTCCGOzBWdFCBFYgZyB4bi+5th75kqnByr8qgZbeVtMTDiHKc00bI89s2wA8N9Nye1/LC9w/nbiNKDTLKT0yVCOiuVte4UkE2G9tsT61bIqKB+RGnC0WdfT5jd8Vq5fsUEL6ytKJEHcKoYMSPIkgepHpgb8KuW4p5JaipTNBANA3yPI2ynzsLtl9RfCXVVslRIZZpGlkbdmPlsPQDyFhirfD/iCvwvoxm0kDsZF8w5urkdx+rf0th1gcbH0OSIqpF93MNcaqkqFFOYIir+BUCKPqumlt7ja18AP5pK+KHJT8RUuL2iuwAHYLIb2P0Avjbyy6faJJQgBC5A19A17mwvYEr9+CprnD3F/cHEqvKKcv6t/MotQG/h4kt4ZA0KNHIpWbO3UDDxA+R737/XHjXUILaaG1wwNiDfQg9sGufuKpJxOZkYHwxhyNs6qA33aD3vjDw3hs1XL0qdQzZcxLEKqC/wAzN2F/qe2PQqwK9U801bLaQs8ZeduJouX7UxG2Yqme375XN9b4C0XD5amYqiSVEzeJrAsx82JOwv3J+uHuo+ENSyHJVUsj/s3Zb+gYrb77YyfDuo+zS1dNMOnUllFjvZM2ZR7Gx9cAe1K0LoAdfEoV12OwWyCzy3PSTQvWU7xw9RczEBl37lSQPYnFF5I4wG4i2Y3YxOEPYN4Ta/nYHGGs4q/9Gf1yFtfTU2tgvxirQIII1VIkGVUXQC35+u+I9mWLCLCOR4lKvG7YKg+Zulr36trm9/8APtjnEK9nrT1FtTLFkZ2tkcKGMh9hfLr5e2Fagr6jO8fXZo0PhzgNlAGozEX01747c5VH8oUSU9GWQo2ds5I6umq38762Omg9MYqILFS2hxCOCBsDnmS7htE00gihRnLsRGo33Pf0G5O1sNdb8OK2GJpLRSBRdkjkzOoG5tbW2uxOPH4br0mnci0igKARqAb5vvIAw78J4oyyBr/Kb/51xQyc81WdAEQqwhavWTJdBKCBbuMef2UvKqLbNIyoD6nT8L4daH4etWVNRKkscNL1WyufETc3sqjsCbXJG3fGri3wfkRDLS1SzmPx5MhVjbXw+Ign00w+LlI4MQ+ndWPHEPw01PQjowRoLeFpCoLubasWIvqe2gGE7nTh6QPHLEcjSZs6r3ItrYbb2OPvDeLVdYbxxgEnVibC/cjHrznyLWJCKtpFlVF8aLe8YvvbuPM/ltIoFjZH7w/rK1/SKPQP0g3lHi9KkjLOFBdfCWOUAi+jN2Bvvfthkn4bIsbvIAEVcxa+hFt7+Xria0fCmqZkhj8TysAPzJ9ALk+gxSZfg/HJF0E4i3g1AdLISfTNcDDOVjVs4JbRMBi3uqdIG9Rc4NHO12imkSJm8KAjLbuRcWF8e1Tw40rCtJZ8gAkuSxIY20v3BPtj7U1T8NcUlbZGRRlMQLB17N23sd7fTATmXnEzxdGJSkR1YtbM9joNNFHe1yfXthZaLmt1r0+/3H6xprq1Te+f1jLPzZRZeoJXva4Xpm9/IDa/ubYIcEcdATqSRN4gbagA2APtb2wPmp4QiRgAIUUgqPMAj78YKGqqKcmKELJGTfpsdB5kW+XCoqVwVrB3v3PtDNYU9TniUbgVQKhXgmUNFKpV1PlY6+hG98RrgHApamUJABJlbQb3CnewB09TYYdaziFY1NKqCKElSLrfMV1zAMdjb88aPh/XJT8PyxWErMTKRubHwrfyC2NttScUKi+JSTbJzPXmWaqPjzN/MVfMHLTRvFmO7C4H1BI/HAvjNCeIU0USSR543LZ3Jy2IsQCFOt7fdjbX8XvDLnJIZDoe9xoAPfASh4h4FA8NgNPyt2+uJlblT3EHO5TZAw6Gipx3lyakkCTqviF0dTmV7b2bzHcWuMevJ/Kf26rWDNkWxeRhuqLvbtc6Ae+GXnmRpKSFFRncSlrKC2UBLG9hpckW9sAeSuZhRViysCY2Vo5LbhX7geYIBt6HHoKLmtp69cyNbUK7en2lMj5c4XGMgoo2UaFnJZz65s17+1sBqH4aUJrJJM7GmQKwgub5mv4S+5TS+mpva/c7aniVKB1ftcOTcEOLm/8AZ3v9PPGChrJR1maJwrsGQjxeEAAXAN/p64jjJyE2W/OVOxS2gIxfyJwn/YoPvb+/HMLn8qDyk/5bf9uOYH9ZkzX01Uzx8UkqEMlLFJKNs2qgEdiTufS/lho4QyU9JFKkaColU9eTKOpmvYqW7WGmmPV5BJQUrU1jD0gPD2awzBrbNmvf/HCnV1VTE2WnTqSyHWJhdWHdjqMth3uMdPoc1V8b958PUoduZ4fEWNJaZagqqzLIq5lAGcNe4Nvmta4Pvgb8K+ErPxSJXdlCqzkK2XPlF8mh2O5HcA49ubOWOJShZGijMcYzdOF75dNWKnVjbyvoMKnDa+SKRJoWKSIbqw7H/OljixiKezpjsyXkkC3YGpceYzHqkcSxja6DKfvFsTTjMtYJoqSCSQvO2VfFc2OnlceZIOwONE3xhqSn6Smp3fu9nF/UqGt91sL/AC/X1FVxFalms8X6S66BQvyqB2F9Ld7nAKcWxbCW1o/b+0LdkV9sEb4+8rtJ8NOGUiKksJqJf1nd3Fz3sAQLY71nLtPSQSTUStGGZBIhYkb2XKTcjVtR6nHX+cChn1qGenlFg3gZlJHcFb7+RGFL4k87xTUwo6UM0bEO8rArmK6gKN7X1JPpjTVXWEo38M4t1KgOvmHop3zDffCTxmjTiHGjkchVVOq6HXMgAOU+d7C/ocEeVeEuaSN5pJJeoLhWYlVGtha/l543T8LihBenhSOQC90uLgdmG1vbEutxjs6g7PgfEosptCkjjzDFVwejTUI5kGqyNIxIPmNbfhgBLXOZ+nLqLXVwdTrpcDbvjRw2c1ksccDoWk28Q8IGrEgagD/PbDDP8OqdjZqyYSWykqqhfuILAf8AFgmMD3A9o4Hz8wGWC1RSs8mJM9RZmjSWwJ8UYsbX1sTa9t++CSdRApADXYAHYD3Hlpj5WcvtSyinkCi4zI6aBlJ3Hr5jHRIHNRJF1Fbo2PTX5vEN211tf6YPa9Dq3UmiP89onVTlVOnS+199zkfw9TNmhqpEmYm7MFym+p0Fjb64UuK8z1qGSnbLEyEo+VdTbfxG+h30tiicKp3dwAO/+d/4nE/52rkqOIVEkWqXVMw1DlFClh6EjHcE98k2DevBjGX+5X0HW5QuA1gbh1M8R8OQK1uzjRgfW+v1wV4PxApeaQlY4wWdtdFG+n+b4jnCeMVFLm6EpVWPiU2Km3mCCAfXfHrxrm2oqlVZZLRrrkXRT6sBYH67Y2f2cTb1BuJgZw6Na5jHypzfHnfqSLFmkYrn0ADG4udh5YOcT+IFNDG6dX7Q0qlCsfiADixJJ8Ol9BriX08kbabnsL479Be2GPoKw/WCYuc5+npIhz4Zzxx192kCtkdYwwNyWGhuNL20t66Yf5Kw5wBffCH8PeEwy1Mssy5xTKrInYsxsC1uy2vYbm2G0pGznI8kRPk399/PE79paNut+0oYW+3vU58R+AzcSno0p1VpEibquxAVAWBXM2/mQBc67Yxv8DmyWWthMlvlKMFv+9cn65cbOVYejBL4i8hkbqOTqbHz9sbYuItm3ue2Nf8AINWAgG9Thww56jEus4JPTEUtQ6q8S2FtfCTcEHuOw/wx70tGscIkz62zMfS+CPMs6VNat1zdJQhI/WO9jqBpe2PWs5YWSCTJ4SFuQCQoC6+Z2t7YcXIrrAYry0l249t7msNwP7fhPfg3Cw4zzs2VhpGpsSD+1bzGthgPznwr+TOnU0RtHMSjxyeIBlsw37EX79sHuBTLVRKYpEYgAMoNiNNbg2I97YDfEzjsTQRUcbLK6ydSRlNwpsVCX7nU38rDvstQ911pFo4+PaPtXTj1fuuJo5JrftEbVThTLG+Wy6BBYEMBc6m519MGuYslRSyuykSRi6SJcNoQLE9wfXEo4VxCalcvBJkYizCwIYeRUgg/xwQ4tzhWzpkaURqDqsahLkG4uRqQN97YK+A/c2h0Jxc1Oj1eZR+C8UFMoWK69ybm59TrqcLfxX4enVpqlQFedWEgAAuYytnsO5DWJ9BgdQ8/yKoE1OsrjZwxS/7wAI+62BHFeKy1cxlmIvYKqqDlRRsqg62vr6kk4+w8a6qwlzxM5WRU6enzBbUY3tfFc4rWaLJEfAyhh7EXtv22wn8vciz1sZkVo4YVOXqSXsxG4UAEm3c7euCXE+BVNDTKI2WtQPayBlMebsAbkqSfLQn1xr9oILAoB5+JnAZl2SOIR/l5v2TjmMH8i1n7MP8AzTjmI/aX7f3Eq9f+agrl3lWv6JnhmNLFJoCSbyW7hR2/tG3phq+HvDGgpqrqMJJ+qLtck5coym51sTm+7BXmPi6SHNG69JdBsAoFhb0sO2JvzLzRLDUJJSs6hFs8mU5HJO1iLMANLn6Yod18mxkUDUTFa0IGPmUKkqn6l/lVdSewA3/DfEhMqvLK6CyM7Mo8gWJH4YbZeG8Xr6cF+nFC4uFJWIyDsSNWK+V7A4VZqSSCRoZUKSJup/Ag7EW2I7YawaOzsFtn7RXNtNgGhxPKtjyjUW9Dht5V4QYKd3fRprEDuFF7X9Te/wB2F3harNWxKwJUnUMd8oJ1+62HriU119xfFKQclyAK/nzF+oiBP43xj4jSghNNLnX37W/PG+Q/5tjohu1if8PXH04pI5nflXnQUsfQqYXliX+jeMjMouTlIJAI1/z22yc9R1c0dHTRGFahhG8spGbKTYhQNFuNLknfthSkqEOYnQFrLf8ADA2ceIFCQwNwRpYjUHCrYlTEtrmWK8uzQUniWrhckPD6yIiMRxqpjchdg3fT+1a/1wfruGur3AuDqDvfyIO2JQfii7pappUmlAt1A5QN6soUi/sRfAUfEXiKselUPGrfLEmqr2ARTe301wguFYwKv+IO5QOUgO1lI+LnM7U1PSxRsq1OZmvYEolrd9szWtp+qcRqCsdJOqsjLJe+cNrc7m+GP/wPVTlpaiZVkbU9Uuzm/wC0QDb2JxTOTuW4OG00RdIpqmUZ2cqGyg/Kq3GgtY+ZJwyt1FSnnfzAtVa58aknn5kq506clTKyHdc1gfcC1/rjMCEHoMVfnzk6CpEdVCyU7s4WYW0N9mC/taajvf64FjknhyAEyTyutje6KCRY2yZTp6XvjX1lCDzAnFtc8zNwf4Vl0SWrm6OcBhCouxB1Gdtlv5C5Hphh5Y5Go6eWapkQSKpCQxM2db2uXYEethe/c+VvKq4z9odnuFsdQzAW9rkXHrjHQcwx3kSRmVSwZJGByHSxF+22hOhxObNuYnpHEeXDqUDcYea+V6fiVPI8cSpWRpmjdfDmy65CBobgEC+1xiMwyXAxYuG8wwx5xHMkkjIQuSzhSRYFyDoATfe5xOONfD2oo4eurpUQLbOyXDJ6sp7eoJt3w9hZHUvS55imZRz1IOIM4bxaSkm6sYBuMrodnXy9DexB7HDTT8yLUX+zU8pkUZiGy5R21a/nptfChe/r63w6fDPKaaqjW3V6iuQN8liAR5gNe/7wx3OpQobCNkTOFcwbo3xMfDa+qpOoZYutExLsqkXX1Xvt541Jzj1FvSUshLbNKVCg/Q3OC8YObyHb+84D8LrRlI1GVmAJGh101xG7iuCxQE/1/wCpW6SOAeIL4dUfZnvW5oSQfEVLByTrksD9caOP8/RtTvTUisRJpJM4t4bg5UF7621Jtp2wZ5jEVVQ9FiBKHUxE30JNj5mxU6/TA7h/w4pwLPVSZj+wi5R9CbkfdihXZQdXW8N4+3ERdLADXXyPP94kLQi1yMe8cIHpg1x7laakdRcTI/yPH3vsCu6t6e2uGbh/w8gSMGrmk6jC/ThKgL6FyDc+dhb1OKTZFaqGJ4MmrTa7FQIn8G4FNVydKmjMjbnUAADuxJsBhlqvg9XqhZehIwH9Gkl3/FQD9+GTlx4KNZqenz3kIfO5GZgBbLoBoL3+pwS4ZVymQZb3vrb1whZ+0lDAKNiPV4Hp2x5kZyMLqysrA2YEWKkbgjscaaCgkqJUghUvI58I/iSdgANSTtg/8Spo24pOYrbKJLbGQKM3pfYH1Bx4fD/jiUtY3UIQSxGNXOysSpFz2Bta+KTPpOoCTlrBs6TG/i1BVUNDDGbSxwoc7wm+UliTcWBsL2zYUqrmr9EQGOuw118z+eKFRSyxuS6kxG4e/wApU3v6WthGoqSIF2AuhZsl9PDfw/hb1x50ujbdhzuehVWUBQeJ3/8AFif6z+H/AG45jR0If2V+7/DHMB6qv5T+X/yE9fzNPCqGKWsMjRqziJiLi4uCNSNjoSMdeJ8fKEZtEDDMCNLX8tjpgfRUbuIqosYnW5RVPy7jX9rTcWwW5cTqSTPNlaSOxjAXQAg3a2ovewv2xogbGzvU4PsPML8T4i0smjZr2sQdLabfTE++Jler1iqpu0USpIf7Vybf8INsPMKK8weTQLcs21gNSSfKw/DEallLu8huc7Fr7bm98O/sxep2sMTzmAQLGXkKkPUkmYeEDIpt3Nr2+mn1wwcQe5sdthgfyTTmOkLn/wBRyR7Lpf78enEH1vi7PKW+u4/2mYjfRhY9x5eXp64+U1MZp44o9GlZUBOurHf6Xv8ATHnK+GvgXw5rupDUWjhyurgSvZjlIPygE9tjbHGOhuMUp1MI0pQ0dAvSggja2jSSKGZzsbkg6eg0wqc5cjQ1KLPRiKnfNlkQnKhzbMosbG+hAFje9sEeYOLqJ2WUGNibhSL5r7EWvce2BPEuLXMUaq4UtcuwIBI2Guxx54Zd4sJnqDjVFAImcc5QqaROpIqvFfWSJswW+ni7r9RbHXkXIeJ0me2Xqae9jl/+VsUzhVRkEjSgGEI3UD2ylbbG47/x98RmMsWDKCHLXUKLG5OgAHrtbFPFvbIrPUIhfSKXGpX+KUrZ2BGM6cwJCqQ1CSsyg5GjAN17ZrsCNbj2HpjSUrUhRJpo3mGrsYwSCdcpNxcjufPAJI3WVhOwd3Phe1gR+z6WttiF0hSw3uVtlgD4npxzjEs4QJFlhQ5ipN3Y6i+mgtvbX3xpoYEdQyTReZDSKGHupN/8nHvw6lObUgW1JOgAG59B3wlvRR1NVUSR6qG09tr28jgqKLQSeAPiZY9BAHkwtXTxNUxPkzRxhg0ltMxtbvtvr643y1OyrlYvsN9++nYb3OmMiWjjCtax0YaaD8rY1ukUIVUCIp7qbk+5uThrHxluHUTwvH6/0k/NzWxz0Ku2b/P6ztS8NjjDvF4W1LDcNb+B9sGaCvZqaZFXqPNC6JHfVi4tbU7C9yToLYWqUzFwqySkyNlWNVRjrsAStx9dr4feE8hilDFagdd9wwzAf2cwtYX7gYJkFHYPWOR/TcxhV3VqVubYPj3I+faSTiXI1fRxdSemdYxu4KuF9WyE5frgRT1EiOJYXaN1+VkJB+/F94FxKXrGGS9wcrq2oI7+hFu/cYhVVHGtRULEbxLK4Tyyhjlt6Ww/j5HfB48QORT2TsGPHKXF5+ICZKmQMsSK3hRVZrmxBZQLjz9xhiWtc/ox8g0C9rW2ttiWcL4lLTTCaBsrjQ3F1YHdWXuDg/V/E6qKkRw00LbZ1VmI9szED7jbCWTgs77r4EZx8xVTT+Z141AEqXKfoxfa2xtrb0xog4hfTNZgbb/wvjJy3TtPTPLLI8j9VsxZiT8q/XX8sNPBVXMsbIrLfYj1/wA64BmW18V65HG5vDpsUlyeDzqBOYZS1PlsTLmUxKNybjbva18e1ZxFlA6qshsNwfqNL47cucKiTiFbIhZxE+VLm+W+pF77jUfTDJS5ZXyWHi9MJ26TVfnX6x5Odt4/8i1w+kWciV2ZFX+jymxPqSNh6YNV3DahqGdqWqlWRF6hGl2RR4kDgXBtc/TC01WlPUy0zSAZG09AdcGq/m2GjpZUjlWWomQoqo18gYEF2bUCwOg3JwelH7yjXH6QdrL2ydyZ0v8AHHolO0hyqjSNb5VUsfuAOPFjlX2GL1wKmThtFCkQAeSNZJZAPE7ML6nyF7AeWLt1y1L1NIdNJtbQkCnEsTBT1EKnNkcEDTzQ4duH8dpZlF5Fgb9ZJL2v/Za1iPTfbFF4ysfEaWaKcAsqM0TkDMjKLjXextqO4xEaXlyraMSCkqClr5hC5FvfL+OFStWYvV4jvVZjHXmOfUp/9rg/93+OOYQsn9l/uxzA/wDja/5j+U79fZ/LHqPmikDywNOEyuzBrXU5tbBhfYkjYDyOMH26aScDhpMkqavIvyBT2JbQgnz8vuYarg1HTqY0gjIGnjXMT6kkXP4fljbyHHHlqIolSOQv1Mg0LLYDMo8gb7bXwgjVBiyAkj58GPMHI0xEUec5eKCMieNUp2sGMIGU+jsCTv2NgcJcg0sNzt7nF0qj0oZjOLQ5GD5vlII29SToO+2InwmkMs0UeurC/oBqfwGKmDZ1p/DrUm5q9DbJ3KLVOIoUi3KKq3HoNfxwHp6eWokyQxtK+9lBOg8+wGu5xs4p1JnbpRvJbfIjNb3sMUHlYCl4VEUUpJNmaQkENcEixB1AAAA/xw1bYKkLmR8LGNra+YiUHL1RS1dNJV00iwiZMxy3A1Fr2Jtrbfyw98wceDSm0qkHazfwOBnFOIsYnd2CxgDMWNhvrc+v5jBibqyspCjKQCuQC1raWt2xDyMpshdAaE9Lj4q4587gDiteslREikOyREkgbZjoLn27YJ8Ko1lDCYDphSzE7AAXv9MAPidzM9JJTinZTJECJgQGHj1CN62F7bi/rhH438RqurjMTGOKI/MkS5c37xJJIvra9vTBK8BmYOfE4+YoBUeZmr+aKmpj6ckn6K98iqFBttewufYk4zUsoiliktm6ciuV8wrAkfdjRwTl+qqReCB3X9rQLp/bYgH78fOLcJnpmCVMLxEjTNsw8wwJB+hxZUIo6Fkly5PWZU+Jjq2miYPG/iVxqDf/ADqO2BfMUghoZXc2ci0V989xa3sLn6dsIHDeLT01+hM8QbcK3hPuu1/W2B3GOKvKS00jSPawLG/3eQxMT9mhbOoniUDn9S9IHMaeF0HEOIQ+ObJTnS7+EPbyVVu9j3OmPem5cahYvm68j+BQqkKAbX33Jt3tbDNLVJ0IRCR0+imX2yj8d/rfGGv4ktPHG0z5B1FFrXJtvp5AWJP54UsybHY1ION+AI0lCKA7Hn5g+eOrAN0jXz0J/O33DHXl2piS8VUYoZSSQxGVWU7eLYWsRrbDVJGmXqtNEITrnMgy2/ifYa4mvM/ElqalnQERIAkdxYlRfU+7En7sdxaWu2rDQ+ZzIuWoBgdmPUXFaSiniqHqYnEbXyRsHY6EaAEgWBvqRh7pEhq7S008cqHUWcXHfxDcEa3Bx+dnpAcfIImjkWSIlHU3VhoQR5HFIYKBencQ+uJbctPGCJ697OTCUWNlBIV8osxuLHW9t9hiV81cFSk4hPTw36asCLm9gyhst+9r2wcX4n1mW3Tpupt1el4ve2bJf/h+mFlyzM0krF3c5mdjqSdSTjuNRZWzM58zGTfW6gLO18GuG/D+sqYhLFEqowurSOEzfug7j129cFeXvhlUThJZjHBC1mtITndd9EA0BHc23w38R4nI0xS1ivygfLYd1PcY5lZnZ0ByZ9i4nc2W4koiNZw2ZwY2jPyurrdG7jUaHzBBxpqOfaxwI4ljiZzlBjU5iTpYFmNtT2scN3xH4g32SJVIks56xU5umLDIpt8t2JPuMTimqikkcoGsbq4HqpB/LBKwl6iwqNz52elim+JS+GcmLQIVEzfaHA6jbpf9kDyBJ8W5xyo4vPSwPLHEjOLDOGuFvpnykYNCpi4gOrTSKxbUxkgOh/ZK76HuND54F838RjoqOSGQrJPKMqxhr5R3d7bW7X1JtiL0W2X+pfeVeutauDFiHLclxmZjdidyTfU4+8d4RE1I86KFeLKW0+ZSQNQO4vv6e2M0XGad0BzlGtrnGg9iBY/4Y20y/bI3ggkCxkjqzMpt4bNlRdL6gXJt2wSvrrsDHY0efjUzYFdCvn4iv0Qy97djh14L8RBHTx01XE8gQZY5UIBsNlYHQgDQG98ZJ+RREl4aky5RfKY7H2FmOAAvIypGC8hNljAuSfXyxXD05Ckb2JFK3Y7j7x1HH2ldDGCkJJuACW0F7Mdhra4A2wYh5qkvo7W9/LAWhpZKaIxSglzfxRm+p2UX/jjGnFmpo4+tSMbkgESiwtsCSpN7d7dsS8imtiv0558a3KGLdcOsZC8Dncf/APxXJ+1j7hA/nMP+yJ/zW/7Mcxj6TK/ww31WN8zrX88UEw6hMyN3jy3sfINfLa/nbCZVVclRUCSJXV9o0juWAHkV1J7kjzxR+LkJeNUVY18IQAWsPTv+OvrjT8PhDFDUtCgWfPZiP1UI0C+S3udPTyGCY91KFmVT/ff+p9dVYwClpMeMz1d1Wsapv+qJy/4ZsMnwy4Ks1Spc2zsIxb2zNY/ui31w2cR4mJEaOdVeNtw/b1BOx8iMT7hHFzCq9J7NHIzIw9CLH7hihiZQvB0NakzOxzWBzsGfoDjPEPswEUKhFA0Ci2EarqpJJ5CZXUZBmAIsWO297EDBWn45PXcPjqGRInZmXMtzcLpcKdiTfz2wv03CpI3JjZpc5u6sdSfNT5+m2JOazd0gn8JYxgvbBUT0bltK6NoJGc31Ulz4WANjYaW17ja+J3wrjVVDH046qZEv8qSMAPYXt92KAOYginpgQk3UvKy+E7EAA79tcI9fFErhYbFVFiQbgnuR6f44pYFTomrJIzcqt31WfxnlTUL1BFOil5Zm8Ot/EL+InytqSe18NUPwXjUKJawGQEFkWPwGx1XNmB1sRmt9MC+ROKRwcQR5WCKUdFZjYKzLZST28r+uH6oQqxZ2CoNS7EBQPO97Y5mZD1EKg8w2DQrqWYzFLxUk5AMoTwhBsuXTLbsPLAn4l8RUcPhiksZXlDp5hVUhm9iSB/8AmPCetWeqkljkcR6KuQ2DZRq3nqfyx484cqrUQ/aYBI1QlgyXLZ120B1BG9huL4nYpCXjrP8AuUcgFqvSIB5D4FHW1qwyk9JUaRwNCwT9W/a5I18r4p8r0qDpx0lMqDS3RQk9tSQSe+uJXw/h3EOGzR1TUsqqnzAjQqRZg1r2uPPbDTL8Q+HsMxaUHfL09fa4Nj9+Hs3vNrs8j7RPFFaj1+YN5jpSlTEkZ6aMBYJoEuxBsBt5288FTwClkXJKme/61yXHqG8/w9MLdTxesqqkVENJK0CiyrlJuP2r2sW76XHbtjdDzjTf+qXjdSQV6bBvuGl/O5wtfXdpOnyBzrzuHp7YLb8E8fhFvjnLX2OpaIkMLBka26tsT5HsfUY8TIB3G2PXmfmL7VUGaxVQqogNr5V2vbuSSfriycp8JpqGjgkESSTSxrI8jqGPiF8q32UA20/HFY29qsNbJppNthCeJGA99tce2T78VjmDkyl4gySxyLSS2IYLEMrnsTYix3F9b/TCvwr4dzSTSRsyxxwvlkmPfvaNb+O419ARe22OpkVuNgwNmPYh1qKfRy72vjkU4V0MnyB1LD+yGBI9dMUet+FEDqfstU5mtosoXK58tACt/riT1JbNkOjZspB7G9rffja2K42pmTS6EdUvvHFeWTMhLI/iRl2IO1vpbCVzvVxlIqXMGlz53Cm5QAEWNu5ve1+3rj0rOGLTIlMksuWMagSMAzH5jlB0ue3YYCnh8QSUEZTlurgXsdxrfudNced6k7hYb8z0Wm6ADCvBmCwzQhVJkidFj0GdmU2A+vf0wl1/KFZTJnnppETu9rge5UkD64ZuSZ7l3Y55RYAm2gPZbevfvhz4Xxpg9r3B0IIvcHsR5dsHryDiOa2G4u9S5SB1MiopAbbXx9ekGZRbTc+trYZ+d+DJS10kcekbBZEA/VDi+X6G4HpbAz7PcDLYHzOLZ9aemRg3asAfxPSnjFxuunb+OC3BJFSZoHcIZAJEzeG+pG50ubaDGLlHhU9RUFE6QVAWaQi4QA7gdyToMbuN/CqpkzSxVAq5LXZGXK+nZdSpt5XHoMSmoBbt2NrcsC709aDcbKLhkkTGST9Gi/M7Gw33JNgcKXI1QjcWkcD5hL07+bHS3ra+E6HM9kZnKr+qzGwt/ZO2vpj2ljIIKkqwNwQbEW8jfDNOF21YdXJiduZ1uvHiU3iGbPb1t/n0OPPjUoSiIkGrHwjzsPL6jAzhnNNXUKq5IpHCm8rK17DuQCAW7euNNFwxJZQ1UTM22ptYX2UCwH074lLWMa0Gz2+JQZ/qaSK/fiIuX0xzFY/m1of25/vx9xY+sSSfoHiHS881E7xwSQxySu6xhzmRrk5fEBpe+50w2cV4OlIziBmWTW8mtz79relrYR/iHMUr0mj8LlEcsB+uCdb7X0F8NUPPdPWRZqlJIpgPE0a5kY+YF/CTvY6YSvo7lYsqXz5lGu0VsUsPiMnDuBxGCOeVklmK66jLe/ZTZbgaE6/KfPALnPhUDJmIjVlH9IuVbZvCC2U6rchvFrocfaLnmnSAREXC3K+Eg2I+UjLYPc73I0Jza2Aqs4jHXGnpBZetNEjWBzWzPnJNgLHwFbba3t37Xj3LYCBocTL5FTKQTub+TfiTTQI1DUMRCrfo5luwB0zZrD5GfMykX0PscM8PMNGqZqaoilmZgi2N8pYqASptci5IFtSALgAkGeI0EFIvRgiSNFFwqqNTre5tqdQ1z5euEzmXlmA0VRUqiRyxhTnCgbuguSBfQE/Kb6nRtACF6nyAGHMz02JSSpinFwKG4Lzlr3JBeO4YgeAnN82Yk3Ay2UjQ7fOAUsEiXlfKRIpN2AugHjA9TcWbtY4xcVkiITpZRvstrCy2DaC7A57tre41PYjyjwc1Am/R5lVdXIsBo/hDEZQSSp0IPh3sTioSANmSddTaAjVy78MKaSNaioLSo/yRq9lIH6xYa2B8OUG51PoCPF/hvw+qtEkfQOytEx0IJAupJBBte++u+CHBebqMRJSzSxQSx3CrqEKlyQAxRRtYG9vrjJxLmqniIFPJHPVE2VImzLe2rMR4VUG7HXYba4m32OWBQ8SrQiqvSfMnVHxGGEMkr9J0umqMQcotfwg3B3w6cKkgmdum4UR2Is4bOGAGYgOcoBv81r+QtfGKPkOkkB68k5mfUuGWwJ8ly7bDfGes4bDw+oAvGjmPwELZXTNFqT0GOoVwQQ5Gvj1Fg10U3AlDtoR77KiOsaEOSV/6UBLsum5ve4Gh9NTp9MJ/BOWqCatyXU+ORgmfQ9Av+jt5PdWHpGwG+PHiHM07oUQRw9jIly1v7N9Fv57+Vsb+QOVEnKZGRWhYO8pj1RfHoTlsXJy5SWawvoCpzFxMZ6QxY63A35NdpUJzG3iNSFPhsLMwsrXGUWync2v5emwwq898KhkUTlAZ2Ur8wBIVTZrdVLm9lzWfYDL5t3EaElH6LLJUXBTOlg1j8oswy39b9td8TKo4i0wl65DTlgqLkOZWDIMo8Ngts4y5hY3uGJBAMGo9w2bGofLtAQLrmOfL3wxo4E69UftRYXjjvlWxym7WbU+LYG1hfUEY2ceqrIPs4VY1svSGgC32X9k/hjDwjizwUiQ1iFcmiOviATsHtsQdB6Wx1q+NU8aN05EnlIsqrfcjQsdgBvbfQ4DlW2Wv0jlfyhseta134MOyxxRF26mUJa4KyCxIFgWEZXc20wI4DxeJrxyVUPVdyQP0oGuwBeMa9remFSapqCiCokZipvmYkgkX/Vvb02wG4rEi6sC+Zh2+/Te+OrTWT0j3+NzncfWzxr5lwp2SjInqJo0QepufIBct2+mI1xPld5Z3lWpgJkkMgCrPcZiW+UQHHY0sQOZbMLXv5bb+3lgfTcRdpUOYhc47277aW7b++GsUMoIr8e+4vkFdjr8/aUOukjfKZZ4ElK3dT1RY7HeL662OB3FOGZUjZJBIrFiShJUFCNBcDXXXe2lvLGuIjOAV07C2n44WeaadqKvP2dyiyIsuUbAvfMMuosSpP1wljoLmIUaPkfEauftAFuRGXgVAsUTS9MZmNvnF7Ddip0AA723ubgDUrFJTo7L1CzKxBRSumVmW5Iay3AB8/TE7r+Y6mVMjynKdwqqub0OUC/sdMH+RQkkMiA/pg2YjuVOzDzsbg/44PfilKzZZyeIvTkq79CcCbOYeX3q6mSoDgsbDKQQAFAAAOp7YCcL5f60jK7GKxy20Y372GYADDNRKysSTlA3JwucN4oHnlyFbPI1tzcHvYa4HRlXMCvV/XXidyMapfX07PxvzD3CRHw+Rx1S8c6AFyuXIQbi+p0Pn6Dzwz8Oo5Q2fREFjnJsoHnm8vrhcl4cBC0kzCJASSWFlA8tTdj6WufLXCFxNoppLQu3SYgKjZvCBpmI2Fzr9carpbJsJY+Pf5nzXrj1DQ1v2+Ju53r4ZeIVE0BBRyNQLBiFAZrerAn1vfGrgvw/rKuDrx9NUa+QyvkL23Kix07XNhhZ6cfVVM11Lhc22hIBO+LPzVxJll6UYyxxgIgHYAAae40tijlZH06DXmI49HfYkybUlPV8JqOrUQuIyCrAOpVw21muQbGx+nbBleeaFfGOu5GoTJa/oWLWHv+GPH4j8XX7HFA1mdnzLfdAtwWHlmOnqAfLG/g/w0oxGsk000oYAgRlUB9b2LZew2wqzU3Ittw1G1W2pilZ3Bv8AO/J/syf8w45hl/m+4X/qZv8Ant/djmOdzD+JvpyYD47Ux/ZZYXQZAPAB2bsQfO+nrrj14P8AD2plpUdzHSx2uolzZj/aygE6+tvbGqT/AEym/wD7Mf8AA4eub/nP+e5wvj5BopLDmayMdb7AG9pHuO8vTUjKsoVkb5ZEN1a241AII8iBgbE5SRJIyA0bBlPqpuPxGKBzX/V4/wB4v8DidUu5xXxbjdWGMkZVQpsKrLRR8+0NfGvWkFNPbxK98pP9ltiPexwuc/c30/2ZqOkcSmUgyyC+UKpvlUn5iSNxoB74nDfMP89jjv8Arn2/LGvp06+vXM+OW/T0Tyy2GLPRUQXhtIIBeNowxP7Tvq5Prm0+lsRqbYYtfwo/qs/71v4DA8tOuojcLhN02biRzZw7MEjUDrZsxPZVN9z6m1h6HGXk+oWkrY2qBZCGVmA0GcWBI3009bXwx8xf6TP+8P8A64VeMfL9P78ScW9lPZ9pSyaVINvuP0lPHLjMc6srRnUOGGW3ne+Jv8TOYIZqiGKGRXWnQqXGoZmN2APcCwF/fAniH9Xt+9/246fDv+mb90flh6ulMcNYv4RV7WyNIeP9TMs1x2w6/CrjcUT1FPMwjFRlyO2i5kv4ST5hri/l6jC9zZ/pX0H54W+ObD6/nh4atr59xEFHat0J+ho+W5VcHW3mPLzviR1vHqeTjzyoB0mcqrn5c9gM4I01Yb+RvgvQf1OvscfZ/wCqv+AfliQOmoMAPPHmWebCCfaG0oJC2oso1LNtYdydsK09dTCqlZSFjJsGCnKbAajTYm+uN/Hf6qT2H/UMCYvk+n5HCSVhV/HiNMx3PnMPGUkREpbNlNy+W+3YBt/uxr4VAEQSNd5GGpP8Bpphfpfk+/8Ajg5D/RD3P8WwS1Qq9C/M4p2eoz04jw6OeJyVCsFJzAa3H8Rjz4TyCgRZJpn6uhyoQAvcXJBv+GNg/wBGk9vywbm2X2H8MBGRZWhVTxOmlHbqYQdxOSWlpnqUWOfIVBzi1gxtchTZtSNNN8T+s4pLUSmaU5new0H0CgDYdgBilcw/1TWeyf8A+iYnnK/+mUn++j/6xiv+zgO1165kzOJLhd8Rmg+FNdIgZjBExFxHI5DfUBSFPoT31wl13D56eqaJgyTxNbwnUHcEMPTW47HF/wCI/wCk/wDF+eEDnj+vJv8AcRf9IwejINrMpHiByKRQnWs7cCpXmo0lrJWmJY5VJ0AGmtrZjcHe+CdHw2KpuqqI5cpEbpoUa1lN/IG2BPBP6uh/3kn/AFNg7yr/AEq/v/kMRLWPfOvmV6xuob+JFamokkYmZ2kYE3LMW99zin8o/DCH7OtRX5wXsyQo2UhTsXNibncAWIG+9hMpfnP7zfxx+ieZfmT2T8sWsu401bWS8esWvpopcwfDeiqacrRR9GZQSh6jMHturZidT2bCh8P5K+skNOswWKJbvJKmfpjYAdySdApNtD2GKLy//Sj3P8Wwt/DT+k4r/vl/65cJU5BtpY2AHXzHHqFbgJxue3GfhVSz3K1c/XtYPLlZTbsVUAqPYm3kcDOXuPt/oE6N1qe8YKKWBVfO21tNdjphjg+b6nAah/ruu/dT/wCmFhebqmDjwNiG7YrcFfeEMrfsy/h/fjmCWOYn8RnZ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hQSERUUExQWFRUWGSAaGRgYGB8eIBwhGyAcISAeHxwiGyYhHyAnHR0fHy8hJCcqLCwsHB8xNTAqNSYrLCkBCQoKDgwOGg8PGjIlHyUsLCwtMi8qLCwvLywsKiwsLDIyLCwsLCwqLCwsLCwsLCwsNCwsLCwsLCwsLCwsLCwsLP/AABEIALkBEQMBIgACEQEDEQH/xAAcAAADAQADAQEAAAAAAAAAAAAFBgcEAAIDAQj/xABKEAACAQIEBAQDBAUICAcAAwABAgMEEQASITEFBhNBIlFhcQcygRSRocEjQlJysRUXMzVi0eHwNFNUc4KTstIWJEOSosLxCHSz/8QAGgEAAwEBAQEAAAAAAAAAAAAAAwQFAgEGAP/EADIRAAICAgEDAwIDCAMBAQAAAAECAAMEESESEzEiQVEUYXGhwQUjMlKBkfDxFbHh0UL/2gAMAwEAAhEDEQA/AGvjXHishy+EDQAaAAe3pgBDBFU1avKWC5GaRVNs+XQa6WNzr54AN8RaOoGaZZYJNbrlzrc72Ya29xj7y5xD7RUs9IMyRLaXqjLmD3sFtcjYnXHm2puVizjj8pVWysgBTGaomhBZYIY4WItmRdSL7NrqMA63iYVJorFpirKVUaKSO7bWx24pxCaFHkSnUkbHPmC/2suUXtvbAm/SgaZyLEE5mPzFv4k+mAKpb1Hk+0KSF4mLgfGykQjlhlJjOUsi5gcvl9Bthd4vxWStqY0gVl8QWJb2bMxAuSO5P3Yq9O/SiiCkEFFfMO+YXv8AjhH5h4lHRcZp6kICUySSoNNTfW+1yuv3eeKGGyG5vTzzFcgMKxzxKMeUatIViHEAaoLbM8YK5v2c2/pmIJ727Yj1Xw+eKplSqzdcN+kzG5JPe/cEWII7YtE9YlQevTyrJG2tww072YX8JHcHE3+IvHI6isVo2DZIgkjLqCy5tm2awsL64PiP+9ZenUWy1/dA73F6qrQumt9gBqfoMH+QeDx11cVqlYxQRtK0bXXNqoUW0O7X9hhq+CvDI+jVVzANMsnTW+pRcoJI8iSd/T3w01lXJVZkByuPlaw7dj5qdrYNk5Qr9I8wWNiA+owfW0tBNeF6OnWPYFIwjL6q4AOJTx3lyaCrenhjlqAPEjIhYlW2JAGh7H1GGuHmeB16hlVbbrrmBHa3fXTDPy7xJjRLNG5YSElrHYg2ynXSwG3ridTlXVkmwbEftxq3ACyMTo8cgWZGiNvkkRlPpa4xt4bAxmi6blCzqocEi2Y23HviszuKyN0qFEihWNnFytlJ0O6n2xGqcnKpBN1sQRvpipj5AyFJAkzIp7DDmXbjiwQysnRRl0Butydrm/nfuO+FziHEEgsZZMsTGyOx+uU+o8/LAeX4mwSqDUxTLKB4jGqkMdNQSwtfcjAl6puNVMFHCDFFcsxZSxXKDdzbTbQDQXO+JX0Vj2EONLzKgyECAqdmN/BeZ1qpwIGDpSqTmy7mTTwX1AstsH+EcXZpgG1DGzA7EHe/0wKoeS6GjutO0wlK5TIXuT/waLbTa31wj86cz1UE0lGqopawEiA5nVxoBroTextrvjIp67emk8D5mjZ0ptxyYqMqiSTJqodgvsCbfhg9wHlesrFzUtNJIg/X0Vb9wGZgD9Mbm+CfERFmHQZrX6Qk8Y9LEBb+l8UqTiCwpHBBdI4VWMKCRaw1v6339TitflpSoPmTa8U2sdySyLV8JrIpJoWjddbG1nUizAMLqdD2Ohthqj+I9PlMkEE8strqhQZQf7TAm4B8h92GPmuSKq4bJHUXzIQ8ZtsQdRfsGF1+uFihrlsMoUKLAADb0sMTsjIrsC2dOzHaaWrJTehFzgs0tZUsJcyMSXlY6bnWw9dhhhreFxSApEtmQeFlJBv21vffHXj1JLIYmpVaSWxDIguWXz+h/jgbxPidXRKEmpmhkkHgdtRbvbS2b3Jt9cDCveQ9fH23CllqBDxhoIpKhVkDmVgMps2Yg9xYXsb+e+NHOHGxTcMmppDeepyqkd7soVgxdh+qNLC+pOJdBS21UsL91Nj9bY28A5elq6jowKC5BZ3Y2VVG7M2++ncknD9WAKrO4WiL5vcXoAnFay+2CnDOV62pTqQUkzxnZ7BQfVcxFx6jDZR/C1Kd0nqKmOaONszwxxsc1u2Yna+9xtfDbPzc7tdG8PbLtbsMEuzq6vvAU4LPy3EjFfSSRMY5o3jcbq4yketj2wc4TRSmBJijtZroxGYkDy9L3F8OfxQMVRQRTykLIkqoG7sr/Mv0tm+nrjlfxkBUVVARFCqoBsFGg0+muFM3JV6117xrExmrsPxA0HGjKbgm43HcH1GOnP3Fg3DUhHjkaYNZbtlCqbk2vb5gPvx4czRpPDmKOrKynqLoQpYZttSLfkcGqfi6Ullg/R9/Cd/U9ybd9cI1EUstmj+H/sesHdBSSWFwRj1ipme5RHcDcopa3vYaYo3NfBI66ellXKjyOEqMosWUa5wB+sACt/Y9sOv/AInWFVjplWOFdFVAALfmfM4rn9oVBQ0ljBcsRPz59D+OPuP0P/4vbyT7sfcY/wCSqm/oGkB4jwyeJc8lNOqHUO0TBfe5GGT4WcwRxvUQOwXrqpRj+2p0H1DEe4w8VnM8pY+Mm/a+h+/f/wDcTjmTgcb1LGPKoIuwFlAY7gaaDv8AU4+qylyt1a1xOWU/SgWbj41Z0SzSjw2ItbfQ6YmEPI3EJouqtJUPHa4OU7egOpHsMOXws5dWSu/8w7SrDGZY4y5IzKVA072ve3oMUmu5gcybm3+fXAk6cEEE7Jhuo5emXwJBOH861kMYgRltH4RnQFl1vbUdj2O2AtU7SO0krl3Y3ZidScOfxfWNa9XSwaSJWkA/auRc+pAH8e+DvJXJdIlJHU1kfWlmBZEdiERdgSARdjqdTYAjTvh7uVVp3da3AdFjN0D2kuiiVtAfpg/wvluSpljpoAvUkO50VVGpYkdgBrht545Qo3pXqKaIU8sViVUnI6kgHQk2IuDcYXOT+ZzQVkcsw/RsjRuV1sH/AFgO5FgSO4v3xuu5bU6kgbKijhWMo3L/AAf+Rs4ilNWJQOpGwCLcbFT4iCNRruO3lh458R2WQ00FGYJZlNpXkDWBBuUAFr6EXvocEwqytnjljdN84YWtbcm+n1xPPiVzDHLUQJTOrfZ11kXUFyQSFPcCw12JJ3xKoa2+w9Y+fbxKVgStB0me6cMVEtYab6eWPvCuPPRljHlMbWzRNsfUeRG17a4yUPH5atkhEQEjkLnUm2u5ynbv3wyPy9HEuVhmOxN/vtgTk0nVvvCLqwbrmdeaZ6lZIYYRH1VytITcqrb6C24uPY4VeJ8EmpGVZQCr3KOuxta49CL7Ya6CeOJDGLKVNz6g979z2xsq+ES8Qp41WKYxrJnMqJcCwINr779gdsGpyeizpRdJ+f4xezGLpt220n5UEdsPfwYr4o6iqhJCyTRL0+1yhYlQfM3B9bYG1/LlKR04+skgNs7Nex8mSwFvbXCkYb3DaMpINvMH/DFFLkyFIWItU+OQzS41CLCHmqrJFHqxbT6D+0dgB3xFqfmZjxNa2UXHVDEWvlQGwA9VXb1GOUnDKqtkEMfWqWAuFzFgBtfU2Ueptj141yvU0eUVNO8QbQMbFT6BgSL+l74xj4i0gjeyYW3JazRA4Etv2eR8skLdSOTVHQ3Bv+fnhL5x4y0bKIY4nqJnyjMQSLfrAd9rXxO6eaSNCkcsqqd1V2VT9AbY8KbNDNHKurRsHF9jlN7H0wNMBFJJ5+NzrZjMV0dfP3lTXhq2y1DtKRqVJslz3yAAHW9gScB+YeDii6UiE9CQkAHUqw1I9rbYYqHj1FVKZBUJC7DxRSsEKnuLmwYX2I/DADmeoNWY6eBkkSNixdWBW9rXv5AH6k4TRGJ6XGlHn4hy/Rtgeok8QrydUnotUA+J2yj0Ve3p54baORa6N6aoHUjcd91OtnB3BB1vhM4Py5UUt1iZahG1aP5T/wAOtr4FcV+JTCKSCnp2gZrpI7td1GoKqoACntcknytvjFFbtdus+kf9Q9zqtfrHMU4Bca2IHft74ZeQONR0008cpyidVAfa2W+l/I3wsU3lj1mS411xctr7iFD7yHXb27OoStmkmVhlBZTtbvhU4pIUrpYoJMkQZVIUA2bKM1r+uE/+VKiNCiVEyof1RIwH3Xthy4BydVClRpOmhbxIHPiytsSLaE9r62tiO2GuOpZjuVlyjcdINTeOApVRGKRndv1S51UjY22GFOHmkFQjnLIpynNsbHcHbDBV0tTShAy2SQ26ga+vltuRtfG2KGCcCKSJGU6bC/le41Hv/dhRXVD6xsb2OfEaKsy+k6Oos8KleoLoZDkP6wsbX0v5kDyGmC03C5YlL51mVRc2FmsO9r6+eMfLRihmnoWcKySMEJ2bzW57+nfDFX1KUcMkkxA8JCJfV2IsAB3HmdrA4Pku72BAvHtxAY1aVoW6uT5gThkc0w6w/Rqwslyc1tfId8bIlkhFpAGjvo665b9m2sPXGDlnmSCamWOSSOCWPQh2srjsQx0v5gnGqv4vHIVpIZVkMmshU3AQbi47nyGwwvZU4cqy8fp+MaSxSoIMN3i/10X/AL1/vx9xg/k6D/VL9w/ux9wt+7+8J651SjleGOaQRU7SLmAJLGx2a2lr3vYm/wB+FrifDGibxuHDa5h3/Me2D/EuKirjSaI+Eoqkd1YAAqR212/xxj4LkmZ3YqywkC1r+I/xsBilTaaHYhePcf8AsQvpGQir1cwCeYmpZUlppFWVL6bg33UjuCO2Ck/xWnnKpHRx9dyFUqzG7NoLJbue18bOb+Hw1FM7qoSWFc6sABcDdD9NR6j1wp8jcSjg4hSzzf0aSAsfK4IzfQkN9MUa2qyk6yviJit8U9AMoH8x/WJlrq8iok1YIgIU+WYtrbbQAaY+cxcOfhcdPDNKskRBVJvlva/hZbm1lPmRhv4tFK0l0u6tqCuoIOxBGhwk/E3mJJIYqMMsjo+eQg3CEAgLf9rUkjtYeeFA/wBU3aZeBG2HYXuAwLLVT16mnoYZJo7gzOiaGxuqgmwA0v66dhjxqeQK6R+mKOa9u62H/vJy/jin8GrFpeG0qQDKrxLIxG7M+rE+t9PoPLGV+b3OW7E6MP4HGvq6sb90o8QbYr3kWMZGuYOSp6IA1EMkYbQFhdT7MLi/pfBXkfliGSI1VQMwzZY472Bta7N3I7W98VT+VFqongns0cikMDqB5N7g639MSDg4liUxaaa6nQ6nUdvW2C/UNk1ntcGZNa47DuniGuLFYHWeGNFKG9l0/P6YI8U4qXjWTozKGF79NtL+trfXHXkV1m4hGJsrgK8gS97lNr9rX1t3tihVvOb5t7C9rdsIWqEA7x5jlT9ezV4ihwaoRIm6LCUtqV0JN+2Xywei5kmjSMNdCFF1GoU9xdbgYX+I1SU1fBVogCTBoZQo/aFw4H01t5eZxsqOLxQFpWmTpr63Jt2C73PlhZgRooSdw41z1e07VGWvqlmjkVFRQsj5b52B7bXIGhOEnnHkmagHX6i1FO76yKpUqzXNmQnS/Ygke2GnlisSWlV4iNWa66Aqbk2I/HHOeOMpBw+aGRlM1QoVIxYkDMCXIGwABsTufbDmLa6XFNfjFcitHr3uafhFxKMUFQsek3VzSeZTKMh9gcw9z64Y6yUVFHVRT2MfSdrtrlKAlWBPcEYg3DqySnZZYnMci7MPxB7EHyOHD+XuK8UpjGkUawubPIoEYky/q5maxF9wvlrh62lu6LOriK1WKaygHMUoG8IuT+GOr1a7Ei/rg/QciVP2uGCoieFHbxSCzDKNWs4JW9hYC+5GKdFX09OOjBTwiMaZemrX/eJBLH1N8FuzK6tbgKsR7OZEkpmk+RS3c2IH4nDtyBkFO4/9TqEsO+gAGCPMHDaRZ1aKLpB1zPGuikgnYdh6DCrxqneGYVFG2SwBk8r3/HS2MZCjJp9J1vxM493ZyChHiP3Dq1lkB2N//wA/z7YBc48vSVfFJEp4hdlSRpNFRcyi+Y7bj31wvS/EWty2AgRv21j8XuLkj8MMvw+kd6KWd3LStMysxN2PhUjftr6WvhGuq3DQ2HRlF2ryiEEycU+FFZDGZI2iqAou6RscwA3IBUZvob+mFFZNvXFo5brpOulrnXt64k3MdWgrqsw5em0sgW2osWPy29dvTD2Hk99SSIhmYwq1qDXlyspIzAMCR5gEXGLVXVhqkFRATJHJqCP1fNT5EHQg4i++OU1bJA2aKWSPXUoxW473t6eeN5WN311vUzi5HZPiVDmSb/yLRHxTM6lEG5ym5PoLXF8KlZzP9iFukwqCt1zCyqDoGP7W221xr5YYKynWKYsLsW1zHUkHUXJwM+I+WWgikbR4pAoPcq4Nx66jN9MRcfoaxa3HH6yzdsIWUxI4dwGqrMzw080+pLOqEi51Ou1+9sZ/5LmMph6MpmXQx5GLi3mtr4uMc2SOJKYWhCr0wu1iLg28ze5PnfGTinOP/nBAjgyrEBJl3JuSFLaXsDt2vih/yHLaXxE/pPHq8yPUvAZZKqKmdGheV1T9IpUjMQL2I2GK9Ny9RUoEMcXyiwkJ8ZPds3Yk9hpjJzDxhniCSEdRWDQswBKsp+YX20+++McnHhKwVlPVf5VXZ8upse31288KZOU16AIIxTQKidmbP5HP+vl/+P8A24+4zfa6n/Vf/NcfcT/X9vyjexF7lfk9JYpaiUsEuYlVGK5msCxYj9UAjTufbGyTloRqxomZXYj9GzXVzfQAm1jr3OM/JPNEKRSUkzZMz54nOozEAFDbzsLHzv54a6bk2rkZZFMcaK4YNKxGexv4VAJt6m2K2Sb+8R/+fyk7HFXaG/P5ztWfD2EQtDPVSCaVRmMViincgg6sL+xsMSar4e0E0tPJq0TFTbY22I9CNcVDjnEfsrZ6y8Yv4SPF1LdkI3+thtiZV3FDU1U1QwCmVywHkOw97W1wfBZz1bXS+0FmhQo52Z7RzSqhRZpFjI+QOwX7gbYJcE5EraiLqQU56R2dmVA37uZhceo0wCkrkzKpPhuM2va+v4Yu/MXE/GFit0wAECkWy2FrDythjKyBjr1a8xbGoa86Yye8E5gnpI3pKmFiIj4VY5WQtqRfYqTr/DHfhlW9ZVRQQwkFr6l728ydLAAf3Y+c28RElUFzAskYVve5Nj6j88bvhZxRIuIMrWDSxtGhP7VwQPra2BCiq5O6y8kTvftrt7IbgRr/AJvRkeNq20p0uqeEeh1vb2Iwp0vC4aWVqeohUyR/MTrmv+sPQ6fw7YbKl5BJrcG+Ff4n8WiWppg0irKsP6Te4BN0BsN7X08j64mIe4CqDWueJUZQpDPz+MVeeuH/AGKenqKR2QMCy66qwOov3UgjfzIxtoPiMky2qICrgXLxkANbzUjS/cg4AcxccFS8eW/RhSym1rk6s1vLYD0AwV4J8N5aooJG6Ik/o0teR++YjZFtqSdbdsUzWjUr9R5/OJB2FhFPj8pnqublnkIIWMRk9MXJvfck7X09NzjVJxKMRnOwGcZTcaeLQgruR3uMN0f/APHaLLleuPU9Ihb7i9/xxNeZuQqmgldJonKKbCYKcjA7EN2v5HY46cWo8LxO99xyf9ylHhUUCCNI0CqPIG+m5J39/bArnzgNO/DzVBBHNEyC4AHUDnLlI7kbg72BGFfhHPVVBGsZWOdALL1AbgdhmBBI9748uNcx1NaFWXIkSNmEaAgX2uSSST7nTW2F6MO2u7rJ4hLcmtq+mBar+jPbTFtrXEUUKRgCNYkCgeRUfibkm+I+9JmXDTy78QelAtPUwmUReFXVgGCjZSCLMB2OmmGM6h7kASLYd6Vk9Ub5ppJIWGa2Xxqb7Ea6+n5YAU/MOdQ/QfXc6Wvr93+OBPMPxGaSMxU8PRVh4mYhnYHcDQBb97XPrgnw6sRlQR7ZQbDW3fX64j2YzVIDYPP5SrXcth9JmUs1VNme3hAAUHYG5wVhhVIZS+idNgb+osPrf8sCuL1Mn2qFaUqJspLki4tpYNf6+uNHGaCVgrSzFwjBumoCqbeY7/U4+IPp2dD2Hv8A4Z8NerQ5+Zl4X8PVaNXqahoywvkjQEj95mNh7W+uOnEYJuDqHpZRLBM1iJUHzKNLgHyJ1GD8kzPlZflOoPngfzFH1lipGJAZw5I3UKDcget7YNXlvZYBb/D7iDOMqL6PMXK/4n1boyL04AwsxiUhiO4zFiQPa2DHKHw0E0Kz1kzRROLokVi7DsxY3Cg9hYk+mGjh9PS0sfTigjs2jM6h2f8AeZh+AsPQY8Y+NLm6LEIUAKeEgZOwFhYW2tgr5yhStC6g1xSTu0xf5w+HK0kH2qlmeSFSBIkgGZMxsGDCwYZrC1ri4wpslx9MUrnzj4g4W0KqzmpIBcKciBSCQWItmJAsPK5xMopdL4p4tjWVhmk3LrCPpYY4Vze8Uawyw9dEFkIfKyj9kmxBA7dxjJzFzDJV5QyCKJNUjU31P6zN+se3YDy3wwcP+G1VNEsjPBTq4uomZgxB2OVVOUEeeuF3j/BZ6OTpVCgEi6spujjzVu+vbceWPlrpFhZddU0bLigB8Rr5E4bOlJ1XqZY45L9KJWtoDYtrqLm9gtu5xt/kOkJt0RmJvnHz3882/rfAnlXm6LoJTVDdJoriOQ6qVJJsTbwkXIudLeWDLcWo4AZJKqN/7MTB2P0W/wCJAxHykvNx0D9tSpQ1XbHMG09Gy1EkBJIUKwkJJeznRST30Op+7Giqo1jAqYlvJTgvqx8QA8QPlpfbCdLzpIa56oKMrjL0ydMgFgLjuAL387428T57MsDxRQ9ISaOxbMbdwBYWv3P3WwU4d3WpHjjf6zH1NfSd/wBP0hf+dyH/AGR/+aP+zHMI32BP2lxzFD6DH/l/OJ/XWfP5So8bkphURTCCGOzBWdFCBFYgZyB4bi+5th75kqnByr8qgZbeVtMTDiHKc00bI89s2wA8N9Nye1/LC9w/nbiNKDTLKT0yVCOiuVte4UkE2G9tsT61bIqKB+RGnC0WdfT5jd8Vq5fsUEL6ytKJEHcKoYMSPIkgepHpgb8KuW4p5JaipTNBANA3yPI2ynzsLtl9RfCXVVslRIZZpGlkbdmPlsPQDyFhirfD/iCvwvoxm0kDsZF8w5urkdx+rf0th1gcbH0OSIqpF93MNcaqkqFFOYIir+BUCKPqumlt7ja18AP5pK+KHJT8RUuL2iuwAHYLIb2P0Avjbyy6faJJQgBC5A19A17mwvYEr9+CprnD3F/cHEqvKKcv6t/MotQG/h4kt4ZA0KNHIpWbO3UDDxA+R737/XHjXUILaaG1wwNiDfQg9sGufuKpJxOZkYHwxhyNs6qA33aD3vjDw3hs1XL0qdQzZcxLEKqC/wAzN2F/qe2PQqwK9U801bLaQs8ZeduJouX7UxG2Yqme375XN9b4C0XD5amYqiSVEzeJrAsx82JOwv3J+uHuo+ENSyHJVUsj/s3Zb+gYrb77YyfDuo+zS1dNMOnUllFjvZM2ZR7Gx9cAe1K0LoAdfEoV12OwWyCzy3PSTQvWU7xw9RczEBl37lSQPYnFF5I4wG4i2Y3YxOEPYN4Ta/nYHGGs4q/9Gf1yFtfTU2tgvxirQIII1VIkGVUXQC35+u+I9mWLCLCOR4lKvG7YKg+Zulr36trm9/8APtjnEK9nrT1FtTLFkZ2tkcKGMh9hfLr5e2Fagr6jO8fXZo0PhzgNlAGozEX01747c5VH8oUSU9GWQo2ds5I6umq38762Omg9MYqILFS2hxCOCBsDnmS7htE00gihRnLsRGo33Pf0G5O1sNdb8OK2GJpLRSBRdkjkzOoG5tbW2uxOPH4br0mnci0igKARqAb5vvIAw78J4oyyBr/Kb/51xQyc81WdAEQqwhavWTJdBKCBbuMef2UvKqLbNIyoD6nT8L4daH4etWVNRKkscNL1WyufETc3sqjsCbXJG3fGri3wfkRDLS1SzmPx5MhVjbXw+Ign00w+LlI4MQ+ndWPHEPw01PQjowRoLeFpCoLubasWIvqe2gGE7nTh6QPHLEcjSZs6r3ItrYbb2OPvDeLVdYbxxgEnVibC/cjHrznyLWJCKtpFlVF8aLe8YvvbuPM/ltIoFjZH7w/rK1/SKPQP0g3lHi9KkjLOFBdfCWOUAi+jN2Bvvfthkn4bIsbvIAEVcxa+hFt7+Xria0fCmqZkhj8TysAPzJ9ALk+gxSZfg/HJF0E4i3g1AdLISfTNcDDOVjVs4JbRMBi3uqdIG9Rc4NHO12imkSJm8KAjLbuRcWF8e1Tw40rCtJZ8gAkuSxIY20v3BPtj7U1T8NcUlbZGRRlMQLB17N23sd7fTATmXnEzxdGJSkR1YtbM9joNNFHe1yfXthZaLmt1r0+/3H6xprq1Te+f1jLPzZRZeoJXva4Xpm9/IDa/ubYIcEcdATqSRN4gbagA2APtb2wPmp4QiRgAIUUgqPMAj78YKGqqKcmKELJGTfpsdB5kW+XCoqVwVrB3v3PtDNYU9TniUbgVQKhXgmUNFKpV1PlY6+hG98RrgHApamUJABJlbQb3CnewB09TYYdaziFY1NKqCKElSLrfMV1zAMdjb88aPh/XJT8PyxWErMTKRubHwrfyC2NttScUKi+JSTbJzPXmWaqPjzN/MVfMHLTRvFmO7C4H1BI/HAvjNCeIU0USSR543LZ3Jy2IsQCFOt7fdjbX8XvDLnJIZDoe9xoAPfASh4h4FA8NgNPyt2+uJlblT3EHO5TZAw6Gipx3lyakkCTqviF0dTmV7b2bzHcWuMevJ/Kf26rWDNkWxeRhuqLvbtc6Ae+GXnmRpKSFFRncSlrKC2UBLG9hpckW9sAeSuZhRViysCY2Vo5LbhX7geYIBt6HHoKLmtp69cyNbUK7en2lMj5c4XGMgoo2UaFnJZz65s17+1sBqH4aUJrJJM7GmQKwgub5mv4S+5TS+mpva/c7aniVKB1ftcOTcEOLm/8AZ3v9PPGChrJR1maJwrsGQjxeEAAXAN/p64jjJyE2W/OVOxS2gIxfyJwn/YoPvb+/HMLn8qDyk/5bf9uOYH9ZkzX01Uzx8UkqEMlLFJKNs2qgEdiTufS/lho4QyU9JFKkaColU9eTKOpmvYqW7WGmmPV5BJQUrU1jD0gPD2awzBrbNmvf/HCnV1VTE2WnTqSyHWJhdWHdjqMth3uMdPoc1V8b958PUoduZ4fEWNJaZagqqzLIq5lAGcNe4Nvmta4Pvgb8K+ErPxSJXdlCqzkK2XPlF8mh2O5HcA49ubOWOJShZGijMcYzdOF75dNWKnVjbyvoMKnDa+SKRJoWKSIbqw7H/OljixiKezpjsyXkkC3YGpceYzHqkcSxja6DKfvFsTTjMtYJoqSCSQvO2VfFc2OnlceZIOwONE3xhqSn6Smp3fu9nF/UqGt91sL/AC/X1FVxFalms8X6S66BQvyqB2F9Ld7nAKcWxbCW1o/b+0LdkV9sEb4+8rtJ8NOGUiKksJqJf1nd3Fz3sAQLY71nLtPSQSTUStGGZBIhYkb2XKTcjVtR6nHX+cChn1qGenlFg3gZlJHcFb7+RGFL4k87xTUwo6UM0bEO8rArmK6gKN7X1JPpjTVXWEo38M4t1KgOvmHop3zDffCTxmjTiHGjkchVVOq6HXMgAOU+d7C/ocEeVeEuaSN5pJJeoLhWYlVGtha/l543T8LihBenhSOQC90uLgdmG1vbEutxjs6g7PgfEosptCkjjzDFVwejTUI5kGqyNIxIPmNbfhgBLXOZ+nLqLXVwdTrpcDbvjRw2c1ksccDoWk28Q8IGrEgagD/PbDDP8OqdjZqyYSWykqqhfuILAf8AFgmMD3A9o4Hz8wGWC1RSs8mJM9RZmjSWwJ8UYsbX1sTa9t++CSdRApADXYAHYD3Hlpj5WcvtSyinkCi4zI6aBlJ3Hr5jHRIHNRJF1Fbo2PTX5vEN211tf6YPa9Dq3UmiP89onVTlVOnS+199zkfw9TNmhqpEmYm7MFym+p0Fjb64UuK8z1qGSnbLEyEo+VdTbfxG+h30tiicKp3dwAO/+d/4nE/52rkqOIVEkWqXVMw1DlFClh6EjHcE98k2DevBjGX+5X0HW5QuA1gbh1M8R8OQK1uzjRgfW+v1wV4PxApeaQlY4wWdtdFG+n+b4jnCeMVFLm6EpVWPiU2Km3mCCAfXfHrxrm2oqlVZZLRrrkXRT6sBYH67Y2f2cTb1BuJgZw6Na5jHypzfHnfqSLFmkYrn0ADG4udh5YOcT+IFNDG6dX7Q0qlCsfiADixJJ8Ol9BriX08kbabnsL479Be2GPoKw/WCYuc5+npIhz4Zzxx192kCtkdYwwNyWGhuNL20t66Yf5Kw5wBffCH8PeEwy1Mssy5xTKrInYsxsC1uy2vYbm2G0pGznI8kRPk399/PE79paNut+0oYW+3vU58R+AzcSno0p1VpEibquxAVAWBXM2/mQBc67Yxv8DmyWWthMlvlKMFv+9cn65cbOVYejBL4i8hkbqOTqbHz9sbYuItm3ue2Nf8AINWAgG9Thww56jEus4JPTEUtQ6q8S2FtfCTcEHuOw/wx70tGscIkz62zMfS+CPMs6VNat1zdJQhI/WO9jqBpe2PWs5YWSCTJ4SFuQCQoC6+Z2t7YcXIrrAYry0l249t7msNwP7fhPfg3Cw4zzs2VhpGpsSD+1bzGthgPznwr+TOnU0RtHMSjxyeIBlsw37EX79sHuBTLVRKYpEYgAMoNiNNbg2I97YDfEzjsTQRUcbLK6ydSRlNwpsVCX7nU38rDvstQ911pFo4+PaPtXTj1fuuJo5JrftEbVThTLG+Wy6BBYEMBc6m519MGuYslRSyuykSRi6SJcNoQLE9wfXEo4VxCalcvBJkYizCwIYeRUgg/xwQ4tzhWzpkaURqDqsahLkG4uRqQN97YK+A/c2h0Jxc1Oj1eZR+C8UFMoWK69ybm59TrqcLfxX4enVpqlQFedWEgAAuYytnsO5DWJ9BgdQ8/yKoE1OsrjZwxS/7wAI+62BHFeKy1cxlmIvYKqqDlRRsqg62vr6kk4+w8a6qwlzxM5WRU6enzBbUY3tfFc4rWaLJEfAyhh7EXtv22wn8vciz1sZkVo4YVOXqSXsxG4UAEm3c7euCXE+BVNDTKI2WtQPayBlMebsAbkqSfLQn1xr9oILAoB5+JnAZl2SOIR/l5v2TjmMH8i1n7MP8AzTjmI/aX7f3Eq9f+agrl3lWv6JnhmNLFJoCSbyW7hR2/tG3phq+HvDGgpqrqMJJ+qLtck5coym51sTm+7BXmPi6SHNG69JdBsAoFhb0sO2JvzLzRLDUJJSs6hFs8mU5HJO1iLMANLn6Yod18mxkUDUTFa0IGPmUKkqn6l/lVdSewA3/DfEhMqvLK6CyM7Mo8gWJH4YbZeG8Xr6cF+nFC4uFJWIyDsSNWK+V7A4VZqSSCRoZUKSJup/Ag7EW2I7YawaOzsFtn7RXNtNgGhxPKtjyjUW9Dht5V4QYKd3fRprEDuFF7X9Te/wB2F3harNWxKwJUnUMd8oJ1+62HriU119xfFKQclyAK/nzF+oiBP43xj4jSghNNLnX37W/PG+Q/5tjohu1if8PXH04pI5nflXnQUsfQqYXliX+jeMjMouTlIJAI1/z22yc9R1c0dHTRGFahhG8spGbKTYhQNFuNLknfthSkqEOYnQFrLf8ADA2ceIFCQwNwRpYjUHCrYlTEtrmWK8uzQUniWrhckPD6yIiMRxqpjchdg3fT+1a/1wfruGur3AuDqDvfyIO2JQfii7pappUmlAt1A5QN6soUi/sRfAUfEXiKselUPGrfLEmqr2ARTe301wguFYwKv+IO5QOUgO1lI+LnM7U1PSxRsq1OZmvYEolrd9szWtp+qcRqCsdJOqsjLJe+cNrc7m+GP/wPVTlpaiZVkbU9Uuzm/wC0QDb2JxTOTuW4OG00RdIpqmUZ2cqGyg/Kq3GgtY+ZJwyt1FSnnfzAtVa58aknn5kq506clTKyHdc1gfcC1/rjMCEHoMVfnzk6CpEdVCyU7s4WYW0N9mC/taajvf64FjknhyAEyTyutje6KCRY2yZTp6XvjX1lCDzAnFtc8zNwf4Vl0SWrm6OcBhCouxB1Gdtlv5C5Hphh5Y5Go6eWapkQSKpCQxM2db2uXYEethe/c+VvKq4z9odnuFsdQzAW9rkXHrjHQcwx3kSRmVSwZJGByHSxF+22hOhxObNuYnpHEeXDqUDcYea+V6fiVPI8cSpWRpmjdfDmy65CBobgEC+1xiMwyXAxYuG8wwx5xHMkkjIQuSzhSRYFyDoATfe5xOONfD2oo4eurpUQLbOyXDJ6sp7eoJt3w9hZHUvS55imZRz1IOIM4bxaSkm6sYBuMrodnXy9DexB7HDTT8yLUX+zU8pkUZiGy5R21a/nptfChe/r63w6fDPKaaqjW3V6iuQN8liAR5gNe/7wx3OpQobCNkTOFcwbo3xMfDa+qpOoZYutExLsqkXX1Xvt541Jzj1FvSUshLbNKVCg/Q3OC8YObyHb+84D8LrRlI1GVmAJGh101xG7iuCxQE/1/wCpW6SOAeIL4dUfZnvW5oSQfEVLByTrksD9caOP8/RtTvTUisRJpJM4t4bg5UF7621Jtp2wZ5jEVVQ9FiBKHUxE30JNj5mxU6/TA7h/w4pwLPVSZj+wi5R9CbkfdihXZQdXW8N4+3ERdLADXXyPP94kLQi1yMe8cIHpg1x7laakdRcTI/yPH3vsCu6t6e2uGbh/w8gSMGrmk6jC/ThKgL6FyDc+dhb1OKTZFaqGJ4MmrTa7FQIn8G4FNVydKmjMjbnUAADuxJsBhlqvg9XqhZehIwH9Gkl3/FQD9+GTlx4KNZqenz3kIfO5GZgBbLoBoL3+pwS4ZVymQZb3vrb1whZ+0lDAKNiPV4Hp2x5kZyMLqysrA2YEWKkbgjscaaCgkqJUghUvI58I/iSdgANSTtg/8Spo24pOYrbKJLbGQKM3pfYH1Bx4fD/jiUtY3UIQSxGNXOysSpFz2Bta+KTPpOoCTlrBs6TG/i1BVUNDDGbSxwoc7wm+UliTcWBsL2zYUqrmr9EQGOuw118z+eKFRSyxuS6kxG4e/wApU3v6WthGoqSIF2AuhZsl9PDfw/hb1x50ujbdhzuehVWUBQeJ3/8AFif6z+H/AG45jR0If2V+7/DHMB6qv5T+X/yE9fzNPCqGKWsMjRqziJiLi4uCNSNjoSMdeJ8fKEZtEDDMCNLX8tjpgfRUbuIqosYnW5RVPy7jX9rTcWwW5cTqSTPNlaSOxjAXQAg3a2ovewv2xogbGzvU4PsPML8T4i0smjZr2sQdLabfTE++Jler1iqpu0USpIf7Vybf8INsPMKK8weTQLcs21gNSSfKw/DEallLu8huc7Fr7bm98O/sxep2sMTzmAQLGXkKkPUkmYeEDIpt3Nr2+mn1wwcQe5sdthgfyTTmOkLn/wBRyR7Lpf78enEH1vi7PKW+u4/2mYjfRhY9x5eXp64+U1MZp44o9GlZUBOurHf6Xv8ATHnK+GvgXw5rupDUWjhyurgSvZjlIPygE9tjbHGOhuMUp1MI0pQ0dAvSggja2jSSKGZzsbkg6eg0wqc5cjQ1KLPRiKnfNlkQnKhzbMosbG+hAFje9sEeYOLqJ2WUGNibhSL5r7EWvce2BPEuLXMUaq4UtcuwIBI2Guxx54Zd4sJnqDjVFAImcc5QqaROpIqvFfWSJswW+ni7r9RbHXkXIeJ0me2Xqae9jl/+VsUzhVRkEjSgGEI3UD2ylbbG47/x98RmMsWDKCHLXUKLG5OgAHrtbFPFvbIrPUIhfSKXGpX+KUrZ2BGM6cwJCqQ1CSsyg5GjAN17ZrsCNbj2HpjSUrUhRJpo3mGrsYwSCdcpNxcjufPAJI3WVhOwd3Phe1gR+z6WttiF0hSw3uVtlgD4npxzjEs4QJFlhQ5ipN3Y6i+mgtvbX3xpoYEdQyTReZDSKGHupN/8nHvw6lObUgW1JOgAG59B3wlvRR1NVUSR6qG09tr28jgqKLQSeAPiZY9BAHkwtXTxNUxPkzRxhg0ltMxtbvtvr643y1OyrlYvsN9++nYb3OmMiWjjCtax0YaaD8rY1ukUIVUCIp7qbk+5uThrHxluHUTwvH6/0k/NzWxz0Ku2b/P6ztS8NjjDvF4W1LDcNb+B9sGaCvZqaZFXqPNC6JHfVi4tbU7C9yToLYWqUzFwqySkyNlWNVRjrsAStx9dr4feE8hilDFagdd9wwzAf2cwtYX7gYJkFHYPWOR/TcxhV3VqVubYPj3I+faSTiXI1fRxdSemdYxu4KuF9WyE5frgRT1EiOJYXaN1+VkJB+/F94FxKXrGGS9wcrq2oI7+hFu/cYhVVHGtRULEbxLK4Tyyhjlt6Ww/j5HfB48QORT2TsGPHKXF5+ICZKmQMsSK3hRVZrmxBZQLjz9xhiWtc/ox8g0C9rW2ttiWcL4lLTTCaBsrjQ3F1YHdWXuDg/V/E6qKkRw00LbZ1VmI9szED7jbCWTgs77r4EZx8xVTT+Z141AEqXKfoxfa2xtrb0xog4hfTNZgbb/wvjJy3TtPTPLLI8j9VsxZiT8q/XX8sNPBVXMsbIrLfYj1/wA64BmW18V65HG5vDpsUlyeDzqBOYZS1PlsTLmUxKNybjbva18e1ZxFlA6qshsNwfqNL47cucKiTiFbIhZxE+VLm+W+pF77jUfTDJS5ZXyWHi9MJ26TVfnX6x5Odt4/8i1w+kWciV2ZFX+jymxPqSNh6YNV3DahqGdqWqlWRF6hGl2RR4kDgXBtc/TC01WlPUy0zSAZG09AdcGq/m2GjpZUjlWWomQoqo18gYEF2bUCwOg3JwelH7yjXH6QdrL2ydyZ0v8AHHolO0hyqjSNb5VUsfuAOPFjlX2GL1wKmThtFCkQAeSNZJZAPE7ML6nyF7AeWLt1y1L1NIdNJtbQkCnEsTBT1EKnNkcEDTzQ4duH8dpZlF5Fgb9ZJL2v/Za1iPTfbFF4ysfEaWaKcAsqM0TkDMjKLjXextqO4xEaXlyraMSCkqClr5hC5FvfL+OFStWYvV4jvVZjHXmOfUp/9rg/93+OOYQsn9l/uxzA/wDja/5j+U79fZ/LHqPmikDywNOEyuzBrXU5tbBhfYkjYDyOMH26aScDhpMkqavIvyBT2JbQgnz8vuYarg1HTqY0gjIGnjXMT6kkXP4fljbyHHHlqIolSOQv1Mg0LLYDMo8gb7bXwgjVBiyAkj58GPMHI0xEUec5eKCMieNUp2sGMIGU+jsCTv2NgcJcg0sNzt7nF0qj0oZjOLQ5GD5vlII29SToO+2InwmkMs0UeurC/oBqfwGKmDZ1p/DrUm5q9DbJ3KLVOIoUi3KKq3HoNfxwHp6eWokyQxtK+9lBOg8+wGu5xs4p1JnbpRvJbfIjNb3sMUHlYCl4VEUUpJNmaQkENcEixB1AAAA/xw1bYKkLmR8LGNra+YiUHL1RS1dNJV00iwiZMxy3A1Fr2Jtrbfyw98wceDSm0qkHazfwOBnFOIsYnd2CxgDMWNhvrc+v5jBibqyspCjKQCuQC1raWt2xDyMpshdAaE9Lj4q4587gDiteslREikOyREkgbZjoLn27YJ8Ko1lDCYDphSzE7AAXv9MAPidzM9JJTinZTJECJgQGHj1CN62F7bi/rhH438RqurjMTGOKI/MkS5c37xJJIvra9vTBK8BmYOfE4+YoBUeZmr+aKmpj6ckn6K98iqFBttewufYk4zUsoiliktm6ciuV8wrAkfdjRwTl+qqReCB3X9rQLp/bYgH78fOLcJnpmCVMLxEjTNsw8wwJB+hxZUIo6Fkly5PWZU+Jjq2miYPG/iVxqDf/ADqO2BfMUghoZXc2ci0V989xa3sLn6dsIHDeLT01+hM8QbcK3hPuu1/W2B3GOKvKS00jSPawLG/3eQxMT9mhbOoniUDn9S9IHMaeF0HEOIQ+ObJTnS7+EPbyVVu9j3OmPem5cahYvm68j+BQqkKAbX33Jt3tbDNLVJ0IRCR0+imX2yj8d/rfGGv4ktPHG0z5B1FFrXJtvp5AWJP54UsybHY1ION+AI0lCKA7Hn5g+eOrAN0jXz0J/O33DHXl2piS8VUYoZSSQxGVWU7eLYWsRrbDVJGmXqtNEITrnMgy2/ifYa4mvM/ElqalnQERIAkdxYlRfU+7En7sdxaWu2rDQ+ZzIuWoBgdmPUXFaSiniqHqYnEbXyRsHY6EaAEgWBvqRh7pEhq7S008cqHUWcXHfxDcEa3Bx+dnpAcfIImjkWSIlHU3VhoQR5HFIYKBencQ+uJbctPGCJ697OTCUWNlBIV8osxuLHW9t9hiV81cFSk4hPTw36asCLm9gyhst+9r2wcX4n1mW3Tpupt1el4ve2bJf/h+mFlyzM0krF3c5mdjqSdSTjuNRZWzM58zGTfW6gLO18GuG/D+sqYhLFEqowurSOEzfug7j129cFeXvhlUThJZjHBC1mtITndd9EA0BHc23w38R4nI0xS1ivygfLYd1PcY5lZnZ0ByZ9i4nc2W4koiNZw2ZwY2jPyurrdG7jUaHzBBxpqOfaxwI4ljiZzlBjU5iTpYFmNtT2scN3xH4g32SJVIks56xU5umLDIpt8t2JPuMTimqikkcoGsbq4HqpB/LBKwl6iwqNz52elim+JS+GcmLQIVEzfaHA6jbpf9kDyBJ8W5xyo4vPSwPLHEjOLDOGuFvpnykYNCpi4gOrTSKxbUxkgOh/ZK76HuND54F838RjoqOSGQrJPKMqxhr5R3d7bW7X1JtiL0W2X+pfeVeutauDFiHLclxmZjdidyTfU4+8d4RE1I86KFeLKW0+ZSQNQO4vv6e2M0XGad0BzlGtrnGg9iBY/4Y20y/bI3ggkCxkjqzMpt4bNlRdL6gXJt2wSvrrsDHY0efjUzYFdCvn4iv0Qy97djh14L8RBHTx01XE8gQZY5UIBsNlYHQgDQG98ZJ+RREl4aky5RfKY7H2FmOAAvIypGC8hNljAuSfXyxXD05Ckb2JFK3Y7j7x1HH2ldDGCkJJuACW0F7Mdhra4A2wYh5qkvo7W9/LAWhpZKaIxSglzfxRm+p2UX/jjGnFmpo4+tSMbkgESiwtsCSpN7d7dsS8imtiv0558a3KGLdcOsZC8Dncf/APxXJ+1j7hA/nMP+yJ/zW/7Mcxj6TK/ww31WN8zrX88UEw6hMyN3jy3sfINfLa/nbCZVVclRUCSJXV9o0juWAHkV1J7kjzxR+LkJeNUVY18IQAWsPTv+OvrjT8PhDFDUtCgWfPZiP1UI0C+S3udPTyGCY91KFmVT/ff+p9dVYwClpMeMz1d1Wsapv+qJy/4ZsMnwy4Ks1Spc2zsIxb2zNY/ui31w2cR4mJEaOdVeNtw/b1BOx8iMT7hHFzCq9J7NHIzIw9CLH7hihiZQvB0NakzOxzWBzsGfoDjPEPswEUKhFA0Ci2EarqpJJ5CZXUZBmAIsWO297EDBWn45PXcPjqGRInZmXMtzcLpcKdiTfz2wv03CpI3JjZpc5u6sdSfNT5+m2JOazd0gn8JYxgvbBUT0bltK6NoJGc31Ulz4WANjYaW17ja+J3wrjVVDH046qZEv8qSMAPYXt92KAOYginpgQk3UvKy+E7EAA79tcI9fFErhYbFVFiQbgnuR6f44pYFTomrJIzcqt31WfxnlTUL1BFOil5Zm8Ot/EL+InytqSe18NUPwXjUKJawGQEFkWPwGx1XNmB1sRmt9MC+ROKRwcQR5WCKUdFZjYKzLZST28r+uH6oQqxZ2CoNS7EBQPO97Y5mZD1EKg8w2DQrqWYzFLxUk5AMoTwhBsuXTLbsPLAn4l8RUcPhiksZXlDp5hVUhm9iSB/8AmPCetWeqkljkcR6KuQ2DZRq3nqfyx484cqrUQ/aYBI1QlgyXLZ120B1BG9huL4nYpCXjrP8AuUcgFqvSIB5D4FHW1qwyk9JUaRwNCwT9W/a5I18r4p8r0qDpx0lMqDS3RQk9tSQSe+uJXw/h3EOGzR1TUsqqnzAjQqRZg1r2uPPbDTL8Q+HsMxaUHfL09fa4Nj9+Hs3vNrs8j7RPFFaj1+YN5jpSlTEkZ6aMBYJoEuxBsBt5288FTwClkXJKme/61yXHqG8/w9MLdTxesqqkVENJK0CiyrlJuP2r2sW76XHbtjdDzjTf+qXjdSQV6bBvuGl/O5wtfXdpOnyBzrzuHp7YLb8E8fhFvjnLX2OpaIkMLBka26tsT5HsfUY8TIB3G2PXmfmL7VUGaxVQqogNr5V2vbuSSfriycp8JpqGjgkESSTSxrI8jqGPiF8q32UA20/HFY29qsNbJppNthCeJGA99tce2T78VjmDkyl4gySxyLSS2IYLEMrnsTYix3F9b/TCvwr4dzSTSRsyxxwvlkmPfvaNb+O419ARe22OpkVuNgwNmPYh1qKfRy72vjkU4V0MnyB1LD+yGBI9dMUet+FEDqfstU5mtosoXK58tACt/riT1JbNkOjZspB7G9rffja2K42pmTS6EdUvvHFeWTMhLI/iRl2IO1vpbCVzvVxlIqXMGlz53Cm5QAEWNu5ve1+3rj0rOGLTIlMksuWMagSMAzH5jlB0ue3YYCnh8QSUEZTlurgXsdxrfudNced6k7hYb8z0Wm6ADCvBmCwzQhVJkidFj0GdmU2A+vf0wl1/KFZTJnnppETu9rge5UkD64ZuSZ7l3Y55RYAm2gPZbevfvhz4Xxpg9r3B0IIvcHsR5dsHryDiOa2G4u9S5SB1MiopAbbXx9ekGZRbTc+trYZ+d+DJS10kcekbBZEA/VDi+X6G4HpbAz7PcDLYHzOLZ9aemRg3asAfxPSnjFxuunb+OC3BJFSZoHcIZAJEzeG+pG50ubaDGLlHhU9RUFE6QVAWaQi4QA7gdyToMbuN/CqpkzSxVAq5LXZGXK+nZdSpt5XHoMSmoBbt2NrcsC709aDcbKLhkkTGST9Gi/M7Gw33JNgcKXI1QjcWkcD5hL07+bHS3ra+E6HM9kZnKr+qzGwt/ZO2vpj2ljIIKkqwNwQbEW8jfDNOF21YdXJiduZ1uvHiU3iGbPb1t/n0OPPjUoSiIkGrHwjzsPL6jAzhnNNXUKq5IpHCm8rK17DuQCAW7euNNFwxJZQ1UTM22ptYX2UCwH074lLWMa0Gz2+JQZ/qaSK/fiIuX0xzFY/m1of25/vx9xY+sSSfoHiHS881E7xwSQxySu6xhzmRrk5fEBpe+50w2cV4OlIziBmWTW8mtz79relrYR/iHMUr0mj8LlEcsB+uCdb7X0F8NUPPdPWRZqlJIpgPE0a5kY+YF/CTvY6YSvo7lYsqXz5lGu0VsUsPiMnDuBxGCOeVklmK66jLe/ZTZbgaE6/KfPALnPhUDJmIjVlH9IuVbZvCC2U6rchvFrocfaLnmnSAREXC3K+Eg2I+UjLYPc73I0Jza2Aqs4jHXGnpBZetNEjWBzWzPnJNgLHwFbba3t37Xj3LYCBocTL5FTKQTub+TfiTTQI1DUMRCrfo5luwB0zZrD5GfMykX0PscM8PMNGqZqaoilmZgi2N8pYqASptci5IFtSALgAkGeI0EFIvRgiSNFFwqqNTre5tqdQ1z5euEzmXlmA0VRUqiRyxhTnCgbuguSBfQE/Kb6nRtACF6nyAGHMz02JSSpinFwKG4Lzlr3JBeO4YgeAnN82Yk3Ay2UjQ7fOAUsEiXlfKRIpN2AugHjA9TcWbtY4xcVkiITpZRvstrCy2DaC7A57tre41PYjyjwc1Am/R5lVdXIsBo/hDEZQSSp0IPh3sTioSANmSddTaAjVy78MKaSNaioLSo/yRq9lIH6xYa2B8OUG51PoCPF/hvw+qtEkfQOytEx0IJAupJBBte++u+CHBebqMRJSzSxQSx3CrqEKlyQAxRRtYG9vrjJxLmqniIFPJHPVE2VImzLe2rMR4VUG7HXYba4m32OWBQ8SrQiqvSfMnVHxGGEMkr9J0umqMQcotfwg3B3w6cKkgmdum4UR2Is4bOGAGYgOcoBv81r+QtfGKPkOkkB68k5mfUuGWwJ8ly7bDfGes4bDw+oAvGjmPwELZXTNFqT0GOoVwQQ5Gvj1Fg10U3AlDtoR77KiOsaEOSV/6UBLsum5ve4Gh9NTp9MJ/BOWqCatyXU+ORgmfQ9Av+jt5PdWHpGwG+PHiHM07oUQRw9jIly1v7N9Fv57+Vsb+QOVEnKZGRWhYO8pj1RfHoTlsXJy5SWawvoCpzFxMZ6QxY63A35NdpUJzG3iNSFPhsLMwsrXGUWync2v5emwwq898KhkUTlAZ2Ur8wBIVTZrdVLm9lzWfYDL5t3EaElH6LLJUXBTOlg1j8oswy39b9td8TKo4i0wl65DTlgqLkOZWDIMo8Ngts4y5hY3uGJBAMGo9w2bGofLtAQLrmOfL3wxo4E69UftRYXjjvlWxym7WbU+LYG1hfUEY2ceqrIPs4VY1svSGgC32X9k/hjDwjizwUiQ1iFcmiOviATsHtsQdB6Wx1q+NU8aN05EnlIsqrfcjQsdgBvbfQ4DlW2Wv0jlfyhseta134MOyxxRF26mUJa4KyCxIFgWEZXc20wI4DxeJrxyVUPVdyQP0oGuwBeMa9remFSapqCiCokZipvmYkgkX/Vvb02wG4rEi6sC+Zh2+/Te+OrTWT0j3+NzncfWzxr5lwp2SjInqJo0QepufIBct2+mI1xPld5Z3lWpgJkkMgCrPcZiW+UQHHY0sQOZbMLXv5bb+3lgfTcRdpUOYhc47277aW7b++GsUMoIr8e+4vkFdjr8/aUOukjfKZZ4ElK3dT1RY7HeL662OB3FOGZUjZJBIrFiShJUFCNBcDXXXe2lvLGuIjOAV07C2n44WeaadqKvP2dyiyIsuUbAvfMMuosSpP1wljoLmIUaPkfEauftAFuRGXgVAsUTS9MZmNvnF7Ddip0AA723ubgDUrFJTo7L1CzKxBRSumVmW5Iay3AB8/TE7r+Y6mVMjynKdwqqub0OUC/sdMH+RQkkMiA/pg2YjuVOzDzsbg/44PfilKzZZyeIvTkq79CcCbOYeX3q6mSoDgsbDKQQAFAAAOp7YCcL5f60jK7GKxy20Y372GYADDNRKysSTlA3JwucN4oHnlyFbPI1tzcHvYa4HRlXMCvV/XXidyMapfX07PxvzD3CRHw+Rx1S8c6AFyuXIQbi+p0Pn6Dzwz8Oo5Q2fREFjnJsoHnm8vrhcl4cBC0kzCJASSWFlA8tTdj6WufLXCFxNoppLQu3SYgKjZvCBpmI2Fzr9carpbJsJY+Pf5nzXrj1DQ1v2+Ju53r4ZeIVE0BBRyNQLBiFAZrerAn1vfGrgvw/rKuDrx9NUa+QyvkL23Kix07XNhhZ6cfVVM11Lhc22hIBO+LPzVxJll6UYyxxgIgHYAAae40tijlZH06DXmI49HfYkybUlPV8JqOrUQuIyCrAOpVw21muQbGx+nbBleeaFfGOu5GoTJa/oWLWHv+GPH4j8XX7HFA1mdnzLfdAtwWHlmOnqAfLG/g/w0oxGsk000oYAgRlUB9b2LZew2wqzU3Ittw1G1W2pilZ3Bv8AO/J/syf8w45hl/m+4X/qZv8Ant/djmOdzD+JvpyYD47Ux/ZZYXQZAPAB2bsQfO+nrrj14P8AD2plpUdzHSx2uolzZj/aygE6+tvbGqT/AEym/wD7Mf8AA4eub/nP+e5wvj5BopLDmayMdb7AG9pHuO8vTUjKsoVkb5ZEN1a241AII8iBgbE5SRJIyA0bBlPqpuPxGKBzX/V4/wB4v8DidUu5xXxbjdWGMkZVQpsKrLRR8+0NfGvWkFNPbxK98pP9ltiPexwuc/c30/2ZqOkcSmUgyyC+UKpvlUn5iSNxoB74nDfMP89jjv8Arn2/LGvp06+vXM+OW/T0Tyy2GLPRUQXhtIIBeNowxP7Tvq5Prm0+lsRqbYYtfwo/qs/71v4DA8tOuojcLhN02biRzZw7MEjUDrZsxPZVN9z6m1h6HGXk+oWkrY2qBZCGVmA0GcWBI3009bXwx8xf6TP+8P8A64VeMfL9P78ScW9lPZ9pSyaVINvuP0lPHLjMc6srRnUOGGW3ne+Jv8TOYIZqiGKGRXWnQqXGoZmN2APcCwF/fAniH9Xt+9/246fDv+mb90flh6ulMcNYv4RV7WyNIeP9TMs1x2w6/CrjcUT1FPMwjFRlyO2i5kv4ST5hri/l6jC9zZ/pX0H54W+ObD6/nh4atr59xEFHat0J+ho+W5VcHW3mPLzviR1vHqeTjzyoB0mcqrn5c9gM4I01Yb+RvgvQf1OvscfZ/wCqv+AfliQOmoMAPPHmWebCCfaG0oJC2oso1LNtYdydsK09dTCqlZSFjJsGCnKbAajTYm+uN/Hf6qT2H/UMCYvk+n5HCSVhV/HiNMx3PnMPGUkREpbNlNy+W+3YBt/uxr4VAEQSNd5GGpP8Bpphfpfk+/8Ajg5D/RD3P8WwS1Qq9C/M4p2eoz04jw6OeJyVCsFJzAa3H8Rjz4TyCgRZJpn6uhyoQAvcXJBv+GNg/wBGk9vywbm2X2H8MBGRZWhVTxOmlHbqYQdxOSWlpnqUWOfIVBzi1gxtchTZtSNNN8T+s4pLUSmaU5new0H0CgDYdgBilcw/1TWeyf8A+iYnnK/+mUn++j/6xiv+zgO1165kzOJLhd8Rmg+FNdIgZjBExFxHI5DfUBSFPoT31wl13D56eqaJgyTxNbwnUHcEMPTW47HF/wCI/wCk/wDF+eEDnj+vJv8AcRf9IwejINrMpHiByKRQnWs7cCpXmo0lrJWmJY5VJ0AGmtrZjcHe+CdHw2KpuqqI5cpEbpoUa1lN/IG2BPBP6uh/3kn/AFNg7yr/AEq/v/kMRLWPfOvmV6xuob+JFamokkYmZ2kYE3LMW99zin8o/DCH7OtRX5wXsyQo2UhTsXNibncAWIG+9hMpfnP7zfxx+ieZfmT2T8sWsu401bWS8esWvpopcwfDeiqacrRR9GZQSh6jMHturZidT2bCh8P5K+skNOswWKJbvJKmfpjYAdySdApNtD2GKLy//Sj3P8Wwt/DT+k4r/vl/65cJU5BtpY2AHXzHHqFbgJxue3GfhVSz3K1c/XtYPLlZTbsVUAqPYm3kcDOXuPt/oE6N1qe8YKKWBVfO21tNdjphjg+b6nAah/ruu/dT/wCmFhebqmDjwNiG7YrcFfeEMrfsy/h/fjmCWOYn8RnZn//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http://microbewiki.kenyon.edu/images/3/3d/Just_staphylococcus_aure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918" y="2996952"/>
            <a:ext cx="4349409"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0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34442" t="34239" r="35533" b="28766"/>
          <a:stretch/>
        </p:blipFill>
        <p:spPr>
          <a:xfrm>
            <a:off x="467544" y="692696"/>
            <a:ext cx="8247562" cy="5716131"/>
          </a:xfrm>
          <a:prstGeom prst="rect">
            <a:avLst/>
          </a:prstGeom>
        </p:spPr>
      </p:pic>
    </p:spTree>
    <p:extLst>
      <p:ext uri="{BB962C8B-B14F-4D97-AF65-F5344CB8AC3E}">
        <p14:creationId xmlns:p14="http://schemas.microsoft.com/office/powerpoint/2010/main" val="220147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7344815" cy="5427563"/>
          </a:xfrm>
        </p:spPr>
      </p:pic>
    </p:spTree>
    <p:extLst>
      <p:ext uri="{BB962C8B-B14F-4D97-AF65-F5344CB8AC3E}">
        <p14:creationId xmlns:p14="http://schemas.microsoft.com/office/powerpoint/2010/main" val="383969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85800"/>
            <a:ext cx="7024744" cy="1143000"/>
          </a:xfrm>
        </p:spPr>
        <p:txBody>
          <a:bodyPr>
            <a:normAutofit/>
          </a:bodyPr>
          <a:lstStyle/>
          <a:p>
            <a:r>
              <a:rPr lang="es-MX" dirty="0" smtClean="0"/>
              <a:t>MORFOLOGIA BACTERINA</a:t>
            </a:r>
            <a:endParaRPr lang="es-MX" dirty="0"/>
          </a:p>
        </p:txBody>
      </p:sp>
      <p:sp>
        <p:nvSpPr>
          <p:cNvPr id="3" name="2 Marcador de contenido"/>
          <p:cNvSpPr>
            <a:spLocks noGrp="1"/>
          </p:cNvSpPr>
          <p:nvPr>
            <p:ph idx="1"/>
          </p:nvPr>
        </p:nvSpPr>
        <p:spPr>
          <a:xfrm>
            <a:off x="855482" y="1596860"/>
            <a:ext cx="6798736" cy="3848364"/>
          </a:xfrm>
        </p:spPr>
        <p:txBody>
          <a:bodyPr>
            <a:normAutofit fontScale="25000" lnSpcReduction="20000"/>
          </a:bodyPr>
          <a:lstStyle/>
          <a:p>
            <a:r>
              <a:rPr lang="es-MX" sz="6000" dirty="0" smtClean="0">
                <a:latin typeface="Arial" panose="020B0604020202020204" pitchFamily="34" charset="0"/>
                <a:cs typeface="Arial" panose="020B0604020202020204" pitchFamily="34" charset="0"/>
              </a:rPr>
              <a:t>FORMA:</a:t>
            </a:r>
          </a:p>
          <a:p>
            <a:pPr marL="0" indent="0">
              <a:buNone/>
            </a:pPr>
            <a:r>
              <a:rPr lang="es-MX" sz="6000" dirty="0" smtClean="0">
                <a:latin typeface="Arial" panose="020B0604020202020204" pitchFamily="34" charset="0"/>
                <a:cs typeface="Arial" panose="020B0604020202020204" pitchFamily="34" charset="0"/>
              </a:rPr>
              <a:t>Esférica o redonda (coco)</a:t>
            </a:r>
          </a:p>
          <a:p>
            <a:pPr marL="0" indent="0">
              <a:buNone/>
            </a:pPr>
            <a:endParaRPr lang="es-MX" sz="6000" dirty="0" smtClean="0">
              <a:latin typeface="Arial" panose="020B0604020202020204" pitchFamily="34" charset="0"/>
              <a:cs typeface="Arial" panose="020B0604020202020204" pitchFamily="34" charset="0"/>
            </a:endParaRPr>
          </a:p>
          <a:p>
            <a:r>
              <a:rPr lang="es-MX" sz="6000" dirty="0" smtClean="0">
                <a:latin typeface="Arial" panose="020B0604020202020204" pitchFamily="34" charset="0"/>
                <a:cs typeface="Arial" panose="020B0604020202020204" pitchFamily="34" charset="0"/>
              </a:rPr>
              <a:t>AGRUPACION:</a:t>
            </a:r>
          </a:p>
          <a:p>
            <a:pPr marL="0" indent="0">
              <a:buNone/>
            </a:pPr>
            <a:r>
              <a:rPr lang="es-MX" sz="6000" dirty="0" smtClean="0">
                <a:latin typeface="Arial" panose="020B0604020202020204" pitchFamily="34" charset="0"/>
                <a:cs typeface="Arial" panose="020B0604020202020204" pitchFamily="34" charset="0"/>
              </a:rPr>
              <a:t>Racimos de uvas o en pares</a:t>
            </a:r>
          </a:p>
          <a:p>
            <a:pPr marL="0" indent="0">
              <a:buNone/>
            </a:pPr>
            <a:endParaRPr lang="es-MX" sz="6000" dirty="0" smtClean="0">
              <a:latin typeface="Arial" panose="020B0604020202020204" pitchFamily="34" charset="0"/>
              <a:cs typeface="Arial" panose="020B0604020202020204" pitchFamily="34" charset="0"/>
            </a:endParaRPr>
          </a:p>
          <a:p>
            <a:r>
              <a:rPr lang="es-MX" sz="6000" dirty="0" smtClean="0">
                <a:latin typeface="Arial" panose="020B0604020202020204" pitchFamily="34" charset="0"/>
                <a:cs typeface="Arial" panose="020B0604020202020204" pitchFamily="34" charset="0"/>
              </a:rPr>
              <a:t>DIMENCIONES:</a:t>
            </a:r>
          </a:p>
          <a:p>
            <a:pPr marL="0" indent="0">
              <a:buNone/>
            </a:pPr>
            <a:r>
              <a:rPr lang="es-MX" sz="6000" dirty="0" smtClean="0">
                <a:latin typeface="Arial" panose="020B0604020202020204" pitchFamily="34" charset="0"/>
                <a:cs typeface="Arial" panose="020B0604020202020204" pitchFamily="34" charset="0"/>
              </a:rPr>
              <a:t>Aprox.  0.5 a 1µ de diámetro</a:t>
            </a:r>
            <a:br>
              <a:rPr lang="es-MX" sz="6000" dirty="0" smtClean="0">
                <a:latin typeface="Arial" panose="020B0604020202020204" pitchFamily="34" charset="0"/>
                <a:cs typeface="Arial" panose="020B0604020202020204" pitchFamily="34" charset="0"/>
              </a:rPr>
            </a:br>
            <a:endParaRPr lang="es-MX" sz="6000" dirty="0" smtClean="0">
              <a:latin typeface="Arial" panose="020B0604020202020204" pitchFamily="34" charset="0"/>
              <a:cs typeface="Arial" panose="020B0604020202020204" pitchFamily="34" charset="0"/>
            </a:endParaRPr>
          </a:p>
          <a:p>
            <a:r>
              <a:rPr lang="es-MX" sz="6000" dirty="0">
                <a:latin typeface="Arial" panose="020B0604020202020204" pitchFamily="34" charset="0"/>
                <a:cs typeface="Arial" panose="020B0604020202020204" pitchFamily="34" charset="0"/>
              </a:rPr>
              <a:t>GRAM</a:t>
            </a:r>
          </a:p>
          <a:p>
            <a:pPr marL="0" indent="0">
              <a:buNone/>
            </a:pPr>
            <a:r>
              <a:rPr lang="es-MX" sz="6000" dirty="0">
                <a:latin typeface="Arial" panose="020B0604020202020204" pitchFamily="34" charset="0"/>
                <a:cs typeface="Arial" panose="020B0604020202020204" pitchFamily="34" charset="0"/>
              </a:rPr>
              <a:t>+  (INICIO-MESETA)</a:t>
            </a:r>
            <a:br>
              <a:rPr lang="es-MX" sz="6000" dirty="0">
                <a:latin typeface="Arial" panose="020B0604020202020204" pitchFamily="34" charset="0"/>
                <a:cs typeface="Arial" panose="020B0604020202020204" pitchFamily="34" charset="0"/>
              </a:rPr>
            </a:br>
            <a:r>
              <a:rPr lang="es-MX" sz="6000" dirty="0">
                <a:latin typeface="Arial" panose="020B0604020202020204" pitchFamily="34" charset="0"/>
                <a:cs typeface="Arial" panose="020B0604020202020204" pitchFamily="34" charset="0"/>
              </a:rPr>
              <a:t>-  (DECLINE-MUERTE)</a:t>
            </a:r>
          </a:p>
          <a:p>
            <a:pPr marL="0" indent="0">
              <a:buNone/>
            </a:pPr>
            <a:endParaRPr lang="es-MX" sz="6000" dirty="0" smtClean="0">
              <a:latin typeface="Arial" panose="020B0604020202020204" pitchFamily="34" charset="0"/>
              <a:cs typeface="Arial" panose="020B0604020202020204" pitchFamily="34" charset="0"/>
            </a:endParaRPr>
          </a:p>
          <a:p>
            <a:r>
              <a:rPr lang="es-MX" sz="6000" dirty="0">
                <a:latin typeface="Arial" panose="020B0604020202020204" pitchFamily="34" charset="0"/>
                <a:cs typeface="Arial" panose="020B0604020202020204" pitchFamily="34" charset="0"/>
              </a:rPr>
              <a:t>CAPSULA</a:t>
            </a:r>
            <a:r>
              <a:rPr lang="es-MX" sz="6000" dirty="0" smtClean="0">
                <a:latin typeface="Arial" panose="020B0604020202020204" pitchFamily="34" charset="0"/>
                <a:cs typeface="Arial" panose="020B0604020202020204" pitchFamily="34" charset="0"/>
              </a:rPr>
              <a:t>:</a:t>
            </a:r>
            <a:endParaRPr lang="es-MX" sz="6000" dirty="0">
              <a:latin typeface="Arial" panose="020B0604020202020204" pitchFamily="34" charset="0"/>
              <a:cs typeface="Arial" panose="020B0604020202020204" pitchFamily="34" charset="0"/>
            </a:endParaRPr>
          </a:p>
          <a:p>
            <a:pPr marL="0" indent="0">
              <a:buNone/>
            </a:pPr>
            <a:r>
              <a:rPr lang="es-MX" sz="6000" dirty="0">
                <a:latin typeface="Arial" panose="020B0604020202020204" pitchFamily="34" charset="0"/>
                <a:cs typeface="Arial" panose="020B0604020202020204" pitchFamily="34" charset="0"/>
              </a:rPr>
              <a:t>Solo algunas cepas </a:t>
            </a:r>
            <a:r>
              <a:rPr lang="es-MX" sz="6000" dirty="0" err="1" smtClean="0">
                <a:latin typeface="Arial" panose="020B0604020202020204" pitchFamily="34" charset="0"/>
                <a:cs typeface="Arial" panose="020B0604020202020204" pitchFamily="34" charset="0"/>
              </a:rPr>
              <a:t>mucoides</a:t>
            </a:r>
            <a:r>
              <a:rPr lang="es-MX" sz="6000" dirty="0" smtClean="0">
                <a:latin typeface="Arial" panose="020B0604020202020204" pitchFamily="34" charset="0"/>
                <a:cs typeface="Arial" panose="020B0604020202020204" pitchFamily="34" charset="0"/>
              </a:rPr>
              <a:t> </a:t>
            </a:r>
            <a:r>
              <a:rPr lang="es-MX" sz="6000" dirty="0">
                <a:latin typeface="Arial" panose="020B0604020202020204" pitchFamily="34" charset="0"/>
                <a:cs typeface="Arial" panose="020B0604020202020204" pitchFamily="34" charset="0"/>
              </a:rPr>
              <a:t>de </a:t>
            </a:r>
            <a:r>
              <a:rPr lang="es-MX" sz="6000" dirty="0" err="1" smtClean="0">
                <a:latin typeface="Arial" panose="020B0604020202020204" pitchFamily="34" charset="0"/>
                <a:cs typeface="Arial" panose="020B0604020202020204" pitchFamily="34" charset="0"/>
              </a:rPr>
              <a:t>S.aureus</a:t>
            </a:r>
            <a:r>
              <a:rPr lang="es-MX" sz="6000" dirty="0" smtClean="0">
                <a:latin typeface="Arial" panose="020B0604020202020204" pitchFamily="34" charset="0"/>
                <a:cs typeface="Arial" panose="020B0604020202020204" pitchFamily="34" charset="0"/>
              </a:rPr>
              <a:t>,  </a:t>
            </a:r>
          </a:p>
          <a:p>
            <a:endParaRPr lang="es-MX" dirty="0" smtClean="0"/>
          </a:p>
          <a:p>
            <a:pPr marL="0" indent="0">
              <a:buNone/>
            </a:pPr>
            <a:endParaRPr lang="es-MX" dirty="0"/>
          </a:p>
          <a:p>
            <a:pPr marL="0" indent="0">
              <a:buNone/>
            </a:pPr>
            <a:endParaRPr lang="es-MX" dirty="0" smtClean="0"/>
          </a:p>
        </p:txBody>
      </p:sp>
      <p:pic>
        <p:nvPicPr>
          <p:cNvPr id="1026" name="Picture 2" descr="http://www.classe.es/salud/img/estafiloco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28800"/>
            <a:ext cx="4151126" cy="3168352"/>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536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020741"/>
            <a:ext cx="8229600" cy="5415880"/>
          </a:xfrm>
        </p:spPr>
        <p:txBody>
          <a:bodyPr>
            <a:normAutofit/>
          </a:bodyPr>
          <a:lstStyle/>
          <a:p>
            <a:r>
              <a:rPr lang="es-MX" sz="2400" b="1" dirty="0" smtClean="0"/>
              <a:t>ÁCIDOS TEICOICOS: </a:t>
            </a:r>
          </a:p>
          <a:p>
            <a:pPr marL="0" indent="0" algn="just">
              <a:buNone/>
            </a:pPr>
            <a:r>
              <a:rPr lang="es-MX" sz="2400" dirty="0" smtClean="0"/>
              <a:t>Median en la unión de los estafilococos a las superficies mucosas a través de su unión  especifica a la </a:t>
            </a:r>
            <a:r>
              <a:rPr lang="es-MX" sz="2400" dirty="0" err="1" smtClean="0"/>
              <a:t>fibronectina</a:t>
            </a:r>
            <a:endParaRPr lang="es-MX" sz="2400" dirty="0" smtClean="0"/>
          </a:p>
          <a:p>
            <a:pPr algn="just"/>
            <a:endParaRPr lang="es-MX" sz="2400" dirty="0"/>
          </a:p>
          <a:p>
            <a:pPr algn="just"/>
            <a:r>
              <a:rPr lang="es-MX" sz="2400" dirty="0" smtClean="0"/>
              <a:t>S. </a:t>
            </a:r>
            <a:r>
              <a:rPr lang="es-MX" sz="2400" i="1" dirty="0" err="1" smtClean="0"/>
              <a:t>aureus</a:t>
            </a:r>
            <a:r>
              <a:rPr lang="es-MX" sz="2400" i="1" dirty="0" smtClean="0"/>
              <a:t> </a:t>
            </a:r>
            <a:r>
              <a:rPr lang="es-MX" sz="2400" i="1" dirty="0" smtClean="0">
                <a:sym typeface="Wingdings" pitchFamily="2" charset="2"/>
              </a:rPr>
              <a:t> </a:t>
            </a:r>
            <a:r>
              <a:rPr lang="es-MX" sz="2400" dirty="0" smtClean="0"/>
              <a:t>A.T. de </a:t>
            </a:r>
            <a:r>
              <a:rPr lang="es-MX" sz="2400" dirty="0" err="1"/>
              <a:t>R</a:t>
            </a:r>
            <a:r>
              <a:rPr lang="es-MX" sz="2400" dirty="0" err="1" smtClean="0"/>
              <a:t>ibitol</a:t>
            </a:r>
            <a:r>
              <a:rPr lang="es-MX" sz="2400" dirty="0" smtClean="0"/>
              <a:t> + </a:t>
            </a:r>
            <a:r>
              <a:rPr lang="es-MX" sz="2400" dirty="0" err="1" smtClean="0"/>
              <a:t>polisacarido</a:t>
            </a:r>
            <a:r>
              <a:rPr lang="es-MX" sz="2400" dirty="0" smtClean="0"/>
              <a:t> A</a:t>
            </a:r>
          </a:p>
          <a:p>
            <a:pPr algn="just"/>
            <a:r>
              <a:rPr lang="es-MX" sz="2400" dirty="0" smtClean="0"/>
              <a:t>S. </a:t>
            </a:r>
            <a:r>
              <a:rPr lang="es-MX" sz="2400" i="1" dirty="0" err="1" smtClean="0"/>
              <a:t>epidermidis</a:t>
            </a:r>
            <a:r>
              <a:rPr lang="es-MX" sz="2400" i="1" dirty="0" smtClean="0"/>
              <a:t>  </a:t>
            </a:r>
            <a:r>
              <a:rPr lang="es-MX" sz="2400" i="1" dirty="0" smtClean="0">
                <a:sym typeface="Wingdings" pitchFamily="2" charset="2"/>
              </a:rPr>
              <a:t> </a:t>
            </a:r>
            <a:r>
              <a:rPr lang="es-MX" sz="2400" dirty="0" smtClean="0">
                <a:sym typeface="Wingdings" pitchFamily="2" charset="2"/>
              </a:rPr>
              <a:t> A.T.  Glicerol + </a:t>
            </a:r>
            <a:r>
              <a:rPr lang="es-MX" sz="2400" dirty="0" err="1" smtClean="0">
                <a:sym typeface="Wingdings" pitchFamily="2" charset="2"/>
              </a:rPr>
              <a:t>polisacarido</a:t>
            </a:r>
            <a:r>
              <a:rPr lang="es-MX" sz="2400" dirty="0" smtClean="0">
                <a:sym typeface="Wingdings" pitchFamily="2" charset="2"/>
              </a:rPr>
              <a:t> B</a:t>
            </a:r>
            <a:endParaRPr lang="es-MX" sz="2400" dirty="0" smtClean="0"/>
          </a:p>
        </p:txBody>
      </p:sp>
      <p:pic>
        <p:nvPicPr>
          <p:cNvPr id="4" name="Picture 2" descr="http://image.slidesharecdn.com/staphylococcus-120325004755-phpapp02/95/slide-4-728.jpg?1333529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4824536" cy="24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16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229600" cy="5199856"/>
          </a:xfrm>
        </p:spPr>
        <p:txBody>
          <a:bodyPr>
            <a:normAutofit/>
          </a:bodyPr>
          <a:lstStyle/>
          <a:p>
            <a:r>
              <a:rPr lang="es-MX" dirty="0" smtClean="0"/>
              <a:t>PROTEINA A:</a:t>
            </a:r>
            <a:br>
              <a:rPr lang="es-MX" dirty="0" smtClean="0"/>
            </a:br>
            <a:r>
              <a:rPr lang="es-MX" dirty="0" smtClean="0"/>
              <a:t>se encuentra en la superficie  de  los </a:t>
            </a:r>
            <a:r>
              <a:rPr lang="es-MX" i="1" dirty="0" err="1" smtClean="0"/>
              <a:t>staphylococcus</a:t>
            </a:r>
            <a:r>
              <a:rPr lang="es-MX" i="1" dirty="0" smtClean="0"/>
              <a:t>  </a:t>
            </a:r>
            <a:r>
              <a:rPr lang="es-MX" dirty="0" err="1" smtClean="0"/>
              <a:t>coagulasa</a:t>
            </a:r>
            <a:r>
              <a:rPr lang="es-MX" dirty="0" smtClean="0"/>
              <a:t>-positiva.</a:t>
            </a:r>
          </a:p>
          <a:p>
            <a:r>
              <a:rPr lang="es-MX" dirty="0" smtClean="0"/>
              <a:t>Esta  se encuentra unida a la capa de </a:t>
            </a:r>
            <a:r>
              <a:rPr lang="es-MX" dirty="0" err="1" smtClean="0"/>
              <a:t>peptidoglicano</a:t>
            </a:r>
            <a:r>
              <a:rPr lang="es-MX" dirty="0" smtClean="0"/>
              <a:t> .</a:t>
            </a:r>
          </a:p>
          <a:p>
            <a:endParaRPr lang="es-MX" dirty="0"/>
          </a:p>
        </p:txBody>
      </p:sp>
      <p:pic>
        <p:nvPicPr>
          <p:cNvPr id="4" name="Picture 2" descr="http://image.slidesharecdn.com/staphylococcus-120325004755-phpapp02/95/slide-4-728.jpg?1333529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3990210" cy="299424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encrypted-tbn3.gstatic.com/images?q=tbn:ANd9GcR-x4rEgsbWV5u_omoeOwn7-1-VDEx1i8Ej9dqvTi8SglZ3dC2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861048"/>
            <a:ext cx="422723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555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271864"/>
          </a:xfrm>
        </p:spPr>
        <p:txBody>
          <a:bodyPr/>
          <a:lstStyle/>
          <a:p>
            <a:pPr algn="just"/>
            <a:r>
              <a:rPr lang="es-MX" dirty="0" smtClean="0"/>
              <a:t>COAGULASAS  Y OTRAS ADHESINAS:</a:t>
            </a:r>
          </a:p>
          <a:p>
            <a:pPr marL="0" indent="0" algn="just">
              <a:buNone/>
            </a:pPr>
            <a:r>
              <a:rPr lang="es-MX" dirty="0" smtClean="0"/>
              <a:t/>
            </a:r>
            <a:br>
              <a:rPr lang="es-MX" dirty="0" smtClean="0"/>
            </a:br>
            <a:r>
              <a:rPr lang="es-MX" dirty="0" smtClean="0"/>
              <a:t>Proteína se une al fibrinógeno y lo convierte en fibrina insoluble, lo que hace que los estafilococos se agreguen o formen grupos.</a:t>
            </a:r>
          </a:p>
        </p:txBody>
      </p:sp>
      <p:pic>
        <p:nvPicPr>
          <p:cNvPr id="5" name="Picture 4" descr="http://img.webme.com/pic/a/aexbe/paredgrammenosmodific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068960"/>
            <a:ext cx="5663411" cy="3569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81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u="sng" dirty="0" smtClean="0"/>
              <a:t>CARACTERISTICAS BIOQUIMICAS</a:t>
            </a:r>
            <a:endParaRPr lang="es-MX" u="sng" dirty="0"/>
          </a:p>
        </p:txBody>
      </p:sp>
      <p:sp>
        <p:nvSpPr>
          <p:cNvPr id="3" name="2 Marcador de contenido"/>
          <p:cNvSpPr>
            <a:spLocks noGrp="1"/>
          </p:cNvSpPr>
          <p:nvPr>
            <p:ph idx="1"/>
          </p:nvPr>
        </p:nvSpPr>
        <p:spPr>
          <a:xfrm>
            <a:off x="457200" y="1935480"/>
            <a:ext cx="6707088" cy="4389120"/>
          </a:xfrm>
        </p:spPr>
        <p:txBody>
          <a:bodyPr>
            <a:normAutofit/>
          </a:bodyPr>
          <a:lstStyle/>
          <a:p>
            <a:r>
              <a:rPr lang="es-MX" dirty="0"/>
              <a:t>R</a:t>
            </a:r>
            <a:r>
              <a:rPr lang="es-MX" dirty="0" smtClean="0"/>
              <a:t>equieren  </a:t>
            </a:r>
            <a:r>
              <a:rPr lang="es-MX" dirty="0"/>
              <a:t>concentraciones  altas de sal (</a:t>
            </a:r>
            <a:r>
              <a:rPr lang="es-MX" dirty="0" err="1"/>
              <a:t>NaCl</a:t>
            </a:r>
            <a:r>
              <a:rPr lang="es-MX" dirty="0"/>
              <a:t>); de al menos  10% de cloruro de sodio para su crecimiento </a:t>
            </a:r>
            <a:br>
              <a:rPr lang="es-MX" dirty="0"/>
            </a:br>
            <a:r>
              <a:rPr lang="es-MX" dirty="0"/>
              <a:t> -</a:t>
            </a:r>
            <a:r>
              <a:rPr lang="es-MX" dirty="0" err="1"/>
              <a:t>halofila</a:t>
            </a:r>
            <a:endParaRPr lang="es-MX" dirty="0"/>
          </a:p>
          <a:p>
            <a:endParaRPr lang="es-MX" dirty="0"/>
          </a:p>
          <a:p>
            <a:r>
              <a:rPr lang="es-MX" dirty="0"/>
              <a:t>Aerobio-Anaerobio </a:t>
            </a:r>
            <a:r>
              <a:rPr lang="es-MX" dirty="0" smtClean="0"/>
              <a:t>facultativo</a:t>
            </a:r>
          </a:p>
          <a:p>
            <a:endParaRPr lang="es-MX" dirty="0"/>
          </a:p>
          <a:p>
            <a:r>
              <a:rPr lang="es-MX" dirty="0" smtClean="0"/>
              <a:t>Su temperatura optima: 37°C,  rango: 2° a 55° y  a 62° muere en una hora .</a:t>
            </a:r>
            <a:endParaRPr lang="es-MX" dirty="0"/>
          </a:p>
        </p:txBody>
      </p:sp>
      <p:pic>
        <p:nvPicPr>
          <p:cNvPr id="12290" name="Picture 2" descr="https://encrypted-tbn1.gstatic.com/images?q=tbn:ANd9GcSiqewwnn5VgaPtSCCMfwLWPF04MMw-sAipGzA8k59uHd0Y2Zn7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18" y="1886805"/>
            <a:ext cx="1521723" cy="154219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SwqcjEpa0NhkyDdaV0ePAjPSWQjnANajbj23bouFd_UUZuz7Nw"/>
          <p:cNvPicPr>
            <a:picLocks noChangeAspect="1" noChangeArrowheads="1"/>
          </p:cNvPicPr>
          <p:nvPr/>
        </p:nvPicPr>
        <p:blipFill rotWithShape="1">
          <a:blip r:embed="rId4">
            <a:extLst>
              <a:ext uri="{28A0092B-C50C-407E-A947-70E740481C1C}">
                <a14:useLocalDpi xmlns:a14="http://schemas.microsoft.com/office/drawing/2010/main" val="0"/>
              </a:ext>
            </a:extLst>
          </a:blip>
          <a:srcRect b="30177"/>
          <a:stretch/>
        </p:blipFill>
        <p:spPr bwMode="auto">
          <a:xfrm>
            <a:off x="7192619" y="3829186"/>
            <a:ext cx="1545266" cy="128320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encrypted-tbn1.gstatic.com/images?q=tbn:ANd9GcTrWxFSQZbejDmhAYbvySZM9jFezzDayOuYsmjOQPe4BNCuT4s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424" y="5000236"/>
            <a:ext cx="2333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82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343872"/>
          </a:xfrm>
        </p:spPr>
        <p:txBody>
          <a:bodyPr>
            <a:normAutofit/>
          </a:bodyPr>
          <a:lstStyle/>
          <a:p>
            <a:r>
              <a:rPr lang="es-MX" dirty="0"/>
              <a:t>Obtienen energía exclusivamente por fermentación de azúcares</a:t>
            </a:r>
          </a:p>
          <a:p>
            <a:endParaRPr lang="es-MX" dirty="0"/>
          </a:p>
          <a:p>
            <a:r>
              <a:rPr lang="es-MX" dirty="0"/>
              <a:t>Las enzimas </a:t>
            </a:r>
            <a:r>
              <a:rPr lang="es-MX" dirty="0" err="1"/>
              <a:t>desdobladoras</a:t>
            </a:r>
            <a:r>
              <a:rPr lang="es-MX" dirty="0"/>
              <a:t> de peróxidos (la catalasa), le permite desarrollarse en presencia de oxígeno y utilizar la cadena respiratoria como fuente de energía.</a:t>
            </a:r>
          </a:p>
          <a:p>
            <a:endParaRPr lang="es-MX" dirty="0"/>
          </a:p>
          <a:p>
            <a:r>
              <a:rPr lang="es-MX" dirty="0"/>
              <a:t> En anaerobiosis es capaz de utilizar fermentativamente la glucosa y el manitol </a:t>
            </a:r>
            <a:endParaRPr lang="es-MX" b="1" dirty="0"/>
          </a:p>
          <a:p>
            <a:pPr marL="0" indent="0">
              <a:buNone/>
            </a:pPr>
            <a:endParaRPr lang="es-MX" b="1" dirty="0"/>
          </a:p>
        </p:txBody>
      </p:sp>
      <p:pic>
        <p:nvPicPr>
          <p:cNvPr id="13314" name="Picture 2" descr="https://encrypted-tbn2.gstatic.com/images?q=tbn:ANd9GcSbkIm_JBnH2My6oLXBV14II4rYez-w0b3S_9xqRGGtjvXFBKM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645024"/>
            <a:ext cx="215746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23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PATOGENIA E INMUNIDAD</a:t>
            </a:r>
            <a:endParaRPr lang="es-MX" dirty="0"/>
          </a:p>
        </p:txBody>
      </p:sp>
      <p:sp>
        <p:nvSpPr>
          <p:cNvPr id="3" name="2 Marcador de contenido"/>
          <p:cNvSpPr>
            <a:spLocks noGrp="1"/>
          </p:cNvSpPr>
          <p:nvPr>
            <p:ph idx="1"/>
          </p:nvPr>
        </p:nvSpPr>
        <p:spPr>
          <a:xfrm>
            <a:off x="758548" y="2098536"/>
            <a:ext cx="8229600" cy="4389120"/>
          </a:xfrm>
        </p:spPr>
        <p:txBody>
          <a:bodyPr/>
          <a:lstStyle/>
          <a:p>
            <a:pPr algn="just"/>
            <a:r>
              <a:rPr lang="es-MX" dirty="0" smtClean="0"/>
              <a:t>La patología de las infecciones estafilocócicas depende  de la producción de proteínas de superficie que intervienen  en la adhesión de las bacterias a los tejidos del organismo hospedero y la fabricación de  proteínas extracelulares, como toxinas especificas  enzimas hidrolíticas</a:t>
            </a:r>
            <a:endParaRPr lang="es-MX" dirty="0"/>
          </a:p>
        </p:txBody>
      </p:sp>
      <p:sp>
        <p:nvSpPr>
          <p:cNvPr id="4" name="AutoShape 2" descr="data:image/jpeg;base64,/9j/4AAQSkZJRgABAQAAAQABAAD/2wCEAAkGBhISEBUUExQWFRQWGB0ZGBYYGBoeIBwaHBwaIB8fIB8gHSYfGh8jGRkZHzAgJScpLS0tHiIyODIqNicrLCoBCQoKBQUFDQUFDSkYEhgpKSkpKSkpKSkpKSkpKSkpKSkpKSkpKSkpKSkpKSkpKSkpKSkpKSkpKSkpKSkpKSkpKf/AABEIAPYAzQMBIgACEQEDEQH/xAAcAAACAwEBAQEAAAAAAAAAAAAABQQGBwMCAQj/xABCEAACAQMDAwIFAgMECAQHAAABAgMEERIABSEGEzEiQQcUMlFhI3EzQlIVYoGxJENTcoKRofA0RJLRFhdjc5Oi0v/EABQBAQAAAAAAAAAAAAAAAAAAAAD/xAAUEQEAAAAAAAAAAAAAAAAAAAAA/9oADAMBAAIRAxEAPwDcdGjRoDRo0aA0aNGgNGjRoDRo0aA0aNGgNGvjMACSbAcknXGoIaJrSYAqbSKV9II+oFgV48i4I+4I0HoVKFzHkuYUMUuLhSSAbebEqwv+DrqdRjNdA8QWTJQVbIAEeQcgDwb3BAPnVW3urqY1yNZTU7X8yTqEsL3AVoh9iOWPv78gHE1dUqLx9ioIvkisY2Nr3xuzrfgCzFRe92XUHYOt0mlMM6/LzHFokcrd45AStrMwzGLoVve6E2F7BHsWz1s0kVTnt00ZJLOIpeXUsokUMxAcEH1Lhe7Ag+kq2qei5pXMj1EfdKxqCtN6VMUjOjBXlc5hnPJY/i2gK/ew87FHjLx3WJXYBUAOMlQ/uFVso1HFyrAH1XVtttaqIiRpM6ghe44C5Frkv6yha5uSVBvfgW1St422roA0vcoFhVlEK9to3d7C7NlJ2jOEU2d8hZcjgMtJtr68iec9ilqp5gfVOw+YmVbkZqvFPEG5AKPgLqQr3IAbFBUK4yRgwuRdSCLgkEXH2II/ca6arEG6ytTdxCtOgNrzwzs2TMB6oyIWX1N5F154Nhp/LVrGqmRlFyqXtYF2IUAC5tdiABf30EjRo0aA0aNGgNGjRoDRo0aA0aNGgNGjRoDRo0aA0aNK9/r3jWNIiBLPII0JAIXhndrXF8Ykcge5A9r6BjMqlSGAKkEEHwQfIN+CLa8wBAoVMQqgAKtrADgAAeBbSlOjaTISSRLPKLXkmHcYkADL1elW48qBbwLDjXSv6eoipMkEIABBbBVIBtf1AAi9h4PsNB13eqnUBII8mYj1tbBR+ebngHwDa44Pg59suxmtq2YSs8aH9SoUKqsRiQIiDexNytvpx7lizwui3rLeHZ/7Po3nL1hRRFJJKxSNiSzPl+pApQE9vK+JYsEChTfJGi2fbeFzZfAUYmadzYcC+OTkD3Ciw8LoPPVHUtPttOkMVllIAggjjLtiDyRGpHAXLkkC45Oq98P2SOsfvUs8dTOWBqJpo5cnC5mI4WWNsBmEC+Aw8LpJ0nTSzVElXUyLLJIqNIGLcA2KqoDKoRSHJHqysQpdkkGu2+72vzwqsP8AR9vVmx4TOqlBSOK1wSyjyWAYAcr9w0DrLqJqSEyRokvbKyTRlgGEF7M6gkXt+eOPfSfqjptYilRCCqKGEqqI7MGLP3JXly4D3GdiV7jMSVDDWYz1LwOu5TyH55/1CpOKhfSTCUuRhhaOxYNYkhGsGOz9bQNJt8pj+tV7i+qwOPJBPurJkrD3ViNBw6PkhePKKQ4q8ipGJCRiGIVithyy2k8eGB58mcm5QUxEUlVHYL/rpV7lySQSSRcWNhx7DVU6M6FiMKfOn5mQojoWLBcGUXsoNicrgli17/yhsdXKHpqkRcUpoFUeFWJAOfwFt50DCOQMAykEEXBBuCD7g++vWqrF0ZJTu/yM60sTtk0IgVkBtYlAWGBJte3FgOAeSz6fqpD3YZX7kkDBWk4GeSK4JUABDZvp/Y++gb6NGjQGjRo0Bo0aNAaNGjQGjRo0Bo0aNAar/UUzLV7cBji1RICT5v8AK1BAAt72PNwfbkMdWDVF6grErt0h29QSlNapqGsbXAtHHe4tlnkfNwLf1aC8Bxa9+PN/xqlbt1AahS9NTzTjE9hmMcUbSAFg0Xcu8jgKSrCMrZWIPubpLCGUqR6SCCPweP8ALVV2XaBPttNCwANO6plyCrUshTJD5BPaIB4uGN+CVII/hdTLI8lZKLSSPIkQcKrEI1pDhcsh4VSrFmBViWYuWKbrWWs3Dd0o4UhBghllUu5ZCC+IYgw8OMVBFmHLANY5a02t3ARERwKjyA5NArIr4G92UFgL5G/PB5F7m+qFP0N85WNP8pNC2IUS1EwBtZuQImJLA4/xDIGXg29gSdOdS7lTv2DQRfMSSOAjTN3ixyzl5zCxrxeRwMwV9UnJ19+IQjp+1RpMqtBjPIzM4MkshZcrm8ZZbXVZG8ceBcah030fTUQYxRRq7ElmVAPqIJVfJVLi4W9h7cAAZj17XRU+5Vi1VI1TSVC05kUMFYMqlY3jsQzcrKp8e3NjYhBodilcJAqlSxVGlRR22VsbE8BmDsBbHtZIvcbuAkjV+v8AdfltsqZbgYxkc/3iFt+5ysPzbWf/AA82qd9yFVFRNTbcFwiSYtmh7bAuiljYMwxb2OS8EjIWz4sSK1A0BZF71+XI/wBUrSr6SDmDLHFGVAJtJ40DjpoJh2gMDSu0QRSbds8xmw4IMRQ/g3HsdPdV/p/fqSoZHiDLLJCCDJE8ZdF+xZQJMC3OJa2Q59XL9jYX0CLqLd5EaKKneLuvKI2zI9AeOUqxXyfUgIW652xyF9Mdo2pKeIIn7sx8sx8sfuT/ANBYeANZ3tTiprIKjPFKitqHRcSMxDHEkZFyLgx05bx/rDawHOo6A0aNGgNGjRoDRo0aA0aNGgNGjRoDRrjWVkcSNJK6xoouzuwVQPyTwNc9u3JJ0zQPjewLo6X/ACAwBIPsbWPtoPu51ywwySsCVjRnIHkhQTYfk2tqp/DXaCoqal7GWeUgvYgssfpuQQLZS917DxkBfjh31XOFgF7hc1Y2/pi/WItY3yWIp/xalbNTGGljWRrsqDuMT5e13Ymw8tkSbDzoJc1UiWzZVv4yIH+eqHVbmzVdVT00zxI7d6ec4gRRoojlMd1IuzIFDHgOkxsMPXA3SCGp2+v3GdEmMiyx0mYLBYgxiiKKV9LSSAPcXJyXkeB6n21draRULljQwxwKGsZHieQShACrZXljk4I5ZidB6j6zhiJjpSEjJxy5kkkZyQsncOQN3ugZ8hkSPW47YZbXvkzSrJLK3bvgFX+YoxBAAVjKTjchBkOcjH9AxCrid5XZBJK0haVUtUMsiNJY2YOxcnE85W4N3zUAsttq55EyR53kkuRDjUHuBrsUJBBky5dkjwXGzhmKsug/SUFUjrkjKy8i6kEceeR9tJt+6fE7R1EXbMyAgZ3wkjbkoxX1Ae4YXtc8EMwKaq3xRsbSesNNG0UCY4MZJMo4kRVtbnHErf0jIEj1G0bBtQpqWCnBLCGNI8iLXxUC9vbxoI+3U9QMFKQU8a8lIWL3N72BMaAKeb+m5/HnSPq2maarWINgDCymUKGMavlkfFowTGoJdgGAsA3qtYt/3+GjhM07YxhlUta9s2Cgn8C9z+Bqn7P1ANzrgJaeT5Mq8lKZBZJe2Yg0jRk34aQYFwR7gBhoGvT9PG06GnOdPCGJm9NpJnstksACFRTkyjEll8lWt1+IO/SU1KFgVnqJnEcaIuTW5aRlXwSsaseeL2++rOBrKPjLCk1VRQGOVpGSURNHwEkkkp0RnIue2LOGFubgD7gHXRWzqF20KzMsNI8xuLHOpKFSfYcfMDG/+Q1fdVrpyMvXV0+YaMmKCMAfSIBJkPyc5WPi3ixPNrLoDRo0aA0aNGgNGjRoDRo0aA1F3PcUp4ZJpDZI0Z2tybKCTYe544HvqVpZ1HtTVFO0aMEfKN1LAlcopEkUMAQSpZADYjgnQQdq2Z5itTWqGluHjhNitP8AYD+qQfzSH34XEebDpGJdxXkx0snA9IkkQ/3iCUcG/spt+W99Stq3sTPJGUeOWLHONrcZglSGUlWU2PIN+DcA8aBN19DI5oVQEg1qB+CR22inV7gexDW5455v41D3ySq3CqmoYJPlqWJVWonUAu7yLftR34QYMCzeRcWt72fd4mPacAERyBmuwFlxZSbnj0hsrfYHVU+GXUcE7VccasG+ZmmLkACQSSsVI5ubRdr2tZk++gZb5tsVNQ01MifpLPSRAXtwJ4ubjybi5Pub6adQ9PpVxBSxR0OUbr/K2JXkH0upVmVka6sCQfYiP1fAWhhtb01VMxubcCePTwaD88boKanqjS7lRSXuWMlMobvO5H6iAlcBIgxZfWFP0CJgSbVtXRFLJ+rBttYhZlde66xIQsisO5nNLLyVFzh4vioJudT3DdIIADNLHECbAyOqgn7AsRc/jUmOQMAVIIPgg3B0FcoOlGaWKaqMZMN+xTxArFET/NY8ySDkByFABNlB51ZdGlu/b4lLFm4LMzBI41+qSRvpRfa5t7kDydAj6il+crE2/ANEojqKhrnhVclYiMbet1Q8k3UPwLKT26nqZIK2jnWLuoc6ZgGAKmeWmIYCxLBVhckD2HsLkMOmtkNOjtIc55nMsz/dj4UH+mNLRqPsvtfXzqDp6GpKNUWaGIOxjP0lyAA5N7+hO4AP75PsNA51m2+R93f0LGYLTQiQgEdllQO5zyFu4JXgsB4Fm4IB1a+hXkbbaZpGZmeMOMiSQrXZFJPLFUKqWPJtf31RqMq8u8VBeZS0ppvXcIpz7bFLfV+jHCxIF7C3sCQufQNIFpS+AjeaWSSRQpA7mWDHnk3wvc2vfwNWTUTaaUxQRRsbsiKpPHJCgE8cckX1L0Bo0aNAaNGjQGjRo0Bo0aNAaNGjQIZN4qJ3dKRExRij1EpJUOLZBEXmUqbqbsgDAi5IIE3ZdmFOrEu0ssjZySva7N7cDhVUWVVHAA9zclPsXzNHTJTmleVohj3UkhCyn3kOTq6sxJYgg+q/qP1H3XdbCGyyUtSsz3WKPBW7r82VXRmQXAJuxFlBJsNAbqPnKz5QgGmiRZahfPcZmPaiP930NIw9x2wfSzA++o6RIniqY4V+Y7ix9wKoJVrqEdiL4s2KDnhmU+ARrt0vs0sXemqGUz1LiSQJfBAqqiot+TZFF2IFySbDTatpRLGyEkBlIuPIv7j8jyPzoFm9qamgkMQBZo84w4HEi+pAQSACJFHuLEeRbTDa9ySogjmjN0lRXU/hgCP2Nj41UPn61ax6OnCqzqssksiMyRXLAuoBAkMrC4S64sshPnXTZYa2h7lOtO1TnK8qTB0iiAkOTZAszRkSMbqisCPUBcsNA+i6Xg771EgM0rXAaWzBF59Ma2xjFrA2F2sCxJ5146Z6ZWiV443YxM+SRkC0YPsvvbx/yv5LEw6nqqem9VbS9uH3nhl7yJf3cFI5FH3YIwHufsr3T4ktIcNsp3q3yKNIQUjVh5AL49xv7qkADkkDnQW7d93ipYXmncJGguzH97D9ySQANINhppKh1rquMqfFNBbIwxviMmAH8V+Cx8IvHHqJXbd05VSTR1O7TQlYUXtQrbBZbXZ3JAUvfxYWAHBtfKzR7q8iAQKJDb+KbrFf7jyzj/duP7w0DGOmUOzi+TWvyf5b24vYeT40i649UEcJ+ieohhk88xs4zXgjhlBQ/hjp5S05RbFixPJY+5/bwB+B40l62X/R4m91q6QqfsTUwqf/ANXYf46B+o41UqLp+OkjpqS5fuzySOwDAlsZZCbqfSA2C8mxHHvqJvPxYpoK16QIzPGpLuQ+AIXIj0RyOcVIJIWwF/to6b6lmqdwCzxLHjFIYiGlVj6ocw8TAYkXSxcKeTiLE6C86NGjQGjRo0Bo0aNAaNGjQGjXxmAFybAeSdUje+vw4wo5YEBJT5yofCLO9sYrj/SH88r6F4uTexC51NUkaF5GVEUXZmIAA+5J4A1Q+r/i/DSUwnghlqFZsFkKPHETyRaR1HcBCuQYww9PJFxenVMHzMzdupNVPCWJnnrYjBFJYAERSUuDjJv5FIBt6lNjqv8AV/VLGRo6ub5z9NCI5VljQP4BWKCcC9ix/VCOBbjQWDb/AI0K/Jq5kldgrGWGIQRKxN2SNGaZygAUXfknI8cas1ItE86TpudezzHtpUGNTGSzWwSRqQxR3dbYqwuQL3I1iadHSSyxDsSU6MDdckkl9Cks5iZ42C8eSFXkcm4v3fo1Yn7kdekGKJKpqY5qeS5Y2wUK5bHENkhI5H+AbfUVDrI0fzm6Ky/UyxUk4F/usMLut7+4HsfBGp+0xVrqXpd0hqo+ABLAjEEeQXhkSzc+CtxwLeTrF9npOoJ8Z0SWrjT6DUKJEYZBskE/PNhZ1Aa3Fx412b4glZz8zHVUdatwZYpW+q3pEiTq79vkEjIiwuF+4bd0/uAjqHiqKcU1VM2eQculQVUAmOQgG6qB+mwUgeAQCdWfWWbF1m1Ynye4NCe6qmCrpicS5tiwLAduRZCoBsMXABClkDM9y2Pc5WWZZzBJGY4ZcFT9VEluZlJfHEq+ZjdSwweMGzsWDrunUdXWx1NLT7ezG8tNJJLLGkakgre1zI4KMHsFHDL7G+pG29MbhhEslRBTLEgjApYQz4C3HdlBABxUkCIeP8dSunt3ooEYNXUss0sjSSOssa5OxAsFzJAChEAuTZRyTrtuEyz10UBkPb7LyhY5CpZ1eMAko4ayh7geCTc8qNBFp9tRKkxiITzKok7tVMzOwbhmjvGyKL+kqmFuLqFZCzo78iELODAWICmTHFmJsFDglMieApIY+w17oNiihcuvcZzcZSSyylQxBKqZGbBSVUlVsDit/AtA6nq6Mq0VbErx49wdxFZTZgpsOSCmaksQAA172DEA/vpB1NTvNLSQhXKGYTSsAcQkAzUFvALT9mw9wGP8ulEmyyTwhadaqAM1xJNVyHAezoiyyBwLArGxVPB1D+JPWRglSlVpEzVGdow4Zu45VEWRVbtXEcpZwrPZbIpJuoUjqiaGGthylEUgq60TITyVmcyQMy35Rh2ze1vuQRpj0z1VSxGkkkqY7/M1DuS6grHJAW9XNyC4WwPLFQbErxI2/dpWZkFAqw3JLJT1czO/9TyS0bGQ2Pki/wCfbUzp6KrqCKZZqmhsryKGp4UJUFV4wWIcMwuDHY+3jQadSVkcqCSJ1kRuVdGDKR+CODrtqhfC6oYNWwszNjOzgt5IMksRa/Auz07s1gBmXNhe2r7oDRo0aA0aNGgNeJplRSzEKqglmJAAA5JJPAAHvr3rNet+oKeoqWpJp4YaWEXm7r2EsoCMI7KwdgisrkC2Tem/pYEJ1bvcNYks9TJ2dthNu22StUEqGDOOGMbKwwiHMl7sDwmkHU/To3OHtl3iW7TQ0qFXMZs3rnlZmWBDcgRKQqgEAORYcNi2aGsaKaNqaSdw2CYrKIoCwvJPm7uZrHEIztYsFAAWRxQN1n+aqRQ7eY3Uk9yohpuy8t755Wcl05vjZVJ8KAF0CLaOi5Kqt+XpJFlVSt57MqAm1yL+q2VwvALWvYezjaqPcNoq5TDTw1LxFryCIyqpjFnKmysuPdUMRaxsD4I1Z9p6MqIJDS0NRLdns00coUOUX9UoO1dVjbFWbuWyZYwbs2NmquiZoo/ldv71PUsnqlNW7qIs5LmYY4hnLOUEYJuHN1sbgq+G9dFuEby1NO1XUtLYRyYsjWUXkYsLAIrWsfSuahFBexmbv8J4WqZJ6uqpspMitK+SJGDeyoySxkgCwy7fNrlSdN+legqqkEcOMOCUtRGJkkfmWV4H9YVYnAvGQCpJxHJHF1tbS7xTdx1p1jRAzO1O8CqygEhizMJnI8nK5Pq/qBULPtMLvTGmp0po4gBkaapkjdSW5GDQFogwVlvllb6bGxCZNmkVGpaijimgivI0MaGNnRmNnUqxjqGUi5U9tr84k45TOgOnN0WD/Tag+shie40koUj6Fc/whfG9ix4NrEhtWOGZm3Gptl+lTwqoYkIWdp2PNjb6UBIv7ccaDNv/AJcoiR1VDOI6CVWeWKplAVVaN1sHBOOWWN7kqbNyVtq0bZvqblS7dHIczI96lCBy1PGWKuv8t5jBJa1ipHswv76coaaO8k0q1swlZlWmSWSKFnIYqiBnSM5s57jWNieQBYR9t+IcFRvGDD5daeCoRzNJEpMhlpxbEObWETG5PIP25IXz+y4f9lH/AOhf/bXSCjjT6EVb/wBKgf5ardd1BQykSQvLUuPQPkmkktcg2Yxntr97yEDX2OirJLFVeFT571QWdf8AgjBRv/yjQMdxkdqqKLuPGrRSP6MfUytELElDawcm1+bng48V/rCWGCCUpV2rcGWJmIlkF8cljiHgsFC8KPUVufGph+H0crs9VNLMWBDIGaNDe1+FPcI4+lpGXxxwtu0Vbte3IFi7ERc4rHCoaSQqxUgIgMkrBrg8Eg3v76CJ0pQ1LUkWBnowhsIJ44GOC+LhVRhc/kH/AJ314p9nkl3KqWaUoRBSMGpmeLIZVg9fqJ834ytYL9tTxuu4VFhBTClQj+LVEFuf6YY2JPHs7oRfxxqB0tE67rWrJPLM6U9Krs4RQWY1LelVUYqL8AkkXa5PB0D6bpincESB5AeCsk0ri37M5H/Y+2qJ0ZWCOqikkska7e3r9jarcW4H8ox/fPVvqurvQJIaeWWJhdZVVirAEC4EaySkHkg9uxAuDYg6p2w7RNM0Ec0PaxpZlwMmPcvLA6koUzC5M6sJIyPFwSbAHXREsQqallNk7SElrizGs3MvfIAiz5edXKCujc2R0Yj2Vgf8jrG4NtleqKU9G0ipCjPH3KRRGZaitkCMsscgIAlZQABbEHkFTpps1LFQboDVvS0RWHNbTEmUSF1ZGaTtoAroJMY4wL48gCxDV9GviOCAQbg8gjX3QGjRo0Cfqrd2p6cmIZTyMIoV+8r8Lfg8Ly5vxZTrCt0+EEk08zxzZKZxTocHylnFhIxJJsoIkZ3F7FZLLZRrQesOrW/tBhCncajUJGDnY1VQLcBYnzMcNzbjhn0iquqKqkpGnARFol7MQennYSTNiJGLMyWa97ORch34F+QzXrnoJaCqjpYqj5qofho1iKlC2OA+pgxbLwPHH31I2zeK7Y2ngeHAyGPuMrWcKLsFSVSVXNb82JAJIsedWD4Zue7U7xVQmqKlrYNGWSVzwxiJBs18FIPFz6SOVvdHLI6RUjUtTJI7/M1xZI17hPkDN1HbaQBLf7KMpY3toKVtnxnpo0kKwSwSWCxrFgwESKcIsn+gGQs7OEJOR97EWOi61p9yjmYSJDLUUkcbK7MFilgllZVdyLFJu7wTcWUqwJYKc56mT+0N77aRRIoYI0cbRIoCXMn6oGLH6v1CPPFuANaFBS01BJIaKinSSYRRSyRmOojiErXCxln9UrN27BvSLoxFuGDQuiI4kjnSNkZlmJlMS4xd1lRmWMXIsoKg/wB65PqLa69b7jDFSETPGiSPHGcyLFXkRW4JF/QWP2sCTwDrj0TCB84yKERqyXEAKPoCRuSBxzLHIfyCD7216rNoqDXSTpHTurQpGjSM2SFWkY+kRm4YuL2cfQOPfQO6KvjmXKN1dbkXU3Fx551mvSGzPWz1c8zxyMZ2/TmiEiFFJSN1QOq3AiwyxuTGfUbcXvYdumiEzTyIzyy9whAwRAI40suTE2tHkTxyx1UunIplpdqNL21llpkWVnjZ17CIGv6WX1CRgoBYfxGPNuAtYpq5SbS0rIB6U7Eim9vdu+wt+yf5cw9w2hpXvLt9FMHAEjO4ZiF+gWam9diT5It7akibcUDFo6abngIzxG3/ABBwT49x7671O9vGmTUs55tZBG59ubB/+7aCPJvDU0ZL0jpGlyWiMRRVALFrZq1hzeyH/HUeDrFqkD5KmknUgHvSXgiF/bJ1MjG39EbDm1xzaBu/VEVRFIArqKYGepilXAhY1zRWBvYSMFYMt+Fb9tPuk9u7FDTxG+SxJlcEEuQC5IPglyxI9r6CMNkqpv8AxNUQv+ypQYh+zSZNMxHi6NHf7c8Ttp6epqYWgiRL+WAuzf7zm7OeByxPjUitoVlChr2VsrXNibEAMARmvN8TxcD7aUVnUUFNjHPWJ3csmWylypJNu2t2VbWGRB8ebm+gczQuXQhyqrfJQAc7iwBJFwAeeLcge1wcy3jeKin3auNJ65mSnvEaaWVSiqfUWiYMhBdgAbg/jyLO3xEhmbt7eprZrXKowRIxe15Hb6RfwAGJseNUzqLad4pqg16PSxy1LQQsilziWZUC2ZG7nJU3WxFiVBu1wU7PuhaZadoVjaapllUyo5CjvSIWaD5lI42WT9PAZk2tZri946T7QqKSSOKKnWbbe86RqqLkzwsSQoANsjzb76WdMxLLCO9SSVU8FRVOsvCwlzNJkRIxUEXv5Xjmy660uzfOzwwrKO3TUaw1LxJE6d0mNljTuI6G2BY2U4jEXBOg+/Dzd4I5alrSlpPl2JWCRiTJGZLt24yAWMpe17DLi1+bXtlLJJWzVDxGONoUhVXK5Ng8rFrKSApEgABN/NwNeEqKPbUMebNI5LlcmlmkNgCxHLEBVUZGyqALlRpBLvNbugKUh+XgvYzKcvB5HdVsWPFikBb/AO6vI0DHpOphG410FKR8vEsWSL9CVBMokVABYelY8lBFmvxcnVx0l6U6Ug2+nEMK/lnIGTn7sQBe17D7Cw060BqFvO6JTU8s8n0RIztbyQoJsPybWH5Opuqt8R6oJRKCrMr1FOrqoJJTvIzjFRd7orLiPN/8NBms3X8dBUwQ1cciywGapnsEdZamdclK4t6RaRwrG5UFQVPkL/irviVNNt9HSTR1HccvI0bA5TuR5HGJZ5XaxA+r2tp221bdvlfIxHLzAK63Vmgjpz6hYEeqYjlucVtYFSBnO8fD4rvD7fRymRl5DuMbEJmR6ciSBYXAHPsAL6DaKnpNFptspnskolW8kZbNUhikkBUtYgZxQ3uuORviDYCs9d9VGkgrHjrnepmnFPGA0GSxxA5FlEYZQHMygi31Kbm+qRH8ONzmeoWol7a0q3leZ5CAlpPp4OQKxk+wsy/fSXfuimp6+KiEnclkEOXotjJLb0izHO2Q9Q8/bQWboHe9roaKWSVo5a2QG0bwPIqqAcVHGGTNYkk2HA4sdXLofd6KRYvloRPURg2jVVQy1LeqWdvaOFPSquRwHKhbhV0r6h6K2WiVYVBqqkS5S4mZiiIjOyFY7hM+1icjkubOPSlg66JmpttrZ8IZEpRT06vP2ZlxcmYmSRZV7qqzK4zH6a4qD9wFi6Nqd0hp3aehUiWWSZY45kEid1y5VlfFeCx5zv4BXVmp96nZbtRToftnTH/qJ9MqWrSRFeN1dGF1dSCpH3BHBGoPUvzPyk3yhAqO2e1cA+u3HkhbnwCeAbE3HBBbVbPNXFPmgsVOrK5pgVcyFWDKJWtiFBUEolwfdiODV/h1v9LTUy/O1MMVSsawGOU9p44474qVcKSbuxyHB45Nr687f1dU0MtSlUXnYRpN28l/T9MuYBGRNyiGw9ChgTgLnV83je44KVqh7lAoNuBfIgAHKwUEsAS1gPJsAdB5HVdEf/N0/P8A9aP/APrTNXB8EHWcUPUVDOsjGioQ2WBBkgbusEVhgyxsJFtZQb+VI4ItqFv++7VSRiWTbu09wG+XMEbqWtzeOVJL2JIbHz7re+gdfEKHsR1TIvFbTtTt4A71isbHi/MbuCftEo+2nm89dUVKWWSZS6Alo09RX/et6Y/Plyo/Os4n6h2eo7CulaxYiZEevuPSfTkZ6wIrEFTiDlzweDp1uUMlYsC0UDUyU7mSNuyrqDiAGCFRDI1nLKyymxF+fYJ+6dSVVUkSxxSU6Tm0UbSCOea3J+nL5eEIcnkv3P5VAZlJ5Q9I7bSMPnXiZ2t6MSkKi97tHc3BYfxZ2Ylv5geNfNt6TqfXKRUSTyri8lVVCJgOeEFIGKoG5EYkA9R8EX11aqpljmpxVIxYkPDt8AZyGsp7n8Zi1hiZGKfmxtoHZ6FgS5pXloy3kUzBUPHntsGiv+QoJ++u9L0vFHIJ55JKiVPpknKkR/coqqscZPuwW9uL240rr96nigAPY26EDFHncSy2VeFWJDgzWHFpXP8AdPjS9dneqcFYZZyP/MbkGEf8v8OkXthja/qMcfj6idB43Vdrnd5IaQ1eZLyyRsUp7qBdpJGdYW8C9szxyNeaCqq6j9OlCCnH0/LL2ace+PzBBkl9+YI0F7epedWODomIsHqXkq2FiqykdpCBxhAoEQt7EqzD+rVj0FP2b4cU8ILTkTMWzZSoWLK97lLkyW4IaZpCLXBGp3w8iA2ymYKF7kfdKr4BlJkIH2ALkAfbXjqzc+7HLRUxzqpY2Sytbsq6kd2Rv5AMgQPqY/SCLlbDTwhEVVAAUAAAWAAFgAPYW9tB00aNGgNU74lUzOlFjIYwtfAS49r5qvB4b9Rk4PGrjqu9ezqlGHb6VqKRj+wq4Cf+mgoVd01I+9uHpKOouwLM/oGMkACkrjIfS1NL7k5N4UG+qT0RsSVO91gWCCWNGlKxuJBGB3lC2xUlQFuPUtrcEa+75V75t25tI8nfmjjvmAJAYTnyRYFQLNc2Fvvzqt9L9b1FNUStFBFK9S1mR0dsg3cBjxDAsrGTlTe5VPtoNRi6VlaCrKxx06yVi07pTzVGODPHAy9tRGjBQS+TXyye4Xi1Or9kL9UCmdhLaVFvMJJAQIgwDBpS7D2sXP8Ay41xXrbdwrQQ0pi/0g1ARIJSUcCM2CsWsgZkfEg8uPYqNVbboK6fcQsbOK15D6s8G7huScrix8830G19biqUmMRUsK09HUyqsM0lgGCx5YCJBmFaRVBNvWxv6bFv1Aho2mrTuZ7kKLHKjwRupRyxjRo4u2xbNrq2VwC3sx1lO89F7yklUJqss8NKHkZqiY9ynJY4qSLuuQa6ni/76h9d9P7tTRv85VPPGHSNv1pXXMq7qvrAyKqC3FwMx7k6DRY92Tuxu23srVMUcizbdUPEZO5kReMmEkkqSeWI4ueQS6j6rEDKp3CWG4t29yo2UXPj9ZViF7gm+TXH7E6zTofbq2OTbpppC8EjR/Lr3GOAFXTo4C3GAsfA9J4vfxrZOoeqaslottpfmJUbGSSQhIkIBJW5ZWdvp4XgZefbQJJN0imk7mOy1cwFy/zQVjxYekxyWsthcufHt4FlO8bgVuKCNgRcWq1Nx+P0raXdH7jHu0Epq6aCRopTCzGNWVioViAGZ7YsxXhmUkZAkHho3w+27IOlMkLgWD05aBrXv9URQ6D6Ooakcf2bU8f0y0dv8L1ANv3A/Yaj1O5VkwKnbAY+Daeog5I5+lBKvB9767P0QmWSVVdHxawq5XH72lL8/wDf318k6LyFmra63vafH/qqhh/gRoPDNubAY01DGSRy00r4i9z6RAgY2v4cC/vpRX9TEYiTdqVD7x0kAkkP1WsDJKbW5P6ft5112TpKllqq1Z0NSIpUWP5l3nxVoInIHdZv5nYg+eTzq501Ika4xoqL5soAF/2HGgoUVAJjxSV1Yb/xK+UxReTyYmINrgWAp/ZTYedO4enatowhnjo0/wBlRxKLA+3ckU/kZKiff8C0aNAq2vpemp2Lol5TwZZGaSQi97GRyXtf2vbTXSjc+q6WB+2zlpSLiGJWkkt98EBZRewubC586hu+4VJsoFDEfLNhJOfwFF4ov3Jk/wB0aBhvXUdPShe6/qe4jjVWeSQj2RFBZ/bwLC/NtU3a+rKndKuSlxeiijMmTK6tK/akCMlwf0PqW5Fz/S3vplWdOw09Xt7IGaV6hw80jF5HApKngu3Nr84iyj2A0n6AhC7gceUeOqkQhXAwerUgWPpBFuVQAD0+50GgbZtMNOmEKKi3ubeWPuzE8ux92Ykn76l6NGgNGjRoDVX+JJj/ALPbu/w+9TZ8E+j5qDLhfUfTfgc/bVo1XPiISu2VEgbFoQs6n+/A6yqPB8tGB/joKcnVMg3ONpIO5Ie2DJS2mR4zFW2w/mjyZA+NybKQT6QTTvhTXGLeK8xwTVDHuBUVUBv3gQWLuFj8eS3B8XOrBvnU+0ndC3ejj7Zh7gEbAM6yTiUXUeo2kUk8ggedUXoXe9rgqq2asaQqT+isXcGQMjEn0lfAC8MQOT5Og0bbNxqv7RapdqakWX50hpmLhRCaGB72aNT66YEevxkeONZ5uVay9T9x6lAe6hNRHFdbdtRdULvxbi5Ygefa2u1J8U6SmSk+XoUM0BZpJWCL3CySIfClvLRtkTf024vfVY3TrWqqd0WuCqlRnGUVA1skChRYkk3tyL83I0Gv9TGKpan7W7dypeTtBXWnVO2ylpM4xGsjRsI/BJUtiOPIQfF/fKmo2unM7Uq5TgmGPudxZEWVHDZNayPkh45NrH7rNy6v32WWI1FAZHhjkISSkksVbAPIyXs1rAXtYZHjkarXUvWEs9IIZqSKJ3lFR3kj7ZZSrhVtblLNwQf5fcknQW6no54KDb5U7wQhVSX5kdrKSaElSBcQCwkFyRyoJsRjq7LvW3TPMZZ62jSVi00DHGKRgSj2kRWNslxbtyqCVPHnVF2H4pUa7dRUM8UpjikDVHoRldFaR1UKWu15O1cGw4PnweVN1lt0UtFFAaiOPJWqZUqZ4kGeRdAi48IzA5KBfED3J0GzbL1hs8cSxU9VSRxr6VQSxpb34BIJuTe/ub6ff2zT/wC2i/8AWv8A76/NHVXVrCqnWn3CaanTHs95mmDloxlxIthi2YyxvyP3156A3XbooZWq5pFmeVAESKNx27gF7vBJbHJyQCCcfBNtB+kqrqijiAMlVToCbAtNGvP+LagP8QtuvilSkrXAtAGmNz+IlcnX5u3Xrh1qZBTSBqcE9tnpqUORbi9obefx49tTqn4j72sAk7tRHFlgZCihSzLkq37YAPbIPHkc6D9A9JO0ktbP25EjlnUx9xGRmCQxIWwYBgCym1wCdSK/rahhk7bTq0v+yjykk9v5IwzX5HtrFOl9sqa3Z9zqKyWd3jiBhMssxsFjMp9BYKQylLEgjm/73T4UUsUFbUQoV/8ADRMQMeSJJhc4iw4ZTxcWYWZxZ2C5jfKub+BRsgI4kqXEdvz21zkNvswS/wBwDfVG62nrXM9PPWKl/lgqxAQx2maXuK8jFmxEcD+okAluV8W0fct+ihdY7PJMwLLFGuTlR5a3hVB4yYgXIF7kDWfb7WtNuAkggqZSJKRsPlpVI7PzeWRlVI0P6iWLMLXy5tbQPPhTs8cVNLIip+rM4yVStxHZDwwDD9RZDY+5NgBYC76oXSPVbw0jfOpMGSWUyOsExWNe45u7FBlzcllBsCCwXm18RwQCDcHkEfbQV7q02koCPIrFAP4aKYH/AJqSNIfhzZpFuOYqQYm/tLVVOQI8f6hLfudOeuapY/k3a+K1kZNlZj9EvhVBZjcjgA6RdC7iIZD345qdZY4I4jPGUBYdwsuVsVvJIcVbFmv4JvcNE0a5VVUkaNI7BURSzMeAFAuSfsABfSN+pKjAyrQzGIAsQWQSstrgpFckk/0OUYeLX40Fh0aRQdWx5Ks0U9MXYKhmQBWY+BmrMqkngBiCT4vp7oDVY+IKtJTR0ygn5uZITbH+HZpJPq4F4YpFH5I1Z9VL4loRSRzKziWCoikiWMnN3yw7a2DXZ0kdbFSOeRa5AZpuXQ9Hum4iZGdFqfl5GVXj4MqVLSD6T61FNyOTlnf8VrpXoWjO51tNVyqsVM1hI8gQFVmVTchgAzR3Fr8E+OLavu69B47inzDdxaqVCHaAYFhHNkrrC0YEpJJEjA3B/usDWa3YI6LqRYu5HFFOoKP2IiqMfAUSK6L+rHjkBcXIuDfQNmp9shj3CClpTN3oZGo5o6eWXzD2nVZWUnFJQGLqxX9YC/FtIPjduSzy0VVEtQl4sQ0kTxg4kMrIxtl9ZPHiw++rnvPVNAm5H5jcpDHHS4BopBw7yguo+XjDKbRRk/4D2I1l/W3UtLUUFDFDJO80K2lMrSEXKr9IZ2AFwQLAcAaDU+o+s6aSngqYquLvGlmhlAkRXHdpi4JW4ZWE8cYFvd7Dzwk+M3UsNRtFMkIlYCWMmQxSLHxFKLB2UK5NyRjcEAm/i8Ci+IW3LS7fF36tXgMZm9KuBjC6sFzuCubAAEEAeALAhZ111DQz7PTww1Uk08MkcZRjIqiNEmUMqFVTkYc2LWIBN76Bl09tMb7bRSybcroHMUkiCBjKk8ojuxyWVJUZlw4b7XAbiv8AVW27eH23txGNnjRq2NRKGBtGXIR+VGGZBUWI5ufOrL09u+0f2TQwz/LCXvoZyVGYRZHe7ELyGVVQgk+ljqkVvUcHeUrmFWgSBe0AB3XiAlyDqQF7kk2WAF/IIvloGnXnSNLS1NbHEjqsJUozGRhj24bqCIyL9yZbl2tYqLqbZqOkEpDG7VECSmKRXOdQYQ0RSRWS4fIkOY5B242b0sDwQNTN23LcNzkqZ0p8Y3MbykL6VGCopZiP6VJB9snxsGYGJ0T0clZNVRzO0Xy9PLLxa5aMgYm/gcm/7aCFuNTDHuDtEqLEpOAjJKiycWMiMxN/dlvfn0nkPes+raWpgljgNRY1SSoJpZG9Ap1jPDMwJ7it6mIIUqFFiwWJtnTFNLvMFIjM0EjRXJIDWaNXcXOPglgOPtbLi976q+D8sxqnpKRIkV4xTguFZkjQq4CANcvIcgzsC2IPF/UDrp+W2zbihDA/2dDICRwVagVAR/xQuP8ADTT4fxFtwZwwdRTG5XLEGSVSMTfBssHOUYIuDlJM3rKLZ2lbbqrvAYttETeljk8SfMBSxIISQplwLgXHP2s/w7pytdWHG36VOGuDctecm+RMrGxBvLZ/woxUAwi3BJNxrIe+YZW7UcciKL2jTuMgaSNomcGZzhywVibC19Sdk3OBKloBNUTyElTLK10MiDJolxCxrIqnIqqji45wIV3XbPDNGY5I1KFsreLNfLIEWKtl6sgQQeb31Gn6XpXp0p3iVokIZVJPDAk5ZXyyuSS17m5uTc6BfXbhNVTNDRyCNIr92pwWRTILgQqpNmseZDxYAKCGYlJENRT7XQxLUTokcKBM3OORVfCrckmwNkFzYW5tptR0ccMaxxIqIosqqAAB9gBpR1DsmTCpjZUlijZTmncRozZmVkuD5W4ZSCPyONAgn3GHca2jno71Ap5HWRikixorBSXDnG8gsoUDIMHNxb1B71l03FWxJHPM8cIkDOqviJQL2Rj7gtY/4fexEDp/r6lelhKgmQxITDTRSShDiPSDGhUBT6eSADwbahdVdb0U1K0HbM8svoFNLBOCGJAJdRHmojJuSoyvYDkjQRql4CKvb4KhGgmp3CM0zMtPM36fZL3Nle+axZFhhLxiVAsvRVXnSi80srqcZBMYi8bqAGQmNFDWPIY3yBDAkEazzYaxI6kQSUprJIJESEzNjKInWLlKVrrGUADF2EXoALEM1i/6n2OOWvjhoxFDOySNJPCzRyRcp6n7fEmeRASQC5BOXBGgY7JSvVM8ddJI01O6NJAuCw5ZFo3XAZupxDBZGJBUXUe9z1D2vaIqdSsS45HJiSWZm4GTMxLO1gBckngamaA0n6n2E1USYOI5YZVmhcjICRLgZLcZKVZlIv73HIGnGq1QVFTWd6RJuxEskkUSrGjE9pjGzuWv5kR7KLenEk3JsGT/ABbqNwqgJFhliFFdalo5w0If0MrJYhr4vySoYXA9tU7qL4V7pTU5qJ48kWwOL9wqCCxJxvZQb3Pi5/N9ax1FtNQgqopQ4jnVpZpImhipXBGLF+7BNJDMQqDFC2THIFTez7Yehqeoo4mqYqu7AMYKiqmbGwsAUWQR2t7FRwbEDkAMYg6CooBStV1DSfMU7S9mnx7gc9rtooJ+orKW5HJQgXvfUqo+F0tZSwPt1Eyr21LzzShTMxVb4xs3pS92DcXubcW1sG80dPDDUUe30lql6dh/o6Rx4dxWRGeQlADcE/UWspNvF522bPS0FMtRJDHTvHCO+adHC+BkSiX7ljexYMQLm/nQZXtfwxX+z0eTbSZBdXcPNJI5RzdhD3IgqMq2uHz54Xm+kW6dLbW9Dnk9DULUSK5kjq2jKB3ARSY7kqFHmzXDhvuNp3+kO6QCNaciPIMk0zvGCCDZ1SJxK/BPpkMXkHnUmsf5KGloqaJHZwYohK2KfpxliXIVixIUmwUljfxyQGUbP8FRUwxPHEyL/M9RKyNIMSAwhVH7QyIaxkJIFvTe4TVOyrte+UkTUwYYIHRCZxJmGQyIGGWXvgVFiptwQdbn0n0uKPuMzRh5ypMcMYihUqp/hxgk5EXLMSS1h4AAHtdspKGWerkdg1TJGGeQ3Cn+HGq2HoW7W58ZG5toMqqKdpaaCNGVEm26lu8kqIgmWOdVazspZ84oUBF8RdrFsTq70nw/2Zo45Yu2BJMjmQSh+64N+2WdnyV2+pAfVbUmXpzb9uZ6oyRQuUkGc2HlnzTG44CWCKqg+kKPI5SdMdGVc9HJHUrFBFUskkoYGSZiEjVm9aqIZJCjSFzk6l/Cst9BIaMT9R3SKMrDHeSXEBmZQARchs8GkiIICkG4y9JGm+9ybtMsyRxU9PEGKiQzkyPEPJS0ZSJmW9i98T7cX1Lpvhvt6FyImPctnlPOwYr9JYNIQxHsTyPbXuXo7P8ATepnel8mndg2Vv5WkIMrx+5RmN/BJX06Cm7pXxPT1TQxskcm0RxxR2FxnJPGg82IyZfUCQRyCQRdvFXLSV9VHTRozu1LBHHkVUOY5pCWIVrWjBc8XPHuRqB8Rajty1YQev5CFo1xJyMdU3At/edBbz6uNeenIW3CaWWGre8U6Ts7UgWJp+yI7KGcSlRCApBINmBvc5aC3/ObmBzTUrn+7UyLbx96c399SarZpZmbuVEix39McJ7fpxsQzi8hN7m6sluOLi+o56uVyflqeeqUeZIRGEvzwryyRrJ4NzGWA8Eg8a8P1tGoYPT1qyL/AKv5WZiTbwHRWiN/F87fm3Og8y9H7eZcWB7rXfE1E2R55a3cuRc+fzrpQF6esFN3HlilheWPuMWaMxPGrrmfU6kTIRkSwKtyQRblt/SMckWdZGr1Mrd13BIaN7elY3BzQRr6AVIvy3BY6nbV0xFBJ3c5pZMSgeaV5CqEqSFubC5VSTa5sLngaBtbUOv2WCdkaWNXMd8SfYMAGH5BsLg8cD7DU3RoE8nR9AyhDR0xQeFMMdhb8Y21PoNthgXGGNIl/pRVUeLeAAPAA1J0aA0aNGgNJqjo2gd3d6SBmk+tjGt25B9XHq5APPuAdOdGgqNR0/Q09REq5Rj+KKOFbo7xn0ylEW4Kkjm4UkJe5RbWepDtGe0wRyPSzoWAP5XJSf2uNV5tnrIaqomp/lpPmGViZjIrKFRVCAqGBQEMw8cu3HuZ/b3AqDnSq1uU7crAm/jPuKQLcXwPm9jaxBPudBucUnfg+XmkKCNxZkDotyvoZyAyu8pBEigh7EHhl6UtO1d3I6iokGFllpY07BAIa2ZDvIyvyQUkCkC3NmGu9N1lmvbWJmrQSjwLlijqSMnkxtHE1s1ZhkyEFVJ9OmWy7S0ReSVg88xBkYA2AUWVEvyEUE2+5ZmPLHQMYogqhVACqAABwAB4A+wtqPuW1RVCYTIrre4B9mHhlPlWHswII9jqXo0FZ3HomMsk0BxqomDJNKXlNgpUoxZ88GVjcKw55+9+8XTbzMHrnScrfGFYwsKkqVLYsWZ2Klh6mIGRsB50/wBGgWbb0xR05ygpoYmPF0jVTbji4F7cDjTPRo0Bo0aNAn6g6Qo67D5qFZe3fC5YWva/gi98Rwb+NRv/AIDo82bFwj45QLI6wnFVUXhUiM+hEBBBBxHHm9h0aD4qgCwFgPA190aNAaNGjQGjRo0Bo0aNAaNGjQGjRo0Bo0aNAaNGjQGjRo0Bo0aNAaNGjQGjRo0Bo0aNAaNGjQGjRo0Bo0aNAaNGjQGjRo0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hISEBUUExQWFRQWGB0ZGBYYGBoeIBwaHBwaIB8fIB8gHSYfGh8jGRkZHzAgJScpLS0tHiIyODIqNicrLCoBCQoKBQUFDQUFDSkYEhgpKSkpKSkpKSkpKSkpKSkpKSkpKSkpKSkpKSkpKSkpKSkpKSkpKSkpKSkpKSkpKSkpKf/AABEIAPYAzQMBIgACEQEDEQH/xAAcAAACAwEBAQEAAAAAAAAAAAAABQQGBwMCAQj/xABCEAACAQMDAwIFAgMECAQHAAABAgMEERIABSEGEzEiQQcUMlFhI3EzQlIVYoGxJENTcoKRofA0RJLRFhdjc5Oi0v/EABQBAQAAAAAAAAAAAAAAAAAAAAD/xAAUEQEAAAAAAAAAAAAAAAAAAAAA/9oADAMBAAIRAxEAPwDcdGjRoDRo0aA0aNGgNGjRoDRo0aA0aNGgNGvjMACSbAcknXGoIaJrSYAqbSKV9II+oFgV48i4I+4I0HoVKFzHkuYUMUuLhSSAbebEqwv+DrqdRjNdA8QWTJQVbIAEeQcgDwb3BAPnVW3urqY1yNZTU7X8yTqEsL3AVoh9iOWPv78gHE1dUqLx9ioIvkisY2Nr3xuzrfgCzFRe92XUHYOt0mlMM6/LzHFokcrd45AStrMwzGLoVve6E2F7BHsWz1s0kVTnt00ZJLOIpeXUsokUMxAcEH1Lhe7Ag+kq2qei5pXMj1EfdKxqCtN6VMUjOjBXlc5hnPJY/i2gK/ew87FHjLx3WJXYBUAOMlQ/uFVso1HFyrAH1XVtttaqIiRpM6ghe44C5Frkv6yha5uSVBvfgW1St422roA0vcoFhVlEK9to3d7C7NlJ2jOEU2d8hZcjgMtJtr68iec9ilqp5gfVOw+YmVbkZqvFPEG5AKPgLqQr3IAbFBUK4yRgwuRdSCLgkEXH2II/ca6arEG6ytTdxCtOgNrzwzs2TMB6oyIWX1N5F154Nhp/LVrGqmRlFyqXtYF2IUAC5tdiABf30EjRo0aA0aNGgNGjRoDRo0aA0aNGgNGjRoDRo0aA0aNK9/r3jWNIiBLPII0JAIXhndrXF8Ykcge5A9r6BjMqlSGAKkEEHwQfIN+CLa8wBAoVMQqgAKtrADgAAeBbSlOjaTISSRLPKLXkmHcYkADL1elW48qBbwLDjXSv6eoipMkEIABBbBVIBtf1AAi9h4PsNB13eqnUBII8mYj1tbBR+ebngHwDa44Pg59suxmtq2YSs8aH9SoUKqsRiQIiDexNytvpx7lizwui3rLeHZ/7Po3nL1hRRFJJKxSNiSzPl+pApQE9vK+JYsEChTfJGi2fbeFzZfAUYmadzYcC+OTkD3Ciw8LoPPVHUtPttOkMVllIAggjjLtiDyRGpHAXLkkC45Oq98P2SOsfvUs8dTOWBqJpo5cnC5mI4WWNsBmEC+Aw8LpJ0nTSzVElXUyLLJIqNIGLcA2KqoDKoRSHJHqysQpdkkGu2+72vzwqsP8AR9vVmx4TOqlBSOK1wSyjyWAYAcr9w0DrLqJqSEyRokvbKyTRlgGEF7M6gkXt+eOPfSfqjptYilRCCqKGEqqI7MGLP3JXly4D3GdiV7jMSVDDWYz1LwOu5TyH55/1CpOKhfSTCUuRhhaOxYNYkhGsGOz9bQNJt8pj+tV7i+qwOPJBPurJkrD3ViNBw6PkhePKKQ4q8ipGJCRiGIVithyy2k8eGB58mcm5QUxEUlVHYL/rpV7lySQSSRcWNhx7DVU6M6FiMKfOn5mQojoWLBcGUXsoNicrgli17/yhsdXKHpqkRcUpoFUeFWJAOfwFt50DCOQMAykEEXBBuCD7g++vWqrF0ZJTu/yM60sTtk0IgVkBtYlAWGBJte3FgOAeSz6fqpD3YZX7kkDBWk4GeSK4JUABDZvp/Y++gb6NGjQGjRo0Bo0aNAaNGjQGjRo0Bo0aNAar/UUzLV7cBji1RICT5v8AK1BAAt72PNwfbkMdWDVF6grErt0h29QSlNapqGsbXAtHHe4tlnkfNwLf1aC8Bxa9+PN/xqlbt1AahS9NTzTjE9hmMcUbSAFg0Xcu8jgKSrCMrZWIPubpLCGUqR6SCCPweP8ALVV2XaBPttNCwANO6plyCrUshTJD5BPaIB4uGN+CVII/hdTLI8lZKLSSPIkQcKrEI1pDhcsh4VSrFmBViWYuWKbrWWs3Dd0o4UhBghllUu5ZCC+IYgw8OMVBFmHLANY5a02t3ARERwKjyA5NArIr4G92UFgL5G/PB5F7m+qFP0N85WNP8pNC2IUS1EwBtZuQImJLA4/xDIGXg29gSdOdS7lTv2DQRfMSSOAjTN3ixyzl5zCxrxeRwMwV9UnJ19+IQjp+1RpMqtBjPIzM4MkshZcrm8ZZbXVZG8ceBcah030fTUQYxRRq7ElmVAPqIJVfJVLi4W9h7cAAZj17XRU+5Vi1VI1TSVC05kUMFYMqlY3jsQzcrKp8e3NjYhBodilcJAqlSxVGlRR22VsbE8BmDsBbHtZIvcbuAkjV+v8AdfltsqZbgYxkc/3iFt+5ysPzbWf/AA82qd9yFVFRNTbcFwiSYtmh7bAuiljYMwxb2OS8EjIWz4sSK1A0BZF71+XI/wBUrSr6SDmDLHFGVAJtJ40DjpoJh2gMDSu0QRSbds8xmw4IMRQ/g3HsdPdV/p/fqSoZHiDLLJCCDJE8ZdF+xZQJMC3OJa2Q59XL9jYX0CLqLd5EaKKneLuvKI2zI9AeOUqxXyfUgIW652xyF9Mdo2pKeIIn7sx8sx8sfuT/ANBYeANZ3tTiprIKjPFKitqHRcSMxDHEkZFyLgx05bx/rDawHOo6A0aNGgNGjRoDRo0aA0aNGgNGjRoDRrjWVkcSNJK6xoouzuwVQPyTwNc9u3JJ0zQPjewLo6X/ACAwBIPsbWPtoPu51ywwySsCVjRnIHkhQTYfk2tqp/DXaCoqal7GWeUgvYgssfpuQQLZS917DxkBfjh31XOFgF7hc1Y2/pi/WItY3yWIp/xalbNTGGljWRrsqDuMT5e13Ymw8tkSbDzoJc1UiWzZVv4yIH+eqHVbmzVdVT00zxI7d6ec4gRRoojlMd1IuzIFDHgOkxsMPXA3SCGp2+v3GdEmMiyx0mYLBYgxiiKKV9LSSAPcXJyXkeB6n21draRULljQwxwKGsZHieQShACrZXljk4I5ZidB6j6zhiJjpSEjJxy5kkkZyQsncOQN3ugZ8hkSPW47YZbXvkzSrJLK3bvgFX+YoxBAAVjKTjchBkOcjH9AxCrid5XZBJK0haVUtUMsiNJY2YOxcnE85W4N3zUAsttq55EyR53kkuRDjUHuBrsUJBBky5dkjwXGzhmKsug/SUFUjrkjKy8i6kEceeR9tJt+6fE7R1EXbMyAgZ3wkjbkoxX1Ae4YXtc8EMwKaq3xRsbSesNNG0UCY4MZJMo4kRVtbnHErf0jIEj1G0bBtQpqWCnBLCGNI8iLXxUC9vbxoI+3U9QMFKQU8a8lIWL3N72BMaAKeb+m5/HnSPq2maarWINgDCymUKGMavlkfFowTGoJdgGAsA3qtYt/3+GjhM07YxhlUta9s2Cgn8C9z+Bqn7P1ANzrgJaeT5Mq8lKZBZJe2Yg0jRk34aQYFwR7gBhoGvT9PG06GnOdPCGJm9NpJnstksACFRTkyjEll8lWt1+IO/SU1KFgVnqJnEcaIuTW5aRlXwSsaseeL2++rOBrKPjLCk1VRQGOVpGSURNHwEkkkp0RnIue2LOGFubgD7gHXRWzqF20KzMsNI8xuLHOpKFSfYcfMDG/+Q1fdVrpyMvXV0+YaMmKCMAfSIBJkPyc5WPi3ixPNrLoDRo0aA0aNGgNGjRoDRo0aA1F3PcUp4ZJpDZI0Z2tybKCTYe544HvqVpZ1HtTVFO0aMEfKN1LAlcopEkUMAQSpZADYjgnQQdq2Z5itTWqGluHjhNitP8AYD+qQfzSH34XEebDpGJdxXkx0snA9IkkQ/3iCUcG/spt+W99Stq3sTPJGUeOWLHONrcZglSGUlWU2PIN+DcA8aBN19DI5oVQEg1qB+CR22inV7gexDW5455v41D3ySq3CqmoYJPlqWJVWonUAu7yLftR34QYMCzeRcWt72fd4mPacAERyBmuwFlxZSbnj0hsrfYHVU+GXUcE7VccasG+ZmmLkACQSSsVI5ubRdr2tZk++gZb5tsVNQ01MifpLPSRAXtwJ4ubjybi5Pub6adQ9PpVxBSxR0OUbr/K2JXkH0upVmVka6sCQfYiP1fAWhhtb01VMxubcCePTwaD88boKanqjS7lRSXuWMlMobvO5H6iAlcBIgxZfWFP0CJgSbVtXRFLJ+rBttYhZlde66xIQsisO5nNLLyVFzh4vioJudT3DdIIADNLHECbAyOqgn7AsRc/jUmOQMAVIIPgg3B0FcoOlGaWKaqMZMN+xTxArFET/NY8ySDkByFABNlB51ZdGlu/b4lLFm4LMzBI41+qSRvpRfa5t7kDydAj6il+crE2/ANEojqKhrnhVclYiMbet1Q8k3UPwLKT26nqZIK2jnWLuoc6ZgGAKmeWmIYCxLBVhckD2HsLkMOmtkNOjtIc55nMsz/dj4UH+mNLRqPsvtfXzqDp6GpKNUWaGIOxjP0lyAA5N7+hO4AP75PsNA51m2+R93f0LGYLTQiQgEdllQO5zyFu4JXgsB4Fm4IB1a+hXkbbaZpGZmeMOMiSQrXZFJPLFUKqWPJtf31RqMq8u8VBeZS0ppvXcIpz7bFLfV+jHCxIF7C3sCQufQNIFpS+AjeaWSSRQpA7mWDHnk3wvc2vfwNWTUTaaUxQRRsbsiKpPHJCgE8cckX1L0Bo0aNAaNGjQGjRo0Bo0aNAaNGjQIZN4qJ3dKRExRij1EpJUOLZBEXmUqbqbsgDAi5IIE3ZdmFOrEu0ssjZySva7N7cDhVUWVVHAA9zclPsXzNHTJTmleVohj3UkhCyn3kOTq6sxJYgg+q/qP1H3XdbCGyyUtSsz3WKPBW7r82VXRmQXAJuxFlBJsNAbqPnKz5QgGmiRZahfPcZmPaiP930NIw9x2wfSzA++o6RIniqY4V+Y7ix9wKoJVrqEdiL4s2KDnhmU+ARrt0vs0sXemqGUz1LiSQJfBAqqiot+TZFF2IFySbDTatpRLGyEkBlIuPIv7j8jyPzoFm9qamgkMQBZo84w4HEi+pAQSACJFHuLEeRbTDa9ySogjmjN0lRXU/hgCP2Nj41UPn61ax6OnCqzqssksiMyRXLAuoBAkMrC4S64sshPnXTZYa2h7lOtO1TnK8qTB0iiAkOTZAszRkSMbqisCPUBcsNA+i6Xg771EgM0rXAaWzBF59Ma2xjFrA2F2sCxJ5146Z6ZWiV443YxM+SRkC0YPsvvbx/yv5LEw6nqqem9VbS9uH3nhl7yJf3cFI5FH3YIwHufsr3T4ktIcNsp3q3yKNIQUjVh5AL49xv7qkADkkDnQW7d93ipYXmncJGguzH97D9ySQANINhppKh1rquMqfFNBbIwxviMmAH8V+Cx8IvHHqJXbd05VSTR1O7TQlYUXtQrbBZbXZ3JAUvfxYWAHBtfKzR7q8iAQKJDb+KbrFf7jyzj/duP7w0DGOmUOzi+TWvyf5b24vYeT40i649UEcJ+ieohhk88xs4zXgjhlBQ/hjp5S05RbFixPJY+5/bwB+B40l62X/R4m91q6QqfsTUwqf/ANXYf46B+o41UqLp+OkjpqS5fuzySOwDAlsZZCbqfSA2C8mxHHvqJvPxYpoK16QIzPGpLuQ+AIXIj0RyOcVIJIWwF/to6b6lmqdwCzxLHjFIYiGlVj6ocw8TAYkXSxcKeTiLE6C86NGjQGjRo0Bo0aNAaNGjQGjXxmAFybAeSdUje+vw4wo5YEBJT5yofCLO9sYrj/SH88r6F4uTexC51NUkaF5GVEUXZmIAA+5J4A1Q+r/i/DSUwnghlqFZsFkKPHETyRaR1HcBCuQYww9PJFxenVMHzMzdupNVPCWJnnrYjBFJYAERSUuDjJv5FIBt6lNjqv8AV/VLGRo6ub5z9NCI5VljQP4BWKCcC9ix/VCOBbjQWDb/AI0K/Jq5kldgrGWGIQRKxN2SNGaZygAUXfknI8cas1ItE86TpudezzHtpUGNTGSzWwSRqQxR3dbYqwuQL3I1iadHSSyxDsSU6MDdckkl9Cks5iZ42C8eSFXkcm4v3fo1Yn7kdekGKJKpqY5qeS5Y2wUK5bHENkhI5H+AbfUVDrI0fzm6Ky/UyxUk4F/usMLut7+4HsfBGp+0xVrqXpd0hqo+ABLAjEEeQXhkSzc+CtxwLeTrF9npOoJ8Z0SWrjT6DUKJEYZBskE/PNhZ1Aa3Fx412b4glZz8zHVUdatwZYpW+q3pEiTq79vkEjIiwuF+4bd0/uAjqHiqKcU1VM2eQculQVUAmOQgG6qB+mwUgeAQCdWfWWbF1m1Ynye4NCe6qmCrpicS5tiwLAduRZCoBsMXABClkDM9y2Pc5WWZZzBJGY4ZcFT9VEluZlJfHEq+ZjdSwweMGzsWDrunUdXWx1NLT7ezG8tNJJLLGkakgre1zI4KMHsFHDL7G+pG29MbhhEslRBTLEgjApYQz4C3HdlBABxUkCIeP8dSunt3ooEYNXUss0sjSSOssa5OxAsFzJAChEAuTZRyTrtuEyz10UBkPb7LyhY5CpZ1eMAko4ayh7geCTc8qNBFp9tRKkxiITzKok7tVMzOwbhmjvGyKL+kqmFuLqFZCzo78iELODAWICmTHFmJsFDglMieApIY+w17oNiihcuvcZzcZSSyylQxBKqZGbBSVUlVsDit/AtA6nq6Mq0VbErx49wdxFZTZgpsOSCmaksQAA172DEA/vpB1NTvNLSQhXKGYTSsAcQkAzUFvALT9mw9wGP8ulEmyyTwhadaqAM1xJNVyHAezoiyyBwLArGxVPB1D+JPWRglSlVpEzVGdow4Zu45VEWRVbtXEcpZwrPZbIpJuoUjqiaGGthylEUgq60TITyVmcyQMy35Rh2ze1vuQRpj0z1VSxGkkkqY7/M1DuS6grHJAW9XNyC4WwPLFQbErxI2/dpWZkFAqw3JLJT1czO/9TyS0bGQ2Pki/wCfbUzp6KrqCKZZqmhsryKGp4UJUFV4wWIcMwuDHY+3jQadSVkcqCSJ1kRuVdGDKR+CODrtqhfC6oYNWwszNjOzgt5IMksRa/Auz07s1gBmXNhe2r7oDRo0aA0aNGgNeJplRSzEKqglmJAAA5JJPAAHvr3rNet+oKeoqWpJp4YaWEXm7r2EsoCMI7KwdgisrkC2Tem/pYEJ1bvcNYks9TJ2dthNu22StUEqGDOOGMbKwwiHMl7sDwmkHU/To3OHtl3iW7TQ0qFXMZs3rnlZmWBDcgRKQqgEAORYcNi2aGsaKaNqaSdw2CYrKIoCwvJPm7uZrHEIztYsFAAWRxQN1n+aqRQ7eY3Uk9yohpuy8t755Wcl05vjZVJ8KAF0CLaOi5Kqt+XpJFlVSt57MqAm1yL+q2VwvALWvYezjaqPcNoq5TDTw1LxFryCIyqpjFnKmysuPdUMRaxsD4I1Z9p6MqIJDS0NRLdns00coUOUX9UoO1dVjbFWbuWyZYwbs2NmquiZoo/ldv71PUsnqlNW7qIs5LmYY4hnLOUEYJuHN1sbgq+G9dFuEby1NO1XUtLYRyYsjWUXkYsLAIrWsfSuahFBexmbv8J4WqZJ6uqpspMitK+SJGDeyoySxkgCwy7fNrlSdN+legqqkEcOMOCUtRGJkkfmWV4H9YVYnAvGQCpJxHJHF1tbS7xTdx1p1jRAzO1O8CqygEhizMJnI8nK5Pq/qBULPtMLvTGmp0po4gBkaapkjdSW5GDQFogwVlvllb6bGxCZNmkVGpaijimgivI0MaGNnRmNnUqxjqGUi5U9tr84k45TOgOnN0WD/Tag+shie40koUj6Fc/whfG9ix4NrEhtWOGZm3Gptl+lTwqoYkIWdp2PNjb6UBIv7ccaDNv/AJcoiR1VDOI6CVWeWKplAVVaN1sHBOOWWN7kqbNyVtq0bZvqblS7dHIczI96lCBy1PGWKuv8t5jBJa1ipHswv76coaaO8k0q1swlZlWmSWSKFnIYqiBnSM5s57jWNieQBYR9t+IcFRvGDD5daeCoRzNJEpMhlpxbEObWETG5PIP25IXz+y4f9lH/AOhf/bXSCjjT6EVb/wBKgf5ardd1BQykSQvLUuPQPkmkktcg2Yxntr97yEDX2OirJLFVeFT571QWdf8AgjBRv/yjQMdxkdqqKLuPGrRSP6MfUytELElDawcm1+bng48V/rCWGCCUpV2rcGWJmIlkF8cljiHgsFC8KPUVufGph+H0crs9VNLMWBDIGaNDe1+FPcI4+lpGXxxwtu0Vbte3IFi7ERc4rHCoaSQqxUgIgMkrBrg8Eg3v76CJ0pQ1LUkWBnowhsIJ44GOC+LhVRhc/kH/AJ314p9nkl3KqWaUoRBSMGpmeLIZVg9fqJ834ytYL9tTxuu4VFhBTClQj+LVEFuf6YY2JPHs7oRfxxqB0tE67rWrJPLM6U9Krs4RQWY1LelVUYqL8AkkXa5PB0D6bpincESB5AeCsk0ri37M5H/Y+2qJ0ZWCOqikkska7e3r9jarcW4H8ox/fPVvqurvQJIaeWWJhdZVVirAEC4EaySkHkg9uxAuDYg6p2w7RNM0Ec0PaxpZlwMmPcvLA6koUzC5M6sJIyPFwSbAHXREsQqallNk7SElrizGs3MvfIAiz5edXKCujc2R0Yj2Vgf8jrG4NtleqKU9G0ipCjPH3KRRGZaitkCMsscgIAlZQABbEHkFTpps1LFQboDVvS0RWHNbTEmUSF1ZGaTtoAroJMY4wL48gCxDV9GviOCAQbg8gjX3QGjRo0Cfqrd2p6cmIZTyMIoV+8r8Lfg8Ly5vxZTrCt0+EEk08zxzZKZxTocHylnFhIxJJsoIkZ3F7FZLLZRrQesOrW/tBhCncajUJGDnY1VQLcBYnzMcNzbjhn0iquqKqkpGnARFol7MQennYSTNiJGLMyWa97ORch34F+QzXrnoJaCqjpYqj5qofho1iKlC2OA+pgxbLwPHH31I2zeK7Y2ngeHAyGPuMrWcKLsFSVSVXNb82JAJIsedWD4Zue7U7xVQmqKlrYNGWSVzwxiJBs18FIPFz6SOVvdHLI6RUjUtTJI7/M1xZI17hPkDN1HbaQBLf7KMpY3toKVtnxnpo0kKwSwSWCxrFgwESKcIsn+gGQs7OEJOR97EWOi61p9yjmYSJDLUUkcbK7MFilgllZVdyLFJu7wTcWUqwJYKc56mT+0N77aRRIoYI0cbRIoCXMn6oGLH6v1CPPFuANaFBS01BJIaKinSSYRRSyRmOojiErXCxln9UrN27BvSLoxFuGDQuiI4kjnSNkZlmJlMS4xd1lRmWMXIsoKg/wB65PqLa69b7jDFSETPGiSPHGcyLFXkRW4JF/QWP2sCTwDrj0TCB84yKERqyXEAKPoCRuSBxzLHIfyCD7216rNoqDXSTpHTurQpGjSM2SFWkY+kRm4YuL2cfQOPfQO6KvjmXKN1dbkXU3Fx551mvSGzPWz1c8zxyMZ2/TmiEiFFJSN1QOq3AiwyxuTGfUbcXvYdumiEzTyIzyy9whAwRAI40suTE2tHkTxyx1UunIplpdqNL21llpkWVnjZ17CIGv6WX1CRgoBYfxGPNuAtYpq5SbS0rIB6U7Eim9vdu+wt+yf5cw9w2hpXvLt9FMHAEjO4ZiF+gWam9diT5It7akibcUDFo6abngIzxG3/ABBwT49x7671O9vGmTUs55tZBG59ubB/+7aCPJvDU0ZL0jpGlyWiMRRVALFrZq1hzeyH/HUeDrFqkD5KmknUgHvSXgiF/bJ1MjG39EbDm1xzaBu/VEVRFIArqKYGepilXAhY1zRWBvYSMFYMt+Fb9tPuk9u7FDTxG+SxJlcEEuQC5IPglyxI9r6CMNkqpv8AxNUQv+ypQYh+zSZNMxHi6NHf7c8Ttp6epqYWgiRL+WAuzf7zm7OeByxPjUitoVlChr2VsrXNibEAMARmvN8TxcD7aUVnUUFNjHPWJ3csmWylypJNu2t2VbWGRB8ebm+gczQuXQhyqrfJQAc7iwBJFwAeeLcge1wcy3jeKin3auNJ65mSnvEaaWVSiqfUWiYMhBdgAbg/jyLO3xEhmbt7eprZrXKowRIxe15Hb6RfwAGJseNUzqLad4pqg16PSxy1LQQsilziWZUC2ZG7nJU3WxFiVBu1wU7PuhaZadoVjaapllUyo5CjvSIWaD5lI42WT9PAZk2tZri946T7QqKSSOKKnWbbe86RqqLkzwsSQoANsjzb76WdMxLLCO9SSVU8FRVOsvCwlzNJkRIxUEXv5Xjmy660uzfOzwwrKO3TUaw1LxJE6d0mNljTuI6G2BY2U4jEXBOg+/Dzd4I5alrSlpPl2JWCRiTJGZLt24yAWMpe17DLi1+bXtlLJJWzVDxGONoUhVXK5Ng8rFrKSApEgABN/NwNeEqKPbUMebNI5LlcmlmkNgCxHLEBVUZGyqALlRpBLvNbugKUh+XgvYzKcvB5HdVsWPFikBb/AO6vI0DHpOphG410FKR8vEsWSL9CVBMokVABYelY8lBFmvxcnVx0l6U6Ug2+nEMK/lnIGTn7sQBe17D7Cw060BqFvO6JTU8s8n0RIztbyQoJsPybWH5Opuqt8R6oJRKCrMr1FOrqoJJTvIzjFRd7orLiPN/8NBms3X8dBUwQ1cciywGapnsEdZamdclK4t6RaRwrG5UFQVPkL/irviVNNt9HSTR1HccvI0bA5TuR5HGJZ5XaxA+r2tp221bdvlfIxHLzAK63Vmgjpz6hYEeqYjlucVtYFSBnO8fD4rvD7fRymRl5DuMbEJmR6ciSBYXAHPsAL6DaKnpNFptspnskolW8kZbNUhikkBUtYgZxQ3uuORviDYCs9d9VGkgrHjrnepmnFPGA0GSxxA5FlEYZQHMygi31Kbm+qRH8ONzmeoWol7a0q3leZ5CAlpPp4OQKxk+wsy/fSXfuimp6+KiEnclkEOXotjJLb0izHO2Q9Q8/bQWboHe9roaKWSVo5a2QG0bwPIqqAcVHGGTNYkk2HA4sdXLofd6KRYvloRPURg2jVVQy1LeqWdvaOFPSquRwHKhbhV0r6h6K2WiVYVBqqkS5S4mZiiIjOyFY7hM+1icjkubOPSlg66JmpttrZ8IZEpRT06vP2ZlxcmYmSRZV7qqzK4zH6a4qD9wFi6Nqd0hp3aehUiWWSZY45kEid1y5VlfFeCx5zv4BXVmp96nZbtRToftnTH/qJ9MqWrSRFeN1dGF1dSCpH3BHBGoPUvzPyk3yhAqO2e1cA+u3HkhbnwCeAbE3HBBbVbPNXFPmgsVOrK5pgVcyFWDKJWtiFBUEolwfdiODV/h1v9LTUy/O1MMVSsawGOU9p44474qVcKSbuxyHB45Nr687f1dU0MtSlUXnYRpN28l/T9MuYBGRNyiGw9ChgTgLnV83je44KVqh7lAoNuBfIgAHKwUEsAS1gPJsAdB5HVdEf/N0/P8A9aP/APrTNXB8EHWcUPUVDOsjGioQ2WBBkgbusEVhgyxsJFtZQb+VI4ItqFv++7VSRiWTbu09wG+XMEbqWtzeOVJL2JIbHz7re+gdfEKHsR1TIvFbTtTt4A71isbHi/MbuCftEo+2nm89dUVKWWSZS6Alo09RX/et6Y/Plyo/Os4n6h2eo7CulaxYiZEevuPSfTkZ6wIrEFTiDlzweDp1uUMlYsC0UDUyU7mSNuyrqDiAGCFRDI1nLKyymxF+fYJ+6dSVVUkSxxSU6Tm0UbSCOea3J+nL5eEIcnkv3P5VAZlJ5Q9I7bSMPnXiZ2t6MSkKi97tHc3BYfxZ2Ylv5geNfNt6TqfXKRUSTyri8lVVCJgOeEFIGKoG5EYkA9R8EX11aqpljmpxVIxYkPDt8AZyGsp7n8Zi1hiZGKfmxtoHZ6FgS5pXloy3kUzBUPHntsGiv+QoJ++u9L0vFHIJ55JKiVPpknKkR/coqqscZPuwW9uL240rr96nigAPY26EDFHncSy2VeFWJDgzWHFpXP8AdPjS9dneqcFYZZyP/MbkGEf8v8OkXthja/qMcfj6idB43Vdrnd5IaQ1eZLyyRsUp7qBdpJGdYW8C9szxyNeaCqq6j9OlCCnH0/LL2ace+PzBBkl9+YI0F7epedWODomIsHqXkq2FiqykdpCBxhAoEQt7EqzD+rVj0FP2b4cU8ILTkTMWzZSoWLK97lLkyW4IaZpCLXBGp3w8iA2ymYKF7kfdKr4BlJkIH2ALkAfbXjqzc+7HLRUxzqpY2Sytbsq6kd2Rv5AMgQPqY/SCLlbDTwhEVVAAUAAAWAAFgAPYW9tB00aNGgNU74lUzOlFjIYwtfAS49r5qvB4b9Rk4PGrjqu9ezqlGHb6VqKRj+wq4Cf+mgoVd01I+9uHpKOouwLM/oGMkACkrjIfS1NL7k5N4UG+qT0RsSVO91gWCCWNGlKxuJBGB3lC2xUlQFuPUtrcEa+75V75t25tI8nfmjjvmAJAYTnyRYFQLNc2Fvvzqt9L9b1FNUStFBFK9S1mR0dsg3cBjxDAsrGTlTe5VPtoNRi6VlaCrKxx06yVi07pTzVGODPHAy9tRGjBQS+TXyye4Xi1Or9kL9UCmdhLaVFvMJJAQIgwDBpS7D2sXP8Ay41xXrbdwrQQ0pi/0g1ARIJSUcCM2CsWsgZkfEg8uPYqNVbboK6fcQsbOK15D6s8G7huScrix8830G19biqUmMRUsK09HUyqsM0lgGCx5YCJBmFaRVBNvWxv6bFv1Aho2mrTuZ7kKLHKjwRupRyxjRo4u2xbNrq2VwC3sx1lO89F7yklUJqss8NKHkZqiY9ynJY4qSLuuQa6ni/76h9d9P7tTRv85VPPGHSNv1pXXMq7qvrAyKqC3FwMx7k6DRY92Tuxu23srVMUcizbdUPEZO5kReMmEkkqSeWI4ueQS6j6rEDKp3CWG4t29yo2UXPj9ZViF7gm+TXH7E6zTofbq2OTbpppC8EjR/Lr3GOAFXTo4C3GAsfA9J4vfxrZOoeqaslottpfmJUbGSSQhIkIBJW5ZWdvp4XgZefbQJJN0imk7mOy1cwFy/zQVjxYekxyWsthcufHt4FlO8bgVuKCNgRcWq1Nx+P0raXdH7jHu0Epq6aCRopTCzGNWVioViAGZ7YsxXhmUkZAkHho3w+27IOlMkLgWD05aBrXv9URQ6D6Ooakcf2bU8f0y0dv8L1ANv3A/Yaj1O5VkwKnbAY+Daeog5I5+lBKvB9767P0QmWSVVdHxawq5XH72lL8/wDf318k6LyFmra63vafH/qqhh/gRoPDNubAY01DGSRy00r4i9z6RAgY2v4cC/vpRX9TEYiTdqVD7x0kAkkP1WsDJKbW5P6ft5112TpKllqq1Z0NSIpUWP5l3nxVoInIHdZv5nYg+eTzq501Ika4xoqL5soAF/2HGgoUVAJjxSV1Yb/xK+UxReTyYmINrgWAp/ZTYedO4enatowhnjo0/wBlRxKLA+3ckU/kZKiff8C0aNAq2vpemp2Lol5TwZZGaSQi97GRyXtf2vbTXSjc+q6WB+2zlpSLiGJWkkt98EBZRewubC586hu+4VJsoFDEfLNhJOfwFF4ov3Jk/wB0aBhvXUdPShe6/qe4jjVWeSQj2RFBZ/bwLC/NtU3a+rKndKuSlxeiijMmTK6tK/akCMlwf0PqW5Fz/S3vplWdOw09Xt7IGaV6hw80jF5HApKngu3Nr84iyj2A0n6AhC7gceUeOqkQhXAwerUgWPpBFuVQAD0+50GgbZtMNOmEKKi3ubeWPuzE8ux92Ykn76l6NGgNGjRoDVX+JJj/ALPbu/w+9TZ8E+j5qDLhfUfTfgc/bVo1XPiISu2VEgbFoQs6n+/A6yqPB8tGB/joKcnVMg3ONpIO5Ie2DJS2mR4zFW2w/mjyZA+NybKQT6QTTvhTXGLeK8xwTVDHuBUVUBv3gQWLuFj8eS3B8XOrBvnU+0ndC3ejj7Zh7gEbAM6yTiUXUeo2kUk8ggedUXoXe9rgqq2asaQqT+isXcGQMjEn0lfAC8MQOT5Og0bbNxqv7RapdqakWX50hpmLhRCaGB72aNT66YEevxkeONZ5uVay9T9x6lAe6hNRHFdbdtRdULvxbi5Ygefa2u1J8U6SmSk+XoUM0BZpJWCL3CySIfClvLRtkTf024vfVY3TrWqqd0WuCqlRnGUVA1skChRYkk3tyL83I0Gv9TGKpan7W7dypeTtBXWnVO2ylpM4xGsjRsI/BJUtiOPIQfF/fKmo2unM7Uq5TgmGPudxZEWVHDZNayPkh45NrH7rNy6v32WWI1FAZHhjkISSkksVbAPIyXs1rAXtYZHjkarXUvWEs9IIZqSKJ3lFR3kj7ZZSrhVtblLNwQf5fcknQW6no54KDb5U7wQhVSX5kdrKSaElSBcQCwkFyRyoJsRjq7LvW3TPMZZ62jSVi00DHGKRgSj2kRWNslxbtyqCVPHnVF2H4pUa7dRUM8UpjikDVHoRldFaR1UKWu15O1cGw4PnweVN1lt0UtFFAaiOPJWqZUqZ4kGeRdAi48IzA5KBfED3J0GzbL1hs8cSxU9VSRxr6VQSxpb34BIJuTe/ub6ff2zT/wC2i/8AWv8A76/NHVXVrCqnWn3CaanTHs95mmDloxlxIthi2YyxvyP3156A3XbooZWq5pFmeVAESKNx27gF7vBJbHJyQCCcfBNtB+kqrqijiAMlVToCbAtNGvP+LagP8QtuvilSkrXAtAGmNz+IlcnX5u3Xrh1qZBTSBqcE9tnpqUORbi9obefx49tTqn4j72sAk7tRHFlgZCihSzLkq37YAPbIPHkc6D9A9JO0ktbP25EjlnUx9xGRmCQxIWwYBgCym1wCdSK/rahhk7bTq0v+yjykk9v5IwzX5HtrFOl9sqa3Z9zqKyWd3jiBhMssxsFjMp9BYKQylLEgjm/73T4UUsUFbUQoV/8ADRMQMeSJJhc4iw4ZTxcWYWZxZ2C5jfKub+BRsgI4kqXEdvz21zkNvswS/wBwDfVG62nrXM9PPWKl/lgqxAQx2maXuK8jFmxEcD+okAluV8W0fct+ihdY7PJMwLLFGuTlR5a3hVB4yYgXIF7kDWfb7WtNuAkggqZSJKRsPlpVI7PzeWRlVI0P6iWLMLXy5tbQPPhTs8cVNLIip+rM4yVStxHZDwwDD9RZDY+5NgBYC76oXSPVbw0jfOpMGSWUyOsExWNe45u7FBlzcllBsCCwXm18RwQCDcHkEfbQV7q02koCPIrFAP4aKYH/AJqSNIfhzZpFuOYqQYm/tLVVOQI8f6hLfudOeuapY/k3a+K1kZNlZj9EvhVBZjcjgA6RdC7iIZD345qdZY4I4jPGUBYdwsuVsVvJIcVbFmv4JvcNE0a5VVUkaNI7BURSzMeAFAuSfsABfSN+pKjAyrQzGIAsQWQSstrgpFckk/0OUYeLX40Fh0aRQdWx5Ks0U9MXYKhmQBWY+BmrMqkngBiCT4vp7oDVY+IKtJTR0ygn5uZITbH+HZpJPq4F4YpFH5I1Z9VL4loRSRzKziWCoikiWMnN3yw7a2DXZ0kdbFSOeRa5AZpuXQ9Hum4iZGdFqfl5GVXj4MqVLSD6T61FNyOTlnf8VrpXoWjO51tNVyqsVM1hI8gQFVmVTchgAzR3Fr8E+OLavu69B47inzDdxaqVCHaAYFhHNkrrC0YEpJJEjA3B/usDWa3YI6LqRYu5HFFOoKP2IiqMfAUSK6L+rHjkBcXIuDfQNmp9shj3CClpTN3oZGo5o6eWXzD2nVZWUnFJQGLqxX9YC/FtIPjduSzy0VVEtQl4sQ0kTxg4kMrIxtl9ZPHiw++rnvPVNAm5H5jcpDHHS4BopBw7yguo+XjDKbRRk/4D2I1l/W3UtLUUFDFDJO80K2lMrSEXKr9IZ2AFwQLAcAaDU+o+s6aSngqYquLvGlmhlAkRXHdpi4JW4ZWE8cYFvd7Dzwk+M3UsNRtFMkIlYCWMmQxSLHxFKLB2UK5NyRjcEAm/i8Ci+IW3LS7fF36tXgMZm9KuBjC6sFzuCubAAEEAeALAhZ111DQz7PTww1Uk08MkcZRjIqiNEmUMqFVTkYc2LWIBN76Bl09tMb7bRSybcroHMUkiCBjKk8ojuxyWVJUZlw4b7XAbiv8AVW27eH23txGNnjRq2NRKGBtGXIR+VGGZBUWI5ufOrL09u+0f2TQwz/LCXvoZyVGYRZHe7ELyGVVQgk+ljqkVvUcHeUrmFWgSBe0AB3XiAlyDqQF7kk2WAF/IIvloGnXnSNLS1NbHEjqsJUozGRhj24bqCIyL9yZbl2tYqLqbZqOkEpDG7VECSmKRXOdQYQ0RSRWS4fIkOY5B242b0sDwQNTN23LcNzkqZ0p8Y3MbykL6VGCopZiP6VJB9snxsGYGJ0T0clZNVRzO0Xy9PLLxa5aMgYm/gcm/7aCFuNTDHuDtEqLEpOAjJKiycWMiMxN/dlvfn0nkPes+raWpgljgNRY1SSoJpZG9Ap1jPDMwJ7it6mIIUqFFiwWJtnTFNLvMFIjM0EjRXJIDWaNXcXOPglgOPtbLi976q+D8sxqnpKRIkV4xTguFZkjQq4CANcvIcgzsC2IPF/UDrp+W2zbihDA/2dDICRwVagVAR/xQuP8ADTT4fxFtwZwwdRTG5XLEGSVSMTfBssHOUYIuDlJM3rKLZ2lbbqrvAYttETeljk8SfMBSxIISQplwLgXHP2s/w7pytdWHG36VOGuDctecm+RMrGxBvLZ/woxUAwi3BJNxrIe+YZW7UcciKL2jTuMgaSNomcGZzhywVibC19Sdk3OBKloBNUTyElTLK10MiDJolxCxrIqnIqqji45wIV3XbPDNGY5I1KFsreLNfLIEWKtl6sgQQeb31Gn6XpXp0p3iVokIZVJPDAk5ZXyyuSS17m5uTc6BfXbhNVTNDRyCNIr92pwWRTILgQqpNmseZDxYAKCGYlJENRT7XQxLUTokcKBM3OORVfCrckmwNkFzYW5tptR0ccMaxxIqIosqqAAB9gBpR1DsmTCpjZUlijZTmncRozZmVkuD5W4ZSCPyONAgn3GHca2jno71Ap5HWRikixorBSXDnG8gsoUDIMHNxb1B71l03FWxJHPM8cIkDOqviJQL2Rj7gtY/4fexEDp/r6lelhKgmQxITDTRSShDiPSDGhUBT6eSADwbahdVdb0U1K0HbM8svoFNLBOCGJAJdRHmojJuSoyvYDkjQRql4CKvb4KhGgmp3CM0zMtPM36fZL3Nle+axZFhhLxiVAsvRVXnSi80srqcZBMYi8bqAGQmNFDWPIY3yBDAkEazzYaxI6kQSUprJIJESEzNjKInWLlKVrrGUADF2EXoALEM1i/6n2OOWvjhoxFDOySNJPCzRyRcp6n7fEmeRASQC5BOXBGgY7JSvVM8ddJI01O6NJAuCw5ZFo3XAZupxDBZGJBUXUe9z1D2vaIqdSsS45HJiSWZm4GTMxLO1gBckngamaA0n6n2E1USYOI5YZVmhcjICRLgZLcZKVZlIv73HIGnGq1QVFTWd6RJuxEskkUSrGjE9pjGzuWv5kR7KLenEk3JsGT/ABbqNwqgJFhliFFdalo5w0If0MrJYhr4vySoYXA9tU7qL4V7pTU5qJ48kWwOL9wqCCxJxvZQb3Pi5/N9ax1FtNQgqopQ4jnVpZpImhipXBGLF+7BNJDMQqDFC2THIFTez7Yehqeoo4mqYqu7AMYKiqmbGwsAUWQR2t7FRwbEDkAMYg6CooBStV1DSfMU7S9mnx7gc9rtooJ+orKW5HJQgXvfUqo+F0tZSwPt1Eyr21LzzShTMxVb4xs3pS92DcXubcW1sG80dPDDUUe30lql6dh/o6Rx4dxWRGeQlADcE/UWspNvF522bPS0FMtRJDHTvHCO+adHC+BkSiX7ljexYMQLm/nQZXtfwxX+z0eTbSZBdXcPNJI5RzdhD3IgqMq2uHz54Xm+kW6dLbW9Dnk9DULUSK5kjq2jKB3ARSY7kqFHmzXDhvuNp3+kO6QCNaciPIMk0zvGCCDZ1SJxK/BPpkMXkHnUmsf5KGloqaJHZwYohK2KfpxliXIVixIUmwUljfxyQGUbP8FRUwxPHEyL/M9RKyNIMSAwhVH7QyIaxkJIFvTe4TVOyrte+UkTUwYYIHRCZxJmGQyIGGWXvgVFiptwQdbn0n0uKPuMzRh5ypMcMYihUqp/hxgk5EXLMSS1h4AAHtdspKGWerkdg1TJGGeQ3Cn+HGq2HoW7W58ZG5toMqqKdpaaCNGVEm26lu8kqIgmWOdVazspZ84oUBF8RdrFsTq70nw/2Zo45Yu2BJMjmQSh+64N+2WdnyV2+pAfVbUmXpzb9uZ6oyRQuUkGc2HlnzTG44CWCKqg+kKPI5SdMdGVc9HJHUrFBFUskkoYGSZiEjVm9aqIZJCjSFzk6l/Cst9BIaMT9R3SKMrDHeSXEBmZQARchs8GkiIICkG4y9JGm+9ybtMsyRxU9PEGKiQzkyPEPJS0ZSJmW9i98T7cX1Lpvhvt6FyImPctnlPOwYr9JYNIQxHsTyPbXuXo7P8ATepnel8mndg2Vv5WkIMrx+5RmN/BJX06Cm7pXxPT1TQxskcm0RxxR2FxnJPGg82IyZfUCQRyCQRdvFXLSV9VHTRozu1LBHHkVUOY5pCWIVrWjBc8XPHuRqB8Rajty1YQev5CFo1xJyMdU3At/edBbz6uNeenIW3CaWWGre8U6Ts7UgWJp+yI7KGcSlRCApBINmBvc5aC3/ObmBzTUrn+7UyLbx96c399SarZpZmbuVEix39McJ7fpxsQzi8hN7m6sluOLi+o56uVyflqeeqUeZIRGEvzwryyRrJ4NzGWA8Eg8a8P1tGoYPT1qyL/AKv5WZiTbwHRWiN/F87fm3Og8y9H7eZcWB7rXfE1E2R55a3cuRc+fzrpQF6esFN3HlilheWPuMWaMxPGrrmfU6kTIRkSwKtyQRblt/SMckWdZGr1Mrd13BIaN7elY3BzQRr6AVIvy3BY6nbV0xFBJ3c5pZMSgeaV5CqEqSFubC5VSTa5sLngaBtbUOv2WCdkaWNXMd8SfYMAGH5BsLg8cD7DU3RoE8nR9AyhDR0xQeFMMdhb8Y21PoNthgXGGNIl/pRVUeLeAAPAA1J0aA0aNGgNJqjo2gd3d6SBmk+tjGt25B9XHq5APPuAdOdGgqNR0/Q09REq5Rj+KKOFbo7xn0ylEW4Kkjm4UkJe5RbWepDtGe0wRyPSzoWAP5XJSf2uNV5tnrIaqomp/lpPmGViZjIrKFRVCAqGBQEMw8cu3HuZ/b3AqDnSq1uU7crAm/jPuKQLcXwPm9jaxBPudBucUnfg+XmkKCNxZkDotyvoZyAyu8pBEigh7EHhl6UtO1d3I6iokGFllpY07BAIa2ZDvIyvyQUkCkC3NmGu9N1lmvbWJmrQSjwLlijqSMnkxtHE1s1ZhkyEFVJ9OmWy7S0ReSVg88xBkYA2AUWVEvyEUE2+5ZmPLHQMYogqhVACqAABwAB4A+wtqPuW1RVCYTIrre4B9mHhlPlWHswII9jqXo0FZ3HomMsk0BxqomDJNKXlNgpUoxZ88GVjcKw55+9+8XTbzMHrnScrfGFYwsKkqVLYsWZ2Klh6mIGRsB50/wBGgWbb0xR05ygpoYmPF0jVTbji4F7cDjTPRo0Bo0aNAn6g6Qo67D5qFZe3fC5YWva/gi98Rwb+NRv/AIDo82bFwj45QLI6wnFVUXhUiM+hEBBBBxHHm9h0aD4qgCwFgPA190aNAaNGjQGjRo0Bo0aNAaNGjQGjRo0Bo0aNAaNGjQGjRo0Bo0aNAaNGjQGjRo0Bo0aNAaNGjQGjRo0Bo0aNAaNGjQGjRo0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hISEBUUExQWFRQWGB0ZGBYYGBoeIBwaHBwaIB8fIB8gHSYfGh8jGRkZHzAgJScpLS0tHiIyODIqNicrLCoBCQoKBQUFDQUFDSkYEhgpKSkpKSkpKSkpKSkpKSkpKSkpKSkpKSkpKSkpKSkpKSkpKSkpKSkpKSkpKSkpKSkpKf/AABEIAPYAzQMBIgACEQEDEQH/xAAcAAACAwEBAQEAAAAAAAAAAAAABQQGBwMCAQj/xABCEAACAQMDAwIFAgMECAQHAAABAgMEERIABSEGEzEiQQcUMlFhI3EzQlIVYoGxJENTcoKRofA0RJLRFhdjc5Oi0v/EABQBAQAAAAAAAAAAAAAAAAAAAAD/xAAUEQEAAAAAAAAAAAAAAAAAAAAA/9oADAMBAAIRAxEAPwDcdGjRoDRo0aA0aNGgNGjRoDRo0aA0aNGgNGvjMACSbAcknXGoIaJrSYAqbSKV9II+oFgV48i4I+4I0HoVKFzHkuYUMUuLhSSAbebEqwv+DrqdRjNdA8QWTJQVbIAEeQcgDwb3BAPnVW3urqY1yNZTU7X8yTqEsL3AVoh9iOWPv78gHE1dUqLx9ioIvkisY2Nr3xuzrfgCzFRe92XUHYOt0mlMM6/LzHFokcrd45AStrMwzGLoVve6E2F7BHsWz1s0kVTnt00ZJLOIpeXUsokUMxAcEH1Lhe7Ag+kq2qei5pXMj1EfdKxqCtN6VMUjOjBXlc5hnPJY/i2gK/ew87FHjLx3WJXYBUAOMlQ/uFVso1HFyrAH1XVtttaqIiRpM6ghe44C5Frkv6yha5uSVBvfgW1St422roA0vcoFhVlEK9to3d7C7NlJ2jOEU2d8hZcjgMtJtr68iec9ilqp5gfVOw+YmVbkZqvFPEG5AKPgLqQr3IAbFBUK4yRgwuRdSCLgkEXH2II/ca6arEG6ytTdxCtOgNrzwzs2TMB6oyIWX1N5F154Nhp/LVrGqmRlFyqXtYF2IUAC5tdiABf30EjRo0aA0aNGgNGjRoDRo0aA0aNGgNGjRoDRo0aA0aNK9/r3jWNIiBLPII0JAIXhndrXF8Ykcge5A9r6BjMqlSGAKkEEHwQfIN+CLa8wBAoVMQqgAKtrADgAAeBbSlOjaTISSRLPKLXkmHcYkADL1elW48qBbwLDjXSv6eoipMkEIABBbBVIBtf1AAi9h4PsNB13eqnUBII8mYj1tbBR+ebngHwDa44Pg59suxmtq2YSs8aH9SoUKqsRiQIiDexNytvpx7lizwui3rLeHZ/7Po3nL1hRRFJJKxSNiSzPl+pApQE9vK+JYsEChTfJGi2fbeFzZfAUYmadzYcC+OTkD3Ciw8LoPPVHUtPttOkMVllIAggjjLtiDyRGpHAXLkkC45Oq98P2SOsfvUs8dTOWBqJpo5cnC5mI4WWNsBmEC+Aw8LpJ0nTSzVElXUyLLJIqNIGLcA2KqoDKoRSHJHqysQpdkkGu2+72vzwqsP8AR9vVmx4TOqlBSOK1wSyjyWAYAcr9w0DrLqJqSEyRokvbKyTRlgGEF7M6gkXt+eOPfSfqjptYilRCCqKGEqqI7MGLP3JXly4D3GdiV7jMSVDDWYz1LwOu5TyH55/1CpOKhfSTCUuRhhaOxYNYkhGsGOz9bQNJt8pj+tV7i+qwOPJBPurJkrD3ViNBw6PkhePKKQ4q8ipGJCRiGIVithyy2k8eGB58mcm5QUxEUlVHYL/rpV7lySQSSRcWNhx7DVU6M6FiMKfOn5mQojoWLBcGUXsoNicrgli17/yhsdXKHpqkRcUpoFUeFWJAOfwFt50DCOQMAykEEXBBuCD7g++vWqrF0ZJTu/yM60sTtk0IgVkBtYlAWGBJte3FgOAeSz6fqpD3YZX7kkDBWk4GeSK4JUABDZvp/Y++gb6NGjQGjRo0Bo0aNAaNGjQGjRo0Bo0aNAar/UUzLV7cBji1RICT5v8AK1BAAt72PNwfbkMdWDVF6grErt0h29QSlNapqGsbXAtHHe4tlnkfNwLf1aC8Bxa9+PN/xqlbt1AahS9NTzTjE9hmMcUbSAFg0Xcu8jgKSrCMrZWIPubpLCGUqR6SCCPweP8ALVV2XaBPttNCwANO6plyCrUshTJD5BPaIB4uGN+CVII/hdTLI8lZKLSSPIkQcKrEI1pDhcsh4VSrFmBViWYuWKbrWWs3Dd0o4UhBghllUu5ZCC+IYgw8OMVBFmHLANY5a02t3ARERwKjyA5NArIr4G92UFgL5G/PB5F7m+qFP0N85WNP8pNC2IUS1EwBtZuQImJLA4/xDIGXg29gSdOdS7lTv2DQRfMSSOAjTN3ixyzl5zCxrxeRwMwV9UnJ19+IQjp+1RpMqtBjPIzM4MkshZcrm8ZZbXVZG8ceBcah030fTUQYxRRq7ElmVAPqIJVfJVLi4W9h7cAAZj17XRU+5Vi1VI1TSVC05kUMFYMqlY3jsQzcrKp8e3NjYhBodilcJAqlSxVGlRR22VsbE8BmDsBbHtZIvcbuAkjV+v8AdfltsqZbgYxkc/3iFt+5ysPzbWf/AA82qd9yFVFRNTbcFwiSYtmh7bAuiljYMwxb2OS8EjIWz4sSK1A0BZF71+XI/wBUrSr6SDmDLHFGVAJtJ40DjpoJh2gMDSu0QRSbds8xmw4IMRQ/g3HsdPdV/p/fqSoZHiDLLJCCDJE8ZdF+xZQJMC3OJa2Q59XL9jYX0CLqLd5EaKKneLuvKI2zI9AeOUqxXyfUgIW652xyF9Mdo2pKeIIn7sx8sx8sfuT/ANBYeANZ3tTiprIKjPFKitqHRcSMxDHEkZFyLgx05bx/rDawHOo6A0aNGgNGjRoDRo0aA0aNGgNGjRoDRrjWVkcSNJK6xoouzuwVQPyTwNc9u3JJ0zQPjewLo6X/ACAwBIPsbWPtoPu51ywwySsCVjRnIHkhQTYfk2tqp/DXaCoqal7GWeUgvYgssfpuQQLZS917DxkBfjh31XOFgF7hc1Y2/pi/WItY3yWIp/xalbNTGGljWRrsqDuMT5e13Ymw8tkSbDzoJc1UiWzZVv4yIH+eqHVbmzVdVT00zxI7d6ec4gRRoojlMd1IuzIFDHgOkxsMPXA3SCGp2+v3GdEmMiyx0mYLBYgxiiKKV9LSSAPcXJyXkeB6n21draRULljQwxwKGsZHieQShACrZXljk4I5ZidB6j6zhiJjpSEjJxy5kkkZyQsncOQN3ugZ8hkSPW47YZbXvkzSrJLK3bvgFX+YoxBAAVjKTjchBkOcjH9AxCrid5XZBJK0haVUtUMsiNJY2YOxcnE85W4N3zUAsttq55EyR53kkuRDjUHuBrsUJBBky5dkjwXGzhmKsug/SUFUjrkjKy8i6kEceeR9tJt+6fE7R1EXbMyAgZ3wkjbkoxX1Ae4YXtc8EMwKaq3xRsbSesNNG0UCY4MZJMo4kRVtbnHErf0jIEj1G0bBtQpqWCnBLCGNI8iLXxUC9vbxoI+3U9QMFKQU8a8lIWL3N72BMaAKeb+m5/HnSPq2maarWINgDCymUKGMavlkfFowTGoJdgGAsA3qtYt/3+GjhM07YxhlUta9s2Cgn8C9z+Bqn7P1ANzrgJaeT5Mq8lKZBZJe2Yg0jRk34aQYFwR7gBhoGvT9PG06GnOdPCGJm9NpJnstksACFRTkyjEll8lWt1+IO/SU1KFgVnqJnEcaIuTW5aRlXwSsaseeL2++rOBrKPjLCk1VRQGOVpGSURNHwEkkkp0RnIue2LOGFubgD7gHXRWzqF20KzMsNI8xuLHOpKFSfYcfMDG/+Q1fdVrpyMvXV0+YaMmKCMAfSIBJkPyc5WPi3ixPNrLoDRo0aA0aNGgNGjRoDRo0aA1F3PcUp4ZJpDZI0Z2tybKCTYe544HvqVpZ1HtTVFO0aMEfKN1LAlcopEkUMAQSpZADYjgnQQdq2Z5itTWqGluHjhNitP8AYD+qQfzSH34XEebDpGJdxXkx0snA9IkkQ/3iCUcG/spt+W99Stq3sTPJGUeOWLHONrcZglSGUlWU2PIN+DcA8aBN19DI5oVQEg1qB+CR22inV7gexDW5455v41D3ySq3CqmoYJPlqWJVWonUAu7yLftR34QYMCzeRcWt72fd4mPacAERyBmuwFlxZSbnj0hsrfYHVU+GXUcE7VccasG+ZmmLkACQSSsVI5ubRdr2tZk++gZb5tsVNQ01MifpLPSRAXtwJ4ubjybi5Pub6adQ9PpVxBSxR0OUbr/K2JXkH0upVmVka6sCQfYiP1fAWhhtb01VMxubcCePTwaD88boKanqjS7lRSXuWMlMobvO5H6iAlcBIgxZfWFP0CJgSbVtXRFLJ+rBttYhZlde66xIQsisO5nNLLyVFzh4vioJudT3DdIIADNLHECbAyOqgn7AsRc/jUmOQMAVIIPgg3B0FcoOlGaWKaqMZMN+xTxArFET/NY8ySDkByFABNlB51ZdGlu/b4lLFm4LMzBI41+qSRvpRfa5t7kDydAj6il+crE2/ANEojqKhrnhVclYiMbet1Q8k3UPwLKT26nqZIK2jnWLuoc6ZgGAKmeWmIYCxLBVhckD2HsLkMOmtkNOjtIc55nMsz/dj4UH+mNLRqPsvtfXzqDp6GpKNUWaGIOxjP0lyAA5N7+hO4AP75PsNA51m2+R93f0LGYLTQiQgEdllQO5zyFu4JXgsB4Fm4IB1a+hXkbbaZpGZmeMOMiSQrXZFJPLFUKqWPJtf31RqMq8u8VBeZS0ppvXcIpz7bFLfV+jHCxIF7C3sCQufQNIFpS+AjeaWSSRQpA7mWDHnk3wvc2vfwNWTUTaaUxQRRsbsiKpPHJCgE8cckX1L0Bo0aNAaNGjQGjRo0Bo0aNAaNGjQIZN4qJ3dKRExRij1EpJUOLZBEXmUqbqbsgDAi5IIE3ZdmFOrEu0ssjZySva7N7cDhVUWVVHAA9zclPsXzNHTJTmleVohj3UkhCyn3kOTq6sxJYgg+q/qP1H3XdbCGyyUtSsz3WKPBW7r82VXRmQXAJuxFlBJsNAbqPnKz5QgGmiRZahfPcZmPaiP930NIw9x2wfSzA++o6RIniqY4V+Y7ix9wKoJVrqEdiL4s2KDnhmU+ARrt0vs0sXemqGUz1LiSQJfBAqqiot+TZFF2IFySbDTatpRLGyEkBlIuPIv7j8jyPzoFm9qamgkMQBZo84w4HEi+pAQSACJFHuLEeRbTDa9ySogjmjN0lRXU/hgCP2Nj41UPn61ax6OnCqzqssksiMyRXLAuoBAkMrC4S64sshPnXTZYa2h7lOtO1TnK8qTB0iiAkOTZAszRkSMbqisCPUBcsNA+i6Xg771EgM0rXAaWzBF59Ma2xjFrA2F2sCxJ5146Z6ZWiV443YxM+SRkC0YPsvvbx/yv5LEw6nqqem9VbS9uH3nhl7yJf3cFI5FH3YIwHufsr3T4ktIcNsp3q3yKNIQUjVh5AL49xv7qkADkkDnQW7d93ipYXmncJGguzH97D9ySQANINhppKh1rquMqfFNBbIwxviMmAH8V+Cx8IvHHqJXbd05VSTR1O7TQlYUXtQrbBZbXZ3JAUvfxYWAHBtfKzR7q8iAQKJDb+KbrFf7jyzj/duP7w0DGOmUOzi+TWvyf5b24vYeT40i649UEcJ+ieohhk88xs4zXgjhlBQ/hjp5S05RbFixPJY+5/bwB+B40l62X/R4m91q6QqfsTUwqf/ANXYf46B+o41UqLp+OkjpqS5fuzySOwDAlsZZCbqfSA2C8mxHHvqJvPxYpoK16QIzPGpLuQ+AIXIj0RyOcVIJIWwF/to6b6lmqdwCzxLHjFIYiGlVj6ocw8TAYkXSxcKeTiLE6C86NGjQGjRo0Bo0aNAaNGjQGjXxmAFybAeSdUje+vw4wo5YEBJT5yofCLO9sYrj/SH88r6F4uTexC51NUkaF5GVEUXZmIAA+5J4A1Q+r/i/DSUwnghlqFZsFkKPHETyRaR1HcBCuQYww9PJFxenVMHzMzdupNVPCWJnnrYjBFJYAERSUuDjJv5FIBt6lNjqv8AV/VLGRo6ub5z9NCI5VljQP4BWKCcC9ix/VCOBbjQWDb/AI0K/Jq5kldgrGWGIQRKxN2SNGaZygAUXfknI8cas1ItE86TpudezzHtpUGNTGSzWwSRqQxR3dbYqwuQL3I1iadHSSyxDsSU6MDdckkl9Cks5iZ42C8eSFXkcm4v3fo1Yn7kdekGKJKpqY5qeS5Y2wUK5bHENkhI5H+AbfUVDrI0fzm6Ky/UyxUk4F/usMLut7+4HsfBGp+0xVrqXpd0hqo+ABLAjEEeQXhkSzc+CtxwLeTrF9npOoJ8Z0SWrjT6DUKJEYZBskE/PNhZ1Aa3Fx412b4glZz8zHVUdatwZYpW+q3pEiTq79vkEjIiwuF+4bd0/uAjqHiqKcU1VM2eQculQVUAmOQgG6qB+mwUgeAQCdWfWWbF1m1Ynye4NCe6qmCrpicS5tiwLAduRZCoBsMXABClkDM9y2Pc5WWZZzBJGY4ZcFT9VEluZlJfHEq+ZjdSwweMGzsWDrunUdXWx1NLT7ezG8tNJJLLGkakgre1zI4KMHsFHDL7G+pG29MbhhEslRBTLEgjApYQz4C3HdlBABxUkCIeP8dSunt3ooEYNXUss0sjSSOssa5OxAsFzJAChEAuTZRyTrtuEyz10UBkPb7LyhY5CpZ1eMAko4ayh7geCTc8qNBFp9tRKkxiITzKok7tVMzOwbhmjvGyKL+kqmFuLqFZCzo78iELODAWICmTHFmJsFDglMieApIY+w17oNiihcuvcZzcZSSyylQxBKqZGbBSVUlVsDit/AtA6nq6Mq0VbErx49wdxFZTZgpsOSCmaksQAA172DEA/vpB1NTvNLSQhXKGYTSsAcQkAzUFvALT9mw9wGP8ulEmyyTwhadaqAM1xJNVyHAezoiyyBwLArGxVPB1D+JPWRglSlVpEzVGdow4Zu45VEWRVbtXEcpZwrPZbIpJuoUjqiaGGthylEUgq60TITyVmcyQMy35Rh2ze1vuQRpj0z1VSxGkkkqY7/M1DuS6grHJAW9XNyC4WwPLFQbErxI2/dpWZkFAqw3JLJT1czO/9TyS0bGQ2Pki/wCfbUzp6KrqCKZZqmhsryKGp4UJUFV4wWIcMwuDHY+3jQadSVkcqCSJ1kRuVdGDKR+CODrtqhfC6oYNWwszNjOzgt5IMksRa/Auz07s1gBmXNhe2r7oDRo0aA0aNGgNeJplRSzEKqglmJAAA5JJPAAHvr3rNet+oKeoqWpJp4YaWEXm7r2EsoCMI7KwdgisrkC2Tem/pYEJ1bvcNYks9TJ2dthNu22StUEqGDOOGMbKwwiHMl7sDwmkHU/To3OHtl3iW7TQ0qFXMZs3rnlZmWBDcgRKQqgEAORYcNi2aGsaKaNqaSdw2CYrKIoCwvJPm7uZrHEIztYsFAAWRxQN1n+aqRQ7eY3Uk9yohpuy8t755Wcl05vjZVJ8KAF0CLaOi5Kqt+XpJFlVSt57MqAm1yL+q2VwvALWvYezjaqPcNoq5TDTw1LxFryCIyqpjFnKmysuPdUMRaxsD4I1Z9p6MqIJDS0NRLdns00coUOUX9UoO1dVjbFWbuWyZYwbs2NmquiZoo/ldv71PUsnqlNW7qIs5LmYY4hnLOUEYJuHN1sbgq+G9dFuEby1NO1XUtLYRyYsjWUXkYsLAIrWsfSuahFBexmbv8J4WqZJ6uqpspMitK+SJGDeyoySxkgCwy7fNrlSdN+legqqkEcOMOCUtRGJkkfmWV4H9YVYnAvGQCpJxHJHF1tbS7xTdx1p1jRAzO1O8CqygEhizMJnI8nK5Pq/qBULPtMLvTGmp0po4gBkaapkjdSW5GDQFogwVlvllb6bGxCZNmkVGpaijimgivI0MaGNnRmNnUqxjqGUi5U9tr84k45TOgOnN0WD/Tag+shie40koUj6Fc/whfG9ix4NrEhtWOGZm3Gptl+lTwqoYkIWdp2PNjb6UBIv7ccaDNv/AJcoiR1VDOI6CVWeWKplAVVaN1sHBOOWWN7kqbNyVtq0bZvqblS7dHIczI96lCBy1PGWKuv8t5jBJa1ipHswv76coaaO8k0q1swlZlWmSWSKFnIYqiBnSM5s57jWNieQBYR9t+IcFRvGDD5daeCoRzNJEpMhlpxbEObWETG5PIP25IXz+y4f9lH/AOhf/bXSCjjT6EVb/wBKgf5ardd1BQykSQvLUuPQPkmkktcg2Yxntr97yEDX2OirJLFVeFT571QWdf8AgjBRv/yjQMdxkdqqKLuPGrRSP6MfUytELElDawcm1+bng48V/rCWGCCUpV2rcGWJmIlkF8cljiHgsFC8KPUVufGph+H0crs9VNLMWBDIGaNDe1+FPcI4+lpGXxxwtu0Vbte3IFi7ERc4rHCoaSQqxUgIgMkrBrg8Eg3v76CJ0pQ1LUkWBnowhsIJ44GOC+LhVRhc/kH/AJ314p9nkl3KqWaUoRBSMGpmeLIZVg9fqJ834ytYL9tTxuu4VFhBTClQj+LVEFuf6YY2JPHs7oRfxxqB0tE67rWrJPLM6U9Krs4RQWY1LelVUYqL8AkkXa5PB0D6bpincESB5AeCsk0ri37M5H/Y+2qJ0ZWCOqikkska7e3r9jarcW4H8ox/fPVvqurvQJIaeWWJhdZVVirAEC4EaySkHkg9uxAuDYg6p2w7RNM0Ec0PaxpZlwMmPcvLA6koUzC5M6sJIyPFwSbAHXREsQqallNk7SElrizGs3MvfIAiz5edXKCujc2R0Yj2Vgf8jrG4NtleqKU9G0ipCjPH3KRRGZaitkCMsscgIAlZQABbEHkFTpps1LFQboDVvS0RWHNbTEmUSF1ZGaTtoAroJMY4wL48gCxDV9GviOCAQbg8gjX3QGjRo0Cfqrd2p6cmIZTyMIoV+8r8Lfg8Ly5vxZTrCt0+EEk08zxzZKZxTocHylnFhIxJJsoIkZ3F7FZLLZRrQesOrW/tBhCncajUJGDnY1VQLcBYnzMcNzbjhn0iquqKqkpGnARFol7MQennYSTNiJGLMyWa97ORch34F+QzXrnoJaCqjpYqj5qofho1iKlC2OA+pgxbLwPHH31I2zeK7Y2ngeHAyGPuMrWcKLsFSVSVXNb82JAJIsedWD4Zue7U7xVQmqKlrYNGWSVzwxiJBs18FIPFz6SOVvdHLI6RUjUtTJI7/M1xZI17hPkDN1HbaQBLf7KMpY3toKVtnxnpo0kKwSwSWCxrFgwESKcIsn+gGQs7OEJOR97EWOi61p9yjmYSJDLUUkcbK7MFilgllZVdyLFJu7wTcWUqwJYKc56mT+0N77aRRIoYI0cbRIoCXMn6oGLH6v1CPPFuANaFBS01BJIaKinSSYRRSyRmOojiErXCxln9UrN27BvSLoxFuGDQuiI4kjnSNkZlmJlMS4xd1lRmWMXIsoKg/wB65PqLa69b7jDFSETPGiSPHGcyLFXkRW4JF/QWP2sCTwDrj0TCB84yKERqyXEAKPoCRuSBxzLHIfyCD7216rNoqDXSTpHTurQpGjSM2SFWkY+kRm4YuL2cfQOPfQO6KvjmXKN1dbkXU3Fx551mvSGzPWz1c8zxyMZ2/TmiEiFFJSN1QOq3AiwyxuTGfUbcXvYdumiEzTyIzyy9whAwRAI40suTE2tHkTxyx1UunIplpdqNL21llpkWVnjZ17CIGv6WX1CRgoBYfxGPNuAtYpq5SbS0rIB6U7Eim9vdu+wt+yf5cw9w2hpXvLt9FMHAEjO4ZiF+gWam9diT5It7akibcUDFo6abngIzxG3/ABBwT49x7671O9vGmTUs55tZBG59ubB/+7aCPJvDU0ZL0jpGlyWiMRRVALFrZq1hzeyH/HUeDrFqkD5KmknUgHvSXgiF/bJ1MjG39EbDm1xzaBu/VEVRFIArqKYGepilXAhY1zRWBvYSMFYMt+Fb9tPuk9u7FDTxG+SxJlcEEuQC5IPglyxI9r6CMNkqpv8AxNUQv+ypQYh+zSZNMxHi6NHf7c8Ttp6epqYWgiRL+WAuzf7zm7OeByxPjUitoVlChr2VsrXNibEAMARmvN8TxcD7aUVnUUFNjHPWJ3csmWylypJNu2t2VbWGRB8ebm+gczQuXQhyqrfJQAc7iwBJFwAeeLcge1wcy3jeKin3auNJ65mSnvEaaWVSiqfUWiYMhBdgAbg/jyLO3xEhmbt7eprZrXKowRIxe15Hb6RfwAGJseNUzqLad4pqg16PSxy1LQQsilziWZUC2ZG7nJU3WxFiVBu1wU7PuhaZadoVjaapllUyo5CjvSIWaD5lI42WT9PAZk2tZri946T7QqKSSOKKnWbbe86RqqLkzwsSQoANsjzb76WdMxLLCO9SSVU8FRVOsvCwlzNJkRIxUEXv5Xjmy660uzfOzwwrKO3TUaw1LxJE6d0mNljTuI6G2BY2U4jEXBOg+/Dzd4I5alrSlpPl2JWCRiTJGZLt24yAWMpe17DLi1+bXtlLJJWzVDxGONoUhVXK5Ng8rFrKSApEgABN/NwNeEqKPbUMebNI5LlcmlmkNgCxHLEBVUZGyqALlRpBLvNbugKUh+XgvYzKcvB5HdVsWPFikBb/AO6vI0DHpOphG410FKR8vEsWSL9CVBMokVABYelY8lBFmvxcnVx0l6U6Ug2+nEMK/lnIGTn7sQBe17D7Cw060BqFvO6JTU8s8n0RIztbyQoJsPybWH5Opuqt8R6oJRKCrMr1FOrqoJJTvIzjFRd7orLiPN/8NBms3X8dBUwQ1cciywGapnsEdZamdclK4t6RaRwrG5UFQVPkL/irviVNNt9HSTR1HccvI0bA5TuR5HGJZ5XaxA+r2tp221bdvlfIxHLzAK63Vmgjpz6hYEeqYjlucVtYFSBnO8fD4rvD7fRymRl5DuMbEJmR6ciSBYXAHPsAL6DaKnpNFptspnskolW8kZbNUhikkBUtYgZxQ3uuORviDYCs9d9VGkgrHjrnepmnFPGA0GSxxA5FlEYZQHMygi31Kbm+qRH8ONzmeoWol7a0q3leZ5CAlpPp4OQKxk+wsy/fSXfuimp6+KiEnclkEOXotjJLb0izHO2Q9Q8/bQWboHe9roaKWSVo5a2QG0bwPIqqAcVHGGTNYkk2HA4sdXLofd6KRYvloRPURg2jVVQy1LeqWdvaOFPSquRwHKhbhV0r6h6K2WiVYVBqqkS5S4mZiiIjOyFY7hM+1icjkubOPSlg66JmpttrZ8IZEpRT06vP2ZlxcmYmSRZV7qqzK4zH6a4qD9wFi6Nqd0hp3aehUiWWSZY45kEid1y5VlfFeCx5zv4BXVmp96nZbtRToftnTH/qJ9MqWrSRFeN1dGF1dSCpH3BHBGoPUvzPyk3yhAqO2e1cA+u3HkhbnwCeAbE3HBBbVbPNXFPmgsVOrK5pgVcyFWDKJWtiFBUEolwfdiODV/h1v9LTUy/O1MMVSsawGOU9p44474qVcKSbuxyHB45Nr687f1dU0MtSlUXnYRpN28l/T9MuYBGRNyiGw9ChgTgLnV83je44KVqh7lAoNuBfIgAHKwUEsAS1gPJsAdB5HVdEf/N0/P8A9aP/APrTNXB8EHWcUPUVDOsjGioQ2WBBkgbusEVhgyxsJFtZQb+VI4ItqFv++7VSRiWTbu09wG+XMEbqWtzeOVJL2JIbHz7re+gdfEKHsR1TIvFbTtTt4A71isbHi/MbuCftEo+2nm89dUVKWWSZS6Alo09RX/et6Y/Plyo/Os4n6h2eo7CulaxYiZEevuPSfTkZ6wIrEFTiDlzweDp1uUMlYsC0UDUyU7mSNuyrqDiAGCFRDI1nLKyymxF+fYJ+6dSVVUkSxxSU6Tm0UbSCOea3J+nL5eEIcnkv3P5VAZlJ5Q9I7bSMPnXiZ2t6MSkKi97tHc3BYfxZ2Ylv5geNfNt6TqfXKRUSTyri8lVVCJgOeEFIGKoG5EYkA9R8EX11aqpljmpxVIxYkPDt8AZyGsp7n8Zi1hiZGKfmxtoHZ6FgS5pXloy3kUzBUPHntsGiv+QoJ++u9L0vFHIJ55JKiVPpknKkR/coqqscZPuwW9uL240rr96nigAPY26EDFHncSy2VeFWJDgzWHFpXP8AdPjS9dneqcFYZZyP/MbkGEf8v8OkXthja/qMcfj6idB43Vdrnd5IaQ1eZLyyRsUp7qBdpJGdYW8C9szxyNeaCqq6j9OlCCnH0/LL2ace+PzBBkl9+YI0F7epedWODomIsHqXkq2FiqykdpCBxhAoEQt7EqzD+rVj0FP2b4cU8ILTkTMWzZSoWLK97lLkyW4IaZpCLXBGp3w8iA2ymYKF7kfdKr4BlJkIH2ALkAfbXjqzc+7HLRUxzqpY2Sytbsq6kd2Rv5AMgQPqY/SCLlbDTwhEVVAAUAAAWAAFgAPYW9tB00aNGgNU74lUzOlFjIYwtfAS49r5qvB4b9Rk4PGrjqu9ezqlGHb6VqKRj+wq4Cf+mgoVd01I+9uHpKOouwLM/oGMkACkrjIfS1NL7k5N4UG+qT0RsSVO91gWCCWNGlKxuJBGB3lC2xUlQFuPUtrcEa+75V75t25tI8nfmjjvmAJAYTnyRYFQLNc2Fvvzqt9L9b1FNUStFBFK9S1mR0dsg3cBjxDAsrGTlTe5VPtoNRi6VlaCrKxx06yVi07pTzVGODPHAy9tRGjBQS+TXyye4Xi1Or9kL9UCmdhLaVFvMJJAQIgwDBpS7D2sXP8Ay41xXrbdwrQQ0pi/0g1ARIJSUcCM2CsWsgZkfEg8uPYqNVbboK6fcQsbOK15D6s8G7huScrix8830G19biqUmMRUsK09HUyqsM0lgGCx5YCJBmFaRVBNvWxv6bFv1Aho2mrTuZ7kKLHKjwRupRyxjRo4u2xbNrq2VwC3sx1lO89F7yklUJqss8NKHkZqiY9ynJY4qSLuuQa6ni/76h9d9P7tTRv85VPPGHSNv1pXXMq7qvrAyKqC3FwMx7k6DRY92Tuxu23srVMUcizbdUPEZO5kReMmEkkqSeWI4ueQS6j6rEDKp3CWG4t29yo2UXPj9ZViF7gm+TXH7E6zTofbq2OTbpppC8EjR/Lr3GOAFXTo4C3GAsfA9J4vfxrZOoeqaslottpfmJUbGSSQhIkIBJW5ZWdvp4XgZefbQJJN0imk7mOy1cwFy/zQVjxYekxyWsthcufHt4FlO8bgVuKCNgRcWq1Nx+P0raXdH7jHu0Epq6aCRopTCzGNWVioViAGZ7YsxXhmUkZAkHho3w+27IOlMkLgWD05aBrXv9URQ6D6Ooakcf2bU8f0y0dv8L1ANv3A/Yaj1O5VkwKnbAY+Daeog5I5+lBKvB9767P0QmWSVVdHxawq5XH72lL8/wDf318k6LyFmra63vafH/qqhh/gRoPDNubAY01DGSRy00r4i9z6RAgY2v4cC/vpRX9TEYiTdqVD7x0kAkkP1WsDJKbW5P6ft5112TpKllqq1Z0NSIpUWP5l3nxVoInIHdZv5nYg+eTzq501Ika4xoqL5soAF/2HGgoUVAJjxSV1Yb/xK+UxReTyYmINrgWAp/ZTYedO4enatowhnjo0/wBlRxKLA+3ckU/kZKiff8C0aNAq2vpemp2Lol5TwZZGaSQi97GRyXtf2vbTXSjc+q6WB+2zlpSLiGJWkkt98EBZRewubC586hu+4VJsoFDEfLNhJOfwFF4ov3Jk/wB0aBhvXUdPShe6/qe4jjVWeSQj2RFBZ/bwLC/NtU3a+rKndKuSlxeiijMmTK6tK/akCMlwf0PqW5Fz/S3vplWdOw09Xt7IGaV6hw80jF5HApKngu3Nr84iyj2A0n6AhC7gceUeOqkQhXAwerUgWPpBFuVQAD0+50GgbZtMNOmEKKi3ubeWPuzE8ux92Ykn76l6NGgNGjRoDVX+JJj/ALPbu/w+9TZ8E+j5qDLhfUfTfgc/bVo1XPiISu2VEgbFoQs6n+/A6yqPB8tGB/joKcnVMg3ONpIO5Ie2DJS2mR4zFW2w/mjyZA+NybKQT6QTTvhTXGLeK8xwTVDHuBUVUBv3gQWLuFj8eS3B8XOrBvnU+0ndC3ejj7Zh7gEbAM6yTiUXUeo2kUk8ggedUXoXe9rgqq2asaQqT+isXcGQMjEn0lfAC8MQOT5Og0bbNxqv7RapdqakWX50hpmLhRCaGB72aNT66YEevxkeONZ5uVay9T9x6lAe6hNRHFdbdtRdULvxbi5Ygefa2u1J8U6SmSk+XoUM0BZpJWCL3CySIfClvLRtkTf024vfVY3TrWqqd0WuCqlRnGUVA1skChRYkk3tyL83I0Gv9TGKpan7W7dypeTtBXWnVO2ylpM4xGsjRsI/BJUtiOPIQfF/fKmo2unM7Uq5TgmGPudxZEWVHDZNayPkh45NrH7rNy6v32WWI1FAZHhjkISSkksVbAPIyXs1rAXtYZHjkarXUvWEs9IIZqSKJ3lFR3kj7ZZSrhVtblLNwQf5fcknQW6no54KDb5U7wQhVSX5kdrKSaElSBcQCwkFyRyoJsRjq7LvW3TPMZZ62jSVi00DHGKRgSj2kRWNslxbtyqCVPHnVF2H4pUa7dRUM8UpjikDVHoRldFaR1UKWu15O1cGw4PnweVN1lt0UtFFAaiOPJWqZUqZ4kGeRdAi48IzA5KBfED3J0GzbL1hs8cSxU9VSRxr6VQSxpb34BIJuTe/ub6ff2zT/wC2i/8AWv8A76/NHVXVrCqnWn3CaanTHs95mmDloxlxIthi2YyxvyP3156A3XbooZWq5pFmeVAESKNx27gF7vBJbHJyQCCcfBNtB+kqrqijiAMlVToCbAtNGvP+LagP8QtuvilSkrXAtAGmNz+IlcnX5u3Xrh1qZBTSBqcE9tnpqUORbi9obefx49tTqn4j72sAk7tRHFlgZCihSzLkq37YAPbIPHkc6D9A9JO0ktbP25EjlnUx9xGRmCQxIWwYBgCym1wCdSK/rahhk7bTq0v+yjykk9v5IwzX5HtrFOl9sqa3Z9zqKyWd3jiBhMssxsFjMp9BYKQylLEgjm/73T4UUsUFbUQoV/8ADRMQMeSJJhc4iw4ZTxcWYWZxZ2C5jfKub+BRsgI4kqXEdvz21zkNvswS/wBwDfVG62nrXM9PPWKl/lgqxAQx2maXuK8jFmxEcD+okAluV8W0fct+ihdY7PJMwLLFGuTlR5a3hVB4yYgXIF7kDWfb7WtNuAkggqZSJKRsPlpVI7PzeWRlVI0P6iWLMLXy5tbQPPhTs8cVNLIip+rM4yVStxHZDwwDD9RZDY+5NgBYC76oXSPVbw0jfOpMGSWUyOsExWNe45u7FBlzcllBsCCwXm18RwQCDcHkEfbQV7q02koCPIrFAP4aKYH/AJqSNIfhzZpFuOYqQYm/tLVVOQI8f6hLfudOeuapY/k3a+K1kZNlZj9EvhVBZjcjgA6RdC7iIZD345qdZY4I4jPGUBYdwsuVsVvJIcVbFmv4JvcNE0a5VVUkaNI7BURSzMeAFAuSfsABfSN+pKjAyrQzGIAsQWQSstrgpFckk/0OUYeLX40Fh0aRQdWx5Ks0U9MXYKhmQBWY+BmrMqkngBiCT4vp7oDVY+IKtJTR0ygn5uZITbH+HZpJPq4F4YpFH5I1Z9VL4loRSRzKziWCoikiWMnN3yw7a2DXZ0kdbFSOeRa5AZpuXQ9Hum4iZGdFqfl5GVXj4MqVLSD6T61FNyOTlnf8VrpXoWjO51tNVyqsVM1hI8gQFVmVTchgAzR3Fr8E+OLavu69B47inzDdxaqVCHaAYFhHNkrrC0YEpJJEjA3B/usDWa3YI6LqRYu5HFFOoKP2IiqMfAUSK6L+rHjkBcXIuDfQNmp9shj3CClpTN3oZGo5o6eWXzD2nVZWUnFJQGLqxX9YC/FtIPjduSzy0VVEtQl4sQ0kTxg4kMrIxtl9ZPHiw++rnvPVNAm5H5jcpDHHS4BopBw7yguo+XjDKbRRk/4D2I1l/W3UtLUUFDFDJO80K2lMrSEXKr9IZ2AFwQLAcAaDU+o+s6aSngqYquLvGlmhlAkRXHdpi4JW4ZWE8cYFvd7Dzwk+M3UsNRtFMkIlYCWMmQxSLHxFKLB2UK5NyRjcEAm/i8Ci+IW3LS7fF36tXgMZm9KuBjC6sFzuCubAAEEAeALAhZ111DQz7PTww1Uk08MkcZRjIqiNEmUMqFVTkYc2LWIBN76Bl09tMb7bRSybcroHMUkiCBjKk8ojuxyWVJUZlw4b7XAbiv8AVW27eH23txGNnjRq2NRKGBtGXIR+VGGZBUWI5ufOrL09u+0f2TQwz/LCXvoZyVGYRZHe7ELyGVVQgk+ljqkVvUcHeUrmFWgSBe0AB3XiAlyDqQF7kk2WAF/IIvloGnXnSNLS1NbHEjqsJUozGRhj24bqCIyL9yZbl2tYqLqbZqOkEpDG7VECSmKRXOdQYQ0RSRWS4fIkOY5B242b0sDwQNTN23LcNzkqZ0p8Y3MbykL6VGCopZiP6VJB9snxsGYGJ0T0clZNVRzO0Xy9PLLxa5aMgYm/gcm/7aCFuNTDHuDtEqLEpOAjJKiycWMiMxN/dlvfn0nkPes+raWpgljgNRY1SSoJpZG9Ap1jPDMwJ7it6mIIUqFFiwWJtnTFNLvMFIjM0EjRXJIDWaNXcXOPglgOPtbLi976q+D8sxqnpKRIkV4xTguFZkjQq4CANcvIcgzsC2IPF/UDrp+W2zbihDA/2dDICRwVagVAR/xQuP8ADTT4fxFtwZwwdRTG5XLEGSVSMTfBssHOUYIuDlJM3rKLZ2lbbqrvAYttETeljk8SfMBSxIISQplwLgXHP2s/w7pytdWHG36VOGuDctecm+RMrGxBvLZ/woxUAwi3BJNxrIe+YZW7UcciKL2jTuMgaSNomcGZzhywVibC19Sdk3OBKloBNUTyElTLK10MiDJolxCxrIqnIqqji45wIV3XbPDNGY5I1KFsreLNfLIEWKtl6sgQQeb31Gn6XpXp0p3iVokIZVJPDAk5ZXyyuSS17m5uTc6BfXbhNVTNDRyCNIr92pwWRTILgQqpNmseZDxYAKCGYlJENRT7XQxLUTokcKBM3OORVfCrckmwNkFzYW5tptR0ccMaxxIqIosqqAAB9gBpR1DsmTCpjZUlijZTmncRozZmVkuD5W4ZSCPyONAgn3GHca2jno71Ap5HWRikixorBSXDnG8gsoUDIMHNxb1B71l03FWxJHPM8cIkDOqviJQL2Rj7gtY/4fexEDp/r6lelhKgmQxITDTRSShDiPSDGhUBT6eSADwbahdVdb0U1K0HbM8svoFNLBOCGJAJdRHmojJuSoyvYDkjQRql4CKvb4KhGgmp3CM0zMtPM36fZL3Nle+axZFhhLxiVAsvRVXnSi80srqcZBMYi8bqAGQmNFDWPIY3yBDAkEazzYaxI6kQSUprJIJESEzNjKInWLlKVrrGUADF2EXoALEM1i/6n2OOWvjhoxFDOySNJPCzRyRcp6n7fEmeRASQC5BOXBGgY7JSvVM8ddJI01O6NJAuCw5ZFo3XAZupxDBZGJBUXUe9z1D2vaIqdSsS45HJiSWZm4GTMxLO1gBckngamaA0n6n2E1USYOI5YZVmhcjICRLgZLcZKVZlIv73HIGnGq1QVFTWd6RJuxEskkUSrGjE9pjGzuWv5kR7KLenEk3JsGT/ABbqNwqgJFhliFFdalo5w0If0MrJYhr4vySoYXA9tU7qL4V7pTU5qJ48kWwOL9wqCCxJxvZQb3Pi5/N9ax1FtNQgqopQ4jnVpZpImhipXBGLF+7BNJDMQqDFC2THIFTez7Yehqeoo4mqYqu7AMYKiqmbGwsAUWQR2t7FRwbEDkAMYg6CooBStV1DSfMU7S9mnx7gc9rtooJ+orKW5HJQgXvfUqo+F0tZSwPt1Eyr21LzzShTMxVb4xs3pS92DcXubcW1sG80dPDDUUe30lql6dh/o6Rx4dxWRGeQlADcE/UWspNvF522bPS0FMtRJDHTvHCO+adHC+BkSiX7ljexYMQLm/nQZXtfwxX+z0eTbSZBdXcPNJI5RzdhD3IgqMq2uHz54Xm+kW6dLbW9Dnk9DULUSK5kjq2jKB3ARSY7kqFHmzXDhvuNp3+kO6QCNaciPIMk0zvGCCDZ1SJxK/BPpkMXkHnUmsf5KGloqaJHZwYohK2KfpxliXIVixIUmwUljfxyQGUbP8FRUwxPHEyL/M9RKyNIMSAwhVH7QyIaxkJIFvTe4TVOyrte+UkTUwYYIHRCZxJmGQyIGGWXvgVFiptwQdbn0n0uKPuMzRh5ypMcMYihUqp/hxgk5EXLMSS1h4AAHtdspKGWerkdg1TJGGeQ3Cn+HGq2HoW7W58ZG5toMqqKdpaaCNGVEm26lu8kqIgmWOdVazspZ84oUBF8RdrFsTq70nw/2Zo45Yu2BJMjmQSh+64N+2WdnyV2+pAfVbUmXpzb9uZ6oyRQuUkGc2HlnzTG44CWCKqg+kKPI5SdMdGVc9HJHUrFBFUskkoYGSZiEjVm9aqIZJCjSFzk6l/Cst9BIaMT9R3SKMrDHeSXEBmZQARchs8GkiIICkG4y9JGm+9ybtMsyRxU9PEGKiQzkyPEPJS0ZSJmW9i98T7cX1Lpvhvt6FyImPctnlPOwYr9JYNIQxHsTyPbXuXo7P8ATepnel8mndg2Vv5WkIMrx+5RmN/BJX06Cm7pXxPT1TQxskcm0RxxR2FxnJPGg82IyZfUCQRyCQRdvFXLSV9VHTRozu1LBHHkVUOY5pCWIVrWjBc8XPHuRqB8Rajty1YQev5CFo1xJyMdU3At/edBbz6uNeenIW3CaWWGre8U6Ts7UgWJp+yI7KGcSlRCApBINmBvc5aC3/ObmBzTUrn+7UyLbx96c399SarZpZmbuVEix39McJ7fpxsQzi8hN7m6sluOLi+o56uVyflqeeqUeZIRGEvzwryyRrJ4NzGWA8Eg8a8P1tGoYPT1qyL/AKv5WZiTbwHRWiN/F87fm3Og8y9H7eZcWB7rXfE1E2R55a3cuRc+fzrpQF6esFN3HlilheWPuMWaMxPGrrmfU6kTIRkSwKtyQRblt/SMckWdZGr1Mrd13BIaN7elY3BzQRr6AVIvy3BY6nbV0xFBJ3c5pZMSgeaV5CqEqSFubC5VSTa5sLngaBtbUOv2WCdkaWNXMd8SfYMAGH5BsLg8cD7DU3RoE8nR9AyhDR0xQeFMMdhb8Y21PoNthgXGGNIl/pRVUeLeAAPAA1J0aA0aNGgNJqjo2gd3d6SBmk+tjGt25B9XHq5APPuAdOdGgqNR0/Q09REq5Rj+KKOFbo7xn0ylEW4Kkjm4UkJe5RbWepDtGe0wRyPSzoWAP5XJSf2uNV5tnrIaqomp/lpPmGViZjIrKFRVCAqGBQEMw8cu3HuZ/b3AqDnSq1uU7crAm/jPuKQLcXwPm9jaxBPudBucUnfg+XmkKCNxZkDotyvoZyAyu8pBEigh7EHhl6UtO1d3I6iokGFllpY07BAIa2ZDvIyvyQUkCkC3NmGu9N1lmvbWJmrQSjwLlijqSMnkxtHE1s1ZhkyEFVJ9OmWy7S0ReSVg88xBkYA2AUWVEvyEUE2+5ZmPLHQMYogqhVACqAABwAB4A+wtqPuW1RVCYTIrre4B9mHhlPlWHswII9jqXo0FZ3HomMsk0BxqomDJNKXlNgpUoxZ88GVjcKw55+9+8XTbzMHrnScrfGFYwsKkqVLYsWZ2Klh6mIGRsB50/wBGgWbb0xR05ygpoYmPF0jVTbji4F7cDjTPRo0Bo0aNAn6g6Qo67D5qFZe3fC5YWva/gi98Rwb+NRv/AIDo82bFwj45QLI6wnFVUXhUiM+hEBBBBxHHm9h0aD4qgCwFgPA190aNAaNGjQGjRo0Bo0aNAaNGjQGjRo0Bo0aNAaNGjQGjRo0Bo0aNAaNGjQGjRo0Bo0aNAaNGjQGjRo0Bo0aNAaNGjQGjRo0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344" name="Picture 8" descr="http://www.novenocielo.com/wordpress/wp-content/uploads/2011/04/enferm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293096"/>
            <a:ext cx="2455609" cy="295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9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MX" dirty="0"/>
              <a:t>G</a:t>
            </a:r>
            <a:r>
              <a:rPr lang="es-MX" dirty="0" smtClean="0"/>
              <a:t>eneralidades</a:t>
            </a:r>
            <a:endParaRPr lang="es-MX" dirty="0"/>
          </a:p>
        </p:txBody>
      </p:sp>
      <p:sp>
        <p:nvSpPr>
          <p:cNvPr id="3" name="2 Marcador de contenido"/>
          <p:cNvSpPr>
            <a:spLocks noGrp="1"/>
          </p:cNvSpPr>
          <p:nvPr>
            <p:ph idx="1"/>
          </p:nvPr>
        </p:nvSpPr>
        <p:spPr>
          <a:xfrm>
            <a:off x="323528" y="1700808"/>
            <a:ext cx="8568952" cy="4785395"/>
          </a:xfrm>
        </p:spPr>
        <p:txBody>
          <a:bodyPr>
            <a:normAutofit/>
          </a:bodyPr>
          <a:lstStyle/>
          <a:p>
            <a:pPr algn="just">
              <a:buFont typeface="Wingdings" pitchFamily="2" charset="2"/>
              <a:buChar char="§"/>
            </a:pPr>
            <a:r>
              <a:rPr lang="es-MX" sz="2800" dirty="0" smtClean="0"/>
              <a:t>Es una toxina de origen proteico elaborada por una bacteria denominada </a:t>
            </a:r>
            <a:r>
              <a:rPr lang="es-MX" sz="2800" dirty="0" err="1" smtClean="0"/>
              <a:t>Clostridium</a:t>
            </a:r>
            <a:r>
              <a:rPr lang="es-MX" sz="2800" dirty="0" smtClean="0"/>
              <a:t> </a:t>
            </a:r>
            <a:r>
              <a:rPr lang="es-MX" sz="2800" dirty="0" err="1" smtClean="0"/>
              <a:t>Botulinum</a:t>
            </a:r>
            <a:r>
              <a:rPr lang="es-MX" sz="2800" dirty="0" smtClean="0"/>
              <a:t>.</a:t>
            </a:r>
            <a:endParaRPr lang="es-MX" sz="2800" dirty="0"/>
          </a:p>
          <a:p>
            <a:pPr>
              <a:buFont typeface="Wingdings" pitchFamily="2" charset="2"/>
              <a:buChar char="§"/>
            </a:pPr>
            <a:r>
              <a:rPr lang="es-MX" sz="2800" dirty="0" smtClean="0"/>
              <a:t>Todas las toxinas </a:t>
            </a:r>
            <a:r>
              <a:rPr lang="es-MX" sz="2800" dirty="0" err="1" smtClean="0"/>
              <a:t>biosintetizadas</a:t>
            </a:r>
            <a:r>
              <a:rPr lang="es-MX" sz="2800" dirty="0" smtClean="0"/>
              <a:t> por </a:t>
            </a:r>
            <a:r>
              <a:rPr lang="es-MX" sz="2800" dirty="0" err="1" smtClean="0"/>
              <a:t>Clostridium</a:t>
            </a:r>
            <a:r>
              <a:rPr lang="es-MX" sz="2800" dirty="0" smtClean="0"/>
              <a:t> </a:t>
            </a:r>
            <a:r>
              <a:rPr lang="es-MX" sz="2800" dirty="0" err="1" smtClean="0"/>
              <a:t>botulimun</a:t>
            </a:r>
            <a:r>
              <a:rPr lang="es-MX" sz="2800" dirty="0" smtClean="0"/>
              <a:t> son de naturaleza proteínica, observándose que se incrementa su toxicidad cuando la proteína neurotóxica original se modifica.</a:t>
            </a:r>
          </a:p>
          <a:p>
            <a:pPr>
              <a:buFont typeface="Wingdings" pitchFamily="2" charset="2"/>
              <a:buChar char="§"/>
            </a:pPr>
            <a:r>
              <a:rPr lang="es-MX" sz="2800" dirty="0" smtClean="0"/>
              <a:t>La </a:t>
            </a:r>
            <a:r>
              <a:rPr lang="es-MX" sz="2800" dirty="0" err="1" smtClean="0"/>
              <a:t>botulina</a:t>
            </a:r>
            <a:r>
              <a:rPr lang="es-MX" sz="2800" dirty="0" smtClean="0"/>
              <a:t> es soluble en agua, inodora, insípida e incolora y puede ser inactivada por medio de calor </a:t>
            </a:r>
            <a:endParaRPr lang="es-MX" sz="2800" dirty="0"/>
          </a:p>
        </p:txBody>
      </p:sp>
      <p:sp>
        <p:nvSpPr>
          <p:cNvPr id="13314" name="AutoShape 2" descr="Resultado de imagen para toxina botulinica en alimentos bacter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268760"/>
            <a:ext cx="8291264" cy="5832648"/>
          </a:xfrm>
        </p:spPr>
        <p:txBody>
          <a:bodyPr>
            <a:normAutofit/>
          </a:bodyPr>
          <a:lstStyle/>
          <a:p>
            <a:r>
              <a:rPr lang="es-MX" b="1" dirty="0" smtClean="0"/>
              <a:t>TOXINAS:</a:t>
            </a:r>
          </a:p>
          <a:p>
            <a:pPr marL="457200" indent="-457200">
              <a:buFont typeface="+mj-lt"/>
              <a:buAutoNum type="arabicPeriod"/>
            </a:pPr>
            <a:r>
              <a:rPr lang="es-MX" dirty="0" smtClean="0"/>
              <a:t>Toxina </a:t>
            </a:r>
            <a:r>
              <a:rPr lang="es-MX" dirty="0" err="1" smtClean="0"/>
              <a:t>epidermolitica</a:t>
            </a:r>
            <a:r>
              <a:rPr lang="es-MX" dirty="0" smtClean="0"/>
              <a:t>: </a:t>
            </a:r>
            <a:r>
              <a:rPr lang="es-MX" dirty="0" err="1" smtClean="0"/>
              <a:t>exfoliativa</a:t>
            </a:r>
            <a:r>
              <a:rPr lang="es-MX" dirty="0" smtClean="0"/>
              <a:t> A y B.</a:t>
            </a:r>
            <a:br>
              <a:rPr lang="es-MX" dirty="0" smtClean="0"/>
            </a:br>
            <a:r>
              <a:rPr lang="es-MX" dirty="0" err="1" smtClean="0"/>
              <a:t>exfo</a:t>
            </a:r>
            <a:r>
              <a:rPr lang="es-MX" dirty="0" smtClean="0"/>
              <a:t>. A </a:t>
            </a:r>
            <a:r>
              <a:rPr lang="es-MX" dirty="0" smtClean="0">
                <a:sym typeface="Wingdings" pitchFamily="2" charset="2"/>
              </a:rPr>
              <a:t></a:t>
            </a:r>
            <a:r>
              <a:rPr lang="es-MX" dirty="0" smtClean="0"/>
              <a:t> codificación cromosoma</a:t>
            </a:r>
            <a:br>
              <a:rPr lang="es-MX" dirty="0" smtClean="0"/>
            </a:br>
            <a:r>
              <a:rPr lang="es-MX" dirty="0" err="1" smtClean="0"/>
              <a:t>exfo</a:t>
            </a:r>
            <a:r>
              <a:rPr lang="es-MX" dirty="0" smtClean="0"/>
              <a:t>. B </a:t>
            </a:r>
            <a:r>
              <a:rPr lang="es-MX" dirty="0" smtClean="0">
                <a:sym typeface="Wingdings" pitchFamily="2" charset="2"/>
              </a:rPr>
              <a:t> codificación plasmática</a:t>
            </a:r>
            <a:br>
              <a:rPr lang="es-MX" dirty="0" smtClean="0">
                <a:sym typeface="Wingdings" pitchFamily="2" charset="2"/>
              </a:rPr>
            </a:br>
            <a:r>
              <a:rPr lang="es-MX" dirty="0" smtClean="0">
                <a:sym typeface="Wingdings" pitchFamily="2" charset="2"/>
              </a:rPr>
              <a:t>destruyen desmoronas epidérmicos</a:t>
            </a:r>
            <a:br>
              <a:rPr lang="es-MX" dirty="0" smtClean="0">
                <a:sym typeface="Wingdings" pitchFamily="2" charset="2"/>
              </a:rPr>
            </a:br>
            <a:endParaRPr lang="es-MX" dirty="0" smtClean="0">
              <a:sym typeface="Wingdings" pitchFamily="2" charset="2"/>
            </a:endParaRPr>
          </a:p>
          <a:p>
            <a:pPr marL="457200" indent="-457200">
              <a:buFont typeface="+mj-lt"/>
              <a:buAutoNum type="arabicPeriod"/>
            </a:pPr>
            <a:r>
              <a:rPr lang="es-MX" dirty="0" smtClean="0">
                <a:sym typeface="Wingdings" pitchFamily="2" charset="2"/>
              </a:rPr>
              <a:t>Entero toxina:</a:t>
            </a:r>
            <a:br>
              <a:rPr lang="es-MX" dirty="0" smtClean="0">
                <a:sym typeface="Wingdings" pitchFamily="2" charset="2"/>
              </a:rPr>
            </a:br>
            <a:r>
              <a:rPr lang="es-MX" dirty="0" smtClean="0">
                <a:sym typeface="Wingdings" pitchFamily="2" charset="2"/>
              </a:rPr>
              <a:t>Es resistente a enzimas digestivas </a:t>
            </a:r>
            <a:r>
              <a:rPr lang="es-MX" dirty="0">
                <a:sym typeface="Wingdings" pitchFamily="2" charset="2"/>
              </a:rPr>
              <a:t> </a:t>
            </a:r>
            <a:r>
              <a:rPr lang="es-MX" dirty="0" smtClean="0">
                <a:sym typeface="Wingdings" pitchFamily="2" charset="2"/>
              </a:rPr>
              <a:t>40 y 50 % de los estafilococos sintetizan entero toxina que causan gastroenteritis </a:t>
            </a:r>
          </a:p>
        </p:txBody>
      </p:sp>
      <p:sp>
        <p:nvSpPr>
          <p:cNvPr id="2" name="AutoShape 2" descr="data:image/jpeg;base64,/9j/4AAQSkZJRgABAQAAAQABAAD/2wCEAAkGBhAQEBAQEBIQDxAQEBAQEA8QEA8QEA8PFBAVFBQQFBQXHCYeFxkjGRQUHy8gIycpLCwsFR4xNTAqNSYrLCkBCQoKDgwOGA8PGikcHB0pKSkpKSksKSkpKSkpKSkpKSkpKSkpKSkpKSkpKSkpKSksLCwpKSksKSwpKSksKSkpLP/AABEIAMcA/QMBIgACEQEDEQH/xAAbAAABBQEBAAAAAAAAAAAAAAAFAAEDBAYCB//EAEAQAAEDAQQDDAkEAgEFAAAAAAEAAgMRBAUSITFBUQYTIjJTYXGSk7HR0hQVIzNCUnOBs5GhssFickMHFqLC8P/EABoBAAIDAQEAAAAAAAAAAAAAAAIDAAEEBQb/xAAtEQACAQIDBgYCAwEAAAAAAAAAAQIDERIhMQQTUWFxkQUVMjNBUiIjFEKBof/aAAwDAQACEQMRAD8A86tdsl3yX2kvvZP+ST53c6iFsl5SXtZPFK1e8k+rJ/NyjWFyd2evo0YOEcloiX0yXlJe1k8U/pkvKS9q/wAVDROqxPiO3NP6ol9Mk5SXtZPFL0uTlJe1k8VEkqxMvc0/qib0uTlJe1k8U/pcnKS9rJ4qBOpiYSo0/qib0uTlJe1k8VJFaJCfeSdpJ4qsFNBpCpyfEONGn9UF4w6nGf2j/FHtz91hwMkhc4aA0vfTp0oLAclqLglBiw62k/okKcr6mfaKUFHKKL7LoiP/ABj9XeKaa6Ii1wDA11MiC7xV6GaiaaXSdAAqrU5cTmKEb6I87nic0lpc+oJHvH+KqyOf88naSeKKW44nvcNbiVRfHtVKo+J2o0qdvSig+aT55O0k8VH6RJyknaSeKtyxKq5iapviM3NL6oYWiTlJO0k8U+/ScpJ2kniu22Z1MWF2H5sJp+uhOI8leN8SKjSf9V/whNok5SXtJPFN6TJykvaSeK6excYVeJ8Sbin9V2H9Jk5SXtJPFL0qTlJe1k8U+9qMtUxPiTcU/qjv0qTlJO0k8V0LVJyknaSeKgT1UxPiVuaf1XYnFqf88naSeKb0mTlJO0k8VECnCmJ8QtxT+q7E8dof88naSeKuwucfif2j/FUIgiNlS5zkvkGVCn9V2LDWH5n9d/ip7IXsc4h8gDmt0PfnQu5+dKMK3aAMEVNOF1enGVezzk52bOX4hCEaOSXwY21D2kn1ZPyOUSmtI9pJ9WX8jlFRMlqzdQX649EMknokqG2GSSSUIJJJIKEOgu2GijXQVBoJQWnJELBeronYmnpB1oA19F22VA4BNJ6noFl3TxvoHDAdZJ4Kq3jfhkqxtA3aK8JZGKYq9HIlyTRnWzwi7lw5qMtTB66Y5K0HEToEXuDc+2T2kgq0cUbTtVIBay4Xgwtp8NQUUZGfaJyjD8QlZKxANYAGj4cILf0KyO6+7WiXfWMbG2QCrWCgxaytsZRRZ3dO4YWN14ifsmOTsYNmk1UTRhXWRxNACSdAGZKPXf8A9Pp5mYt8ijcdDJDQn7oruZsLaukNCQcI5stK1As5pVXGXE07RtUovDDI8qvC6JbNI6KZuF7dVagjUQdYVGWJb7dfYA6MS/E0gE7QsXKxS+eRroVd5C7BbgmU8sahomLMfYScFMkrLRK1yu2eWiHtKmY9BJFvMNtmqF3BMXEjY1v7lyDC1K7dEuJ0nM2PveioQtO5y/EY/ofVAi0j2kn1ZfyOUVFNaPeSfUk/I5RhHLVmmh7ceiOU1FJvZpUZga9nSuCEI05TFOUxVgMSQSSUIOnTBOFQSHThME6gRJG6itMmVMFTNKFoZYvMlU8ciHtepRIluJTRf39W7Be74XVboOkHQUGMqdr0OGwEoprM2X/dfByYMXOcghNotTpHYnGpQ6J6l3xA7iY0ox0Dlw3iI3FjjRr9B1By1LbRlXEKbaii84Mylba3UpU0UTsJq7Mpu4e3SXm143phqAauI0dCykzVeqqs7VE7s0U4KCsgdIFXLFbkYuQxaEx6ZULVyrjoVA+JWmWRhPVJJEWMSie5/jS9Efe9Cyim57jS9Efe9Mpeo5niXsPqgfaPeSfUk/I5Rrq0e8k+pJ+RyjQS1Zooe3Hohw5cpJlQ0SZIpKACTpk6hBBOEwThQJCXSYLoBUGhwpGrgNUrGqBnTVMxxH/wTMiUjWJbZLjOqc/6A7k7GFStYpWxobgtijC7IXTWrrAltgFeiljC6EKmZEqcirnAXD2VVjeTqzr+6KN3NTb0ZeCKCuAkYyNoCiTegEpxjqwbdO5x1oeKksjrwn0rToGtF733BRxxGSCcyubmY3RlriOY7Udutjd7jaMhhB++tW3NwnJOUrZM51TaamPJ2SPLDHRQSxrQ7pbK1k78Og0NNhOlA5FSeZ1ac8SUuJQfGoiFcc1QvYmJjrkCJ3Bpl6I+96HOaiW5/jS9Efe9Op+o5viXsPqgXaT7ST6sn5HKOq7tXvJPqyfkcolUtWNoP9ceiHqmSSQjBJJJKyriTpk6oIS6ATALoBQJIdrVZjs6ezQ1ROKBLlKwbdgYYSF3HGdNDlpIFaLTXLczJHFzxVrdW0rTx2KNooGADRkKGnShxmWptKi7I87gCnwIpfd2iOUkUo/hAAAZ68gqDm0S5PMbGeJXRGGKQNSap2sQNhXIF00qeKxuecLRUlFJdyj2xGQSMLgKujoQ4Dm2q0m0KnUjF2bBUYU4aoWKbElsMJ3ExplqfhaSOladjRStc1hYbwMbg5ukfuNYWkivqzmLfTK1rtcJJx/bJNgc7aacnJNElptbYXtDsmyVoRqdXMFK13vHFWrsTvlGayt73wZ3AjJrcmj+1TY5W2MhsyaTkWbfaTK9zzpPch8kaugVRW49z7ZyTK57Ih8TA0uJ2CuSGN2zU5xpxu9EZZ7FCWL0SxbmoYJi8+2Y0+zbI0Gv+w0Ijb7LBOze3QwsGp0cTI3D7hPVvliHtqTVldcTyl0Ss3E2jpeiPveid93C6zO+ZjuK7+iqV2Cj5P8AWPvenUX+YO3zU9mbXIA2r3kn1ZP5lRKW1e8l+rJ/NyiRS1Yyj7ceiEkkkhHDpJJKEEnCQXTWqg0h2hSxsUjIFIyJC2M0LFlaiUaHw5K3G9Z55gSDtyW1rCWuNMWvnWijlqKChrrWCD1rLpvJj2tFQ1wAFNqpGDaKX9kWbxsIexwI4WGoOvLOiyEsa1t62zew5p94RSny1WejshkcGjSTp2BDJ5hbPeMbsGgKxGtJFuehDSCC4kcaug7QgVrsbonFpBpWjXUNHdBUaY6NWM3ZBrc8BR511A+yNvoBUH7LD2a8XROq37g6CjTd0sbiwBhYKcNxdi4W0UGQRReRkrUZOV0XjckOB4w8JxJDyeKfBZe1RlhLTpBIWyltQbGJDTBqcCM+ZZG3zY3Od8xqqlbIPZpSbdwRNIoWuqjF2XMZ3mpwsbxj/QWr9TWbet73loOGjZc8YPzbEyNrDam0Rg7amEYyq0Vybnw4CSXi6Qz5ulU7RdpieWOzpoO0LV2QjBGRowjo0IE8wK9VqKw/JRvW543AOhaGYaYmADhDbkicEYoGjIAAUUkgGXPkoI31FRqJaeYhEYcTkrcCzvQquZGAaFHUroVQ3F2KV+WcSWd4Pwio5iFhrAOHJ/qzvettf9sEcRb8ThSn9rF2Tjyf6s73rTQf5obVv/Gl1RnLV7yT6sn5HKJS2r3kn1ZP5lRpktWdCh7ceiGTpUT0QjrDJ0qJwFAkhBW7JDUquxiL2GFBOVkM0R22BFLpuQScJ9Q3YNarhi0d3Eb0ymxITuZa83GOQorogboYPuAe9B72uzenVaOA7RStAVq4mtohd+kbyR/kKK2Y6VV4jLkrqJ5BqDQ7VGSuo80J0Qk2YuNXEuJ1k1KuXbaAyQE6DUdCGtNFxJIl/ILjdWN0yTKmo6+baFWvSztdG9rtTSQT8J2rM3dfhjcA8lzMm0robX4f1Vy+L4bIcEJcIqCpdk4nYU2+RhVCUZqwHs1jMsgYDSuk7ANK0TNy0OEZyYqirqih2iio3DZ/ak1pRv6rSnFQYc1IsLaKklKydjN3rdu8kYC4xk5BxBLTsKHOKM7oXvo0EDDWtdeJBWipAGZJAQS1H0W3C7DO52doD2ZVJxDnC0BnqKUQu77hhaKyhz3U0tcWYTzFWbXaXwRuo3fWfDIaCWPmcQOF0pijlmYarU5/iU90RHs/moa9CjuS9BUQu1mjSSAAdhJQW1WtzzVxJJVJ8iX83NsaKdNRZvbyt7LOOGRiIq0AtdX9CsxYd0Zjlc94c5jyS5jSGmu0FAjKoXSpnQuGzRSaedzVv3Z+0BDCIgdBPDp06FJaN2IPumkV1u1H+1jN8XUciuwa2anwC9qtrpCXONT3KrYXVfJ/rH3vVWa1gBPcclXSnmj73p2zx/O4jb422d/4CLT7yT6sv8yowpbUPaSfVk/I5RhMlqx9Bfrj0Q9E4YpGNVuOEJblY0FIRroRFXjEFzhohxF3RxBEilnFFUgCvMCVN3Bkzpzlcu29d74LhVp/ZUXKOiWhUoqSszZWa22YtxvnawZ8ANc555gEAt00k8jWhpa08QOBFR8y7uBjA5xNMXw1RuWPGWnOrDwTsGzoTdUYsqU+Jm7ddT4gC4gg6xt2Kqxq1dpsolLWurhaMwDm9207BzKra7gaaGPgnWCcqbUNh0K6taQGaFHI1EJ7A6I0doOg6ioHRJV7MemnmiCwXU+Z1G5AaSdSOzbmWhlY5HOeBmxzcndDqqS4AA1w11qehGTICBQZpqzMVWtJSy+DGw2h0bgcwWnMd4Wkuu8hKHEUDmgucNFGjWs7frhvz6bf3Q+O0kHIkVFDQ6QhWRonSVSN3qaqQC0vpX2TNJHxuOoLq03HGcBZ7NzSDXSHDxVPc7bWn2RIaSagnIaNZ1I4x2LOvQdqJGOpig7cBBxGRC4t1oa2J+IjMUprqp3GqC7oHMJYBxxxqf2poLpxxSQAe3JVZGok5irSsCXFnWQOewqvIFdncAqE0qfEbFETnLjflw5y4JTbB6Hbn1RLc9xpeiPvehJKK7nuNL0R9702l6jneJO9B9UUbSzhv+pJ+QpRWV7uK1x6Aitju/fJX14okkJ65yWihYGijQABsS5yzZcKuGnFLgjHNsbwKlrqDXQ0HSrMeha4HaECvKxYH5cV2Y8Epu4yFbE7MHPUZarBart3XVvhJdkwbNaEa5KKuwfEFehRqO54dh6SVTtNgMbv8TmD/SGQqNVSdisY1GWK1RRPCUmGSXa8CRpdoqtRE+ixpKIXdukkgObGTClA2SpodqZEz1qblmg+ZwH0qMWnDXOnQp2Sg5lBrqikq+WQAOkNRtA2U1BGN8BACtmSaSZBebQYjzEUQFzkUviXMMrkBWmwoPMlT1NtBNRO4La6N2Jppt50Zn3Qxuha1jXtn+N/BwU/xGlZkqaJWnYKdKMmmyK1AnM5kqg6qLysyRC5rmGUz9vAbT9yigwpTUFdgWO6rQW4hG+nQjt0X2HUilqx7chUUrzI2K6aoRuhsDZIjKBhkZniGVQjyMbq7z8ZIOTMMTccgc1u0tICy9ptG+SOfoqcuhDW3nNIAJJZHgaA57nDmyKtRlLqP4Q6lRcM2dOVO0yUVuU5ITbZUEFdmuKuUrVOqTnJ5X1KjJW5Kw69hEpqpJlYFxItud40vRH3vQlFtzvGl6I+96bT9Rz/ABH2H1QeuuMYXnbJJ/NyI2cITdE4q9h+d5HXcijTRZp+piIp4V0RaljFEIvVtRG0aSTREd8JyVEcOWo4sYp99aAOnk7ihuiOnCqTrI1KxZYN7GGtRWoPMrVnYmmZmoU5uWTJ2MFFBbmgxnmIouoHF1MJBrqGZrsUd9NdGRG4UJAcRUVAOgIXoyoL8rAlxUEjl1PIqj3JcUbxy5S2SmNldGIKoSumSI7FtZG5Y6hz+ylcQSKILdt9tcA2Tgu0B2o9KMSyRxNxuezMVa0OxOd9hoV2OZKDTswLejA2V1NdDRUZAupbTicXHWaqMyJL1OjBNRSZFgUzGUUYcpmlRhDu0LRWSu9x1FMgs1K9aGwW1srBQ8IAAjYigZdpTsXJRkqFuu90zMAkwN1tpp+6uxnauZCK5JiZiTaZjZbA6F5Y4ZjXqI2hWYlprRdLJ6mR7mECjMLWuFdeIE1p0LPyWR0bsLhQj9CNoQ1EdGlVU8vkhnOSBXg5HLToWet5zUpamumUXFcpymWwtsSZOmVFDotud0y9Efe9CEX3O6ZeiPvem0/Uc/xD2H1R22bC9xBoRJJ/NyKWa+jSjhXnGSzkstJJPqSfkKlinSJxzY+nBSpxvwRrob+ia0kR45DUDGRgbz0Gkri7M2OOsuqVnmTK9YLx3s7WnSlAyopL8TRxSUXYdUhVI7bE7Q4dCktdrjiYTjBeRwWtz/U/0pYyYXfmDpZ3MleY3FprpbkQo3Sk1JJJOkk1KrNfU12qYJMjeopIgmKaCxvkNGivPqViKz43hu3uWhjjDQGtyAyRxF1KmDJARm5mQ6XMb01I/ZDLVYXwvwPArqINWkbQVtN6IzUFvsQmjII4bc2nWjEwru+ZkgFIHpzFRRPNEBt1J98Ubp1VknoqzrQrUBigE2zKyyVBY7QrsM6qUCONi5I5WrmvERPOLivyrsKH4kxQrIVKOJWNo6h4pB0ZtIINdhCkigqoLHTemU0YR3K0x9EbOS8shYKaFBeUAkjJpwm5+IVgvXNpdhjd0FQuDaaMha9Czlvdmj9tes3anVcVdJHahoQLlOmWkgkkqpKFCRfc7pl6I+96Eotud0y9Efe9Mp+oweIew/8AAbaj7ST6sv5HJmPStXvJPqyfkcuEEtWaqHtx6IsiZdidU6p8SHCNL7ZlZikQlr1YjtFEDiSwYZIrDJEHZalOy0pLgU4B27XjfB0FGa0Kx0NuwuB2Faew3kyUZEV1jWootIxV4O9whvyeM6SuIoC7QCeYCqpXxeDI2YWva55qCG/DzE6/srszNGN3ZAW1uGJ1NpQy1TUU006E2iapUhG514RsjmSaqjxrklMtFhlyRr1ZimVJdAqmrl3uGo5qrrfUKitFFN6SlOADia24L4a32bzl8J/paPBrGjavLxaEVu/dXaIBRj8thV4TDV2Zt3gbwNAzJyQS974DqxszGsjuWdtW6CaY8N5psGQUHpQAQOPAulsrWcju8bRQIE91VParTiKrFNpxwo3aDJk6ZMAEkkkoQdFtzvGl6I+96E0Rbc9xpeiPvemUvUYfEPYf+Fa1XVPvknsz72T4o/nP+Sj9Vz8metF5kySc6abOPDb6sYpK3Yf1VPyZ60XmS9Vz8metF5kySm6iH5jW5dh/Vk/JnrReZderZuTPWj8ySSm6iWvEq3LsOLun5N3Wj8y79Cn5M9aPzJJKt1ELzKty7C9Dn5N3Wj8y6bZZwahjgeZ0Y/8AZJJVuYleY1uXYtstFsAp7Sn+8fmXO9zEkljiTpJdGSf/ACSSUdGLL/n1Vol2IZ7POdEbutH5lWN2T8metH5kklFRiTzKty7DerJuTPWj8yXqybkz1ovMkkr3USvMq3LsL1ZNyZ60fmT+rJuTd1ovMkkpuok8yrcuwvVs3JnrR+ZP6tn5N3Wj8ySSm6iX5lW5dherp+Td1o/Ml6vn5N3Wj8ySSm6iV5lW5djoWKfkz1o/MkbDOf8Ajd1ovMkkq3US/M6/LscG7Z+Td1ovMm9WTcmetF5kkle6iD5lW5dhvVk3Ju60XmS9WT8m7rReZJJXuoleZVuXYXqyfk3daLzJerJ+TPWi8ySSm6iTzKty7C9Wz8m7rReZF9zt2TVl9mRlH8Ue1/8AkmSRRppO6EV9uq1IYZWs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8737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577483"/>
          </a:xfrm>
        </p:spPr>
        <p:txBody>
          <a:bodyPr>
            <a:normAutofit/>
          </a:bodyPr>
          <a:lstStyle/>
          <a:p>
            <a:pPr marL="457200" indent="-457200">
              <a:buAutoNum type="arabicPeriod" startAt="3"/>
            </a:pPr>
            <a:r>
              <a:rPr lang="es-MX" dirty="0" smtClean="0"/>
              <a:t>Hemolisinas </a:t>
            </a:r>
            <a:br>
              <a:rPr lang="es-MX" dirty="0" smtClean="0"/>
            </a:br>
            <a:r>
              <a:rPr lang="es-MX" dirty="0" smtClean="0"/>
              <a:t>Hemolíticas, cambian la permeabilidad del endotelio produciendo edema y lesión </a:t>
            </a:r>
            <a:r>
              <a:rPr lang="es-MX" dirty="0" err="1" smtClean="0"/>
              <a:t>histica</a:t>
            </a:r>
            <a:endParaRPr lang="es-MX" dirty="0" smtClean="0"/>
          </a:p>
          <a:p>
            <a:pPr marL="457200" indent="-457200">
              <a:buAutoNum type="arabicPeriod" startAt="3"/>
            </a:pPr>
            <a:endParaRPr lang="es-MX" dirty="0" smtClean="0"/>
          </a:p>
          <a:p>
            <a:pPr marL="457200" indent="-457200">
              <a:buAutoNum type="arabicPeriod" startAt="3"/>
            </a:pPr>
            <a:endParaRPr lang="es-MX" sz="1400" dirty="0" smtClean="0"/>
          </a:p>
          <a:p>
            <a:pPr marL="457200" indent="-457200">
              <a:buAutoNum type="arabicPeriod" startAt="3"/>
            </a:pPr>
            <a:r>
              <a:rPr lang="es-MX" dirty="0" err="1" smtClean="0"/>
              <a:t>Leucocidina</a:t>
            </a:r>
            <a:r>
              <a:rPr lang="es-MX" dirty="0" smtClean="0"/>
              <a:t>:</a:t>
            </a:r>
            <a:br>
              <a:rPr lang="es-MX" dirty="0" smtClean="0"/>
            </a:br>
            <a:r>
              <a:rPr lang="es-MX" dirty="0" err="1" smtClean="0"/>
              <a:t>desgranula</a:t>
            </a:r>
            <a:r>
              <a:rPr lang="es-MX" dirty="0" smtClean="0"/>
              <a:t> leucocitos inhibe liberación de mediadores de inflamación</a:t>
            </a:r>
            <a:br>
              <a:rPr lang="es-MX" dirty="0" smtClean="0"/>
            </a:br>
            <a:endParaRPr lang="es-MX" dirty="0" smtClean="0"/>
          </a:p>
          <a:p>
            <a:pPr marL="457200" indent="-457200">
              <a:buAutoNum type="arabicPeriod" startAt="3"/>
            </a:pPr>
            <a:endParaRPr lang="es-MX" dirty="0" smtClean="0"/>
          </a:p>
          <a:p>
            <a:pPr marL="457200" indent="-457200">
              <a:buAutoNum type="arabicPeriod" startAt="3"/>
            </a:pPr>
            <a:r>
              <a:rPr lang="es-MX" dirty="0" smtClean="0"/>
              <a:t>Toxina  del síndrome shock toxico</a:t>
            </a:r>
            <a:r>
              <a:rPr lang="es-MX" dirty="0"/>
              <a:t/>
            </a:r>
            <a:br>
              <a:rPr lang="es-MX" dirty="0"/>
            </a:br>
            <a:r>
              <a:rPr lang="es-MX" dirty="0"/>
              <a:t>I</a:t>
            </a:r>
            <a:r>
              <a:rPr lang="es-MX" dirty="0" smtClean="0"/>
              <a:t>nhibe la liberación de citosina  por macrófagos y linfocitos T. </a:t>
            </a:r>
            <a:br>
              <a:rPr lang="es-MX" dirty="0" smtClean="0"/>
            </a:br>
            <a:r>
              <a:rPr lang="es-MX" dirty="0" smtClean="0"/>
              <a:t>Produce extravasación en altas concentraciones produce efectos </a:t>
            </a:r>
            <a:r>
              <a:rPr lang="es-MX" dirty="0" err="1" smtClean="0"/>
              <a:t>citotoxicos</a:t>
            </a:r>
            <a:endParaRPr lang="es-MX" dirty="0" smtClean="0"/>
          </a:p>
        </p:txBody>
      </p:sp>
    </p:spTree>
    <p:extLst>
      <p:ext uri="{BB962C8B-B14F-4D97-AF65-F5344CB8AC3E}">
        <p14:creationId xmlns:p14="http://schemas.microsoft.com/office/powerpoint/2010/main" val="2474788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Intoxicación Alimentaria</a:t>
            </a:r>
            <a:endParaRPr lang="es-MX" dirty="0"/>
          </a:p>
        </p:txBody>
      </p:sp>
      <p:sp>
        <p:nvSpPr>
          <p:cNvPr id="3" name="Marcador de contenido 2"/>
          <p:cNvSpPr>
            <a:spLocks noGrp="1"/>
          </p:cNvSpPr>
          <p:nvPr>
            <p:ph idx="1"/>
          </p:nvPr>
        </p:nvSpPr>
        <p:spPr>
          <a:xfrm>
            <a:off x="594360" y="2194560"/>
            <a:ext cx="7955280" cy="2026528"/>
          </a:xfrm>
        </p:spPr>
        <p:txBody>
          <a:bodyPr>
            <a:normAutofit lnSpcReduction="10000"/>
          </a:bodyPr>
          <a:lstStyle/>
          <a:p>
            <a:pPr algn="just"/>
            <a:r>
              <a:rPr lang="es-MX" dirty="0" smtClean="0"/>
              <a:t>Enfermedad que se debe a  la acción de la toxina bacteriana presentes en los alimentos.</a:t>
            </a:r>
          </a:p>
          <a:p>
            <a:pPr algn="just"/>
            <a:r>
              <a:rPr lang="es-MX" dirty="0" smtClean="0"/>
              <a:t>Los alimentos que se contaminan con mayor frecuencia son las carnes elaboradas como el jamón, el cerdo, los bollos rellenados de crema, ensalada de papas y los helados.</a:t>
            </a:r>
          </a:p>
        </p:txBody>
      </p:sp>
      <p:pic>
        <p:nvPicPr>
          <p:cNvPr id="2050" name="Picture 2" descr="http://st2.depositphotos.com/1662158/8007/i/450/depositphotos_80077548-Chocolate-sweets-muffins-and-ca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915" y="3933056"/>
            <a:ext cx="4276725" cy="241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59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980728"/>
            <a:ext cx="7955280" cy="2448272"/>
          </a:xfrm>
        </p:spPr>
        <p:txBody>
          <a:bodyPr/>
          <a:lstStyle/>
          <a:p>
            <a:pPr algn="just"/>
            <a:r>
              <a:rPr lang="es-MX" dirty="0"/>
              <a:t> La contaminación alimentaria por estafilococos es consecuencias de la contaminación de los alimentos por un portador humano.  Los alimentos contaminados no presentan un sabor desagradable.</a:t>
            </a:r>
          </a:p>
          <a:p>
            <a:pPr algn="just"/>
            <a:r>
              <a:rPr lang="es-MX" dirty="0"/>
              <a:t>Esta enfermedad tiene un inicio abrupto  y rápido con un periodo de incubación de 4 horas posterior a la ingestión de la comida contaminada</a:t>
            </a:r>
          </a:p>
          <a:p>
            <a:pPr algn="just"/>
            <a:endParaRPr lang="es-MX" dirty="0"/>
          </a:p>
        </p:txBody>
      </p:sp>
      <p:pic>
        <p:nvPicPr>
          <p:cNvPr id="3074" name="Picture 2" descr="http://www.iasomexico.com/uploads/7/0/4/4/7044120/465816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357" y="3861048"/>
            <a:ext cx="5619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2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4360" y="1484784"/>
            <a:ext cx="7955280" cy="4778856"/>
          </a:xfrm>
        </p:spPr>
        <p:txBody>
          <a:bodyPr>
            <a:normAutofit/>
          </a:bodyPr>
          <a:lstStyle/>
          <a:p>
            <a:pPr marL="0" indent="0" algn="r">
              <a:buNone/>
            </a:pPr>
            <a:r>
              <a:rPr lang="es-MX" sz="4000" dirty="0" smtClean="0"/>
              <a:t>SINTOMAS</a:t>
            </a:r>
          </a:p>
          <a:p>
            <a:pPr algn="just"/>
            <a:endParaRPr lang="es-MX" dirty="0"/>
          </a:p>
          <a:p>
            <a:pPr algn="just"/>
            <a:endParaRPr lang="es-MX" dirty="0" smtClean="0"/>
          </a:p>
          <a:p>
            <a:pPr algn="just"/>
            <a:r>
              <a:rPr lang="es-MX" dirty="0" smtClean="0"/>
              <a:t>Los síntomas generalmente duran menos de 24 horas y se caracteriza por la aparición de vómitos, diarrea, dolor abdominal y náuseas y a veces puede presentarse sudoración y cefalea pero nunca se presenta fiebre. La diarrea es de tipo acuosa, no sanguinolenta y lleva a la deshidratación por perdida importante de líquidos. </a:t>
            </a:r>
          </a:p>
          <a:p>
            <a:pPr algn="just"/>
            <a:endParaRPr lang="es-MX" dirty="0" smtClean="0"/>
          </a:p>
          <a:p>
            <a:pPr marL="0" indent="0" algn="just">
              <a:buNone/>
            </a:pPr>
            <a:endParaRPr lang="es-MX" dirty="0"/>
          </a:p>
        </p:txBody>
      </p:sp>
    </p:spTree>
    <p:extLst>
      <p:ext uri="{BB962C8B-B14F-4D97-AF65-F5344CB8AC3E}">
        <p14:creationId xmlns:p14="http://schemas.microsoft.com/office/powerpoint/2010/main" val="4021552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DIAGNOSTICO</a:t>
            </a:r>
            <a:endParaRPr lang="es-MX" dirty="0"/>
          </a:p>
        </p:txBody>
      </p:sp>
      <p:sp>
        <p:nvSpPr>
          <p:cNvPr id="3" name="2 Marcador de contenido"/>
          <p:cNvSpPr>
            <a:spLocks noGrp="1"/>
          </p:cNvSpPr>
          <p:nvPr>
            <p:ph idx="1"/>
          </p:nvPr>
        </p:nvSpPr>
        <p:spPr/>
        <p:txBody>
          <a:bodyPr/>
          <a:lstStyle/>
          <a:p>
            <a:r>
              <a:rPr lang="es-MX" dirty="0" err="1" smtClean="0"/>
              <a:t>Tincion</a:t>
            </a:r>
            <a:r>
              <a:rPr lang="es-MX" dirty="0" smtClean="0"/>
              <a:t> de </a:t>
            </a:r>
            <a:r>
              <a:rPr lang="es-MX" dirty="0" err="1" smtClean="0"/>
              <a:t>gramm</a:t>
            </a:r>
            <a:endParaRPr lang="es-MX" dirty="0" smtClean="0"/>
          </a:p>
          <a:p>
            <a:r>
              <a:rPr lang="es-MX" dirty="0" smtClean="0"/>
              <a:t>Agar sangre</a:t>
            </a:r>
          </a:p>
          <a:p>
            <a:r>
              <a:rPr lang="es-MX" dirty="0" smtClean="0"/>
              <a:t>Prueba de </a:t>
            </a:r>
            <a:r>
              <a:rPr lang="es-MX" dirty="0" err="1" smtClean="0"/>
              <a:t>coagulasa</a:t>
            </a:r>
            <a:endParaRPr lang="es-MX" dirty="0" smtClean="0"/>
          </a:p>
          <a:p>
            <a:endParaRPr lang="es-MX" dirty="0"/>
          </a:p>
        </p:txBody>
      </p:sp>
      <p:pic>
        <p:nvPicPr>
          <p:cNvPr id="2050" name="Picture 2" descr="https://encrypted-tbn3.gstatic.com/images?q=tbn:ANd9GcTrexBdQ8tZlHPMHsVd1lpXKVw6ToK3gA7UPHm78z8a3KWmG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326" y="3755427"/>
            <a:ext cx="1951112" cy="26624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TVCAgbKurAgyKhdPH6gNq4ldesoxErLA4AnTvjb9PYgZzv6YGblbcNI_LH"/>
          <p:cNvPicPr>
            <a:picLocks noChangeAspect="1" noChangeArrowheads="1"/>
          </p:cNvPicPr>
          <p:nvPr/>
        </p:nvPicPr>
        <p:blipFill rotWithShape="1">
          <a:blip r:embed="rId3">
            <a:extLst>
              <a:ext uri="{28A0092B-C50C-407E-A947-70E740481C1C}">
                <a14:useLocalDpi xmlns:a14="http://schemas.microsoft.com/office/drawing/2010/main" val="0"/>
              </a:ext>
            </a:extLst>
          </a:blip>
          <a:srcRect r="22489"/>
          <a:stretch/>
        </p:blipFill>
        <p:spPr bwMode="auto">
          <a:xfrm>
            <a:off x="467544" y="3755427"/>
            <a:ext cx="3125585" cy="26834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SiZxg9ZOfnGnQUL1JAXZ3mpe_MjFOY8eYjLKu3vqS82xzQH5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149395"/>
            <a:ext cx="2409825" cy="1895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QIC-xtPi8JMXhFDIIr7YyUR0EvEkwFbNP6KlzyE6mHc6A7E2uHT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867" y="1700808"/>
            <a:ext cx="225458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98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tRATAMIENTO</a:t>
            </a:r>
            <a:endParaRPr lang="es-MX" dirty="0"/>
          </a:p>
        </p:txBody>
      </p:sp>
      <p:sp>
        <p:nvSpPr>
          <p:cNvPr id="3" name="Marcador de contenido 2"/>
          <p:cNvSpPr>
            <a:spLocks noGrp="1"/>
          </p:cNvSpPr>
          <p:nvPr>
            <p:ph idx="1"/>
          </p:nvPr>
        </p:nvSpPr>
        <p:spPr>
          <a:xfrm>
            <a:off x="35745" y="2194560"/>
            <a:ext cx="4625712" cy="3610704"/>
          </a:xfrm>
        </p:spPr>
        <p:txBody>
          <a:bodyPr>
            <a:normAutofit/>
          </a:bodyPr>
          <a:lstStyle/>
          <a:p>
            <a:pPr algn="just"/>
            <a:r>
              <a:rPr lang="es-MX" sz="2400" dirty="0"/>
              <a:t>El tratamiento se concentra en el alivio de los espasmos abdominales, en la diarreas y la reposición de líquidos. No se requiere el uso de antibióticos ya que la intoxicación es producto de una toxina y no del microorganismo.</a:t>
            </a:r>
          </a:p>
          <a:p>
            <a:endParaRPr lang="es-MX" sz="2400" dirty="0"/>
          </a:p>
        </p:txBody>
      </p:sp>
      <p:pic>
        <p:nvPicPr>
          <p:cNvPr id="11266" name="Picture 2" descr="http://cde.3.elcomercio.pe/ima/0/1/0/9/0/1090180.jpg"/>
          <p:cNvPicPr>
            <a:picLocks noChangeAspect="1" noChangeArrowheads="1"/>
          </p:cNvPicPr>
          <p:nvPr/>
        </p:nvPicPr>
        <p:blipFill rotWithShape="1">
          <a:blip r:embed="rId2">
            <a:extLst>
              <a:ext uri="{28A0092B-C50C-407E-A947-70E740481C1C}">
                <a14:useLocalDpi xmlns:a14="http://schemas.microsoft.com/office/drawing/2010/main" val="0"/>
              </a:ext>
            </a:extLst>
          </a:blip>
          <a:srcRect l="52026" r="6517"/>
          <a:stretch/>
        </p:blipFill>
        <p:spPr bwMode="auto">
          <a:xfrm>
            <a:off x="4860033" y="2432454"/>
            <a:ext cx="4104456" cy="313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13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TRATAMIENTO</a:t>
            </a:r>
            <a:endParaRPr lang="es-MX" dirty="0"/>
          </a:p>
        </p:txBody>
      </p:sp>
      <p:sp>
        <p:nvSpPr>
          <p:cNvPr id="3" name="2 Marcador de contenido"/>
          <p:cNvSpPr>
            <a:spLocks noGrp="1"/>
          </p:cNvSpPr>
          <p:nvPr>
            <p:ph idx="1"/>
          </p:nvPr>
        </p:nvSpPr>
        <p:spPr>
          <a:xfrm>
            <a:off x="457200" y="1935480"/>
            <a:ext cx="8229600" cy="4661872"/>
          </a:xfrm>
        </p:spPr>
        <p:txBody>
          <a:bodyPr>
            <a:normAutofit/>
          </a:bodyPr>
          <a:lstStyle/>
          <a:p>
            <a:r>
              <a:rPr lang="es-MX" dirty="0" smtClean="0"/>
              <a:t>Antibióticos:  </a:t>
            </a:r>
            <a:br>
              <a:rPr lang="es-MX" dirty="0" smtClean="0"/>
            </a:br>
            <a:r>
              <a:rPr lang="es-MX" dirty="0" smtClean="0"/>
              <a:t>-</a:t>
            </a:r>
            <a:r>
              <a:rPr lang="es-MX" dirty="0"/>
              <a:t>C</a:t>
            </a:r>
            <a:r>
              <a:rPr lang="es-MX" dirty="0" smtClean="0"/>
              <a:t>loxacilina</a:t>
            </a:r>
            <a:br>
              <a:rPr lang="es-MX" dirty="0" smtClean="0"/>
            </a:br>
            <a:r>
              <a:rPr lang="es-MX" dirty="0" smtClean="0"/>
              <a:t>-Amoxicilina/ </a:t>
            </a:r>
            <a:r>
              <a:rPr lang="es-MX" dirty="0" err="1" smtClean="0"/>
              <a:t>ac</a:t>
            </a:r>
            <a:r>
              <a:rPr lang="es-MX" dirty="0" smtClean="0"/>
              <a:t>. Clavulanico</a:t>
            </a:r>
            <a:r>
              <a:rPr lang="es-MX" dirty="0"/>
              <a:t/>
            </a:r>
            <a:br>
              <a:rPr lang="es-MX" dirty="0"/>
            </a:br>
            <a:r>
              <a:rPr lang="es-MX" dirty="0" smtClean="0"/>
              <a:t>-</a:t>
            </a:r>
            <a:r>
              <a:rPr lang="es-MX" dirty="0"/>
              <a:t>C</a:t>
            </a:r>
            <a:r>
              <a:rPr lang="es-MX" dirty="0" smtClean="0"/>
              <a:t>efazolina</a:t>
            </a:r>
            <a:br>
              <a:rPr lang="es-MX" dirty="0" smtClean="0"/>
            </a:br>
            <a:r>
              <a:rPr lang="es-MX" dirty="0" smtClean="0"/>
              <a:t>-</a:t>
            </a:r>
            <a:r>
              <a:rPr lang="es-MX" dirty="0"/>
              <a:t>E</a:t>
            </a:r>
            <a:r>
              <a:rPr lang="es-MX" dirty="0" smtClean="0"/>
              <a:t>ritromicina</a:t>
            </a:r>
            <a:br>
              <a:rPr lang="es-MX" dirty="0" smtClean="0"/>
            </a:br>
            <a:r>
              <a:rPr lang="es-MX" dirty="0" smtClean="0"/>
              <a:t>-</a:t>
            </a:r>
            <a:r>
              <a:rPr lang="es-MX" dirty="0"/>
              <a:t>L</a:t>
            </a:r>
            <a:r>
              <a:rPr lang="es-MX" dirty="0" smtClean="0"/>
              <a:t>indamicina</a:t>
            </a:r>
            <a:br>
              <a:rPr lang="es-MX" dirty="0" smtClean="0"/>
            </a:br>
            <a:r>
              <a:rPr lang="es-MX" dirty="0" smtClean="0"/>
              <a:t>-</a:t>
            </a:r>
            <a:r>
              <a:rPr lang="es-MX" dirty="0"/>
              <a:t>C</a:t>
            </a:r>
            <a:r>
              <a:rPr lang="es-MX" dirty="0" smtClean="0"/>
              <a:t>otrimoxazol</a:t>
            </a:r>
            <a:r>
              <a:rPr lang="es-MX" dirty="0"/>
              <a:t/>
            </a:r>
            <a:br>
              <a:rPr lang="es-MX" dirty="0"/>
            </a:br>
            <a:r>
              <a:rPr lang="es-MX" dirty="0" smtClean="0"/>
              <a:t>-</a:t>
            </a:r>
            <a:r>
              <a:rPr lang="es-MX" dirty="0"/>
              <a:t>V</a:t>
            </a:r>
            <a:r>
              <a:rPr lang="es-MX" dirty="0" smtClean="0"/>
              <a:t>ancomicina</a:t>
            </a:r>
          </a:p>
          <a:p>
            <a:endParaRPr lang="es-MX" dirty="0" smtClean="0"/>
          </a:p>
          <a:p>
            <a:endParaRPr lang="es-MX"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07" y="1786601"/>
            <a:ext cx="1990592" cy="3440608"/>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99" y="4355672"/>
            <a:ext cx="2619375" cy="1743075"/>
          </a:xfrm>
          <a:prstGeom prst="rect">
            <a:avLst/>
          </a:prstGeom>
        </p:spPr>
      </p:pic>
    </p:spTree>
    <p:extLst>
      <p:ext uri="{BB962C8B-B14F-4D97-AF65-F5344CB8AC3E}">
        <p14:creationId xmlns:p14="http://schemas.microsoft.com/office/powerpoint/2010/main" val="616043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798" y="1001538"/>
            <a:ext cx="7772400" cy="1470025"/>
          </a:xfrm>
        </p:spPr>
        <p:txBody>
          <a:bodyPr>
            <a:normAutofit fontScale="90000"/>
          </a:bodyPr>
          <a:lstStyle/>
          <a:p>
            <a:r>
              <a:rPr lang="es-MX" dirty="0" smtClean="0"/>
              <a:t>Toxina de </a:t>
            </a:r>
            <a:r>
              <a:rPr lang="es-MX" dirty="0" err="1" smtClean="0"/>
              <a:t>clostridium</a:t>
            </a:r>
            <a:r>
              <a:rPr lang="es-MX" dirty="0" smtClean="0"/>
              <a:t> perfringes</a:t>
            </a:r>
            <a:endParaRPr lang="es-MX" dirty="0"/>
          </a:p>
        </p:txBody>
      </p:sp>
      <p:pic>
        <p:nvPicPr>
          <p:cNvPr id="12290" name="Picture 2" descr="http://3.bp.blogspot.com/-UzFgu3cBjWQ/UlP20HfTK5I/AAAAAAAAAAs/74PXKCJCd2Q/s1600/cp.jpg"/>
          <p:cNvPicPr>
            <a:picLocks noChangeAspect="1" noChangeArrowheads="1"/>
          </p:cNvPicPr>
          <p:nvPr/>
        </p:nvPicPr>
        <p:blipFill>
          <a:blip r:embed="rId2"/>
          <a:srcRect/>
          <a:stretch>
            <a:fillRect/>
          </a:stretch>
        </p:blipFill>
        <p:spPr bwMode="auto">
          <a:xfrm>
            <a:off x="1948684" y="2636912"/>
            <a:ext cx="5246627" cy="3184879"/>
          </a:xfrm>
          <a:prstGeom prst="rect">
            <a:avLst/>
          </a:prstGeom>
          <a:noFill/>
        </p:spPr>
      </p:pic>
    </p:spTree>
    <p:extLst>
      <p:ext uri="{BB962C8B-B14F-4D97-AF65-F5344CB8AC3E}">
        <p14:creationId xmlns:p14="http://schemas.microsoft.com/office/powerpoint/2010/main" val="371741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Generalidades </a:t>
            </a:r>
            <a:endParaRPr lang="es-MX" dirty="0"/>
          </a:p>
        </p:txBody>
      </p:sp>
      <p:sp>
        <p:nvSpPr>
          <p:cNvPr id="4" name="Rectángulo 3"/>
          <p:cNvSpPr/>
          <p:nvPr/>
        </p:nvSpPr>
        <p:spPr>
          <a:xfrm>
            <a:off x="236247" y="1844825"/>
            <a:ext cx="2371726" cy="123403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MX" sz="1350" dirty="0"/>
              <a:t>Clostridium perfringes es una de las 60 especies de su genero.</a:t>
            </a:r>
          </a:p>
        </p:txBody>
      </p:sp>
      <p:sp>
        <p:nvSpPr>
          <p:cNvPr id="7" name="Flecha derecha 6"/>
          <p:cNvSpPr/>
          <p:nvPr/>
        </p:nvSpPr>
        <p:spPr>
          <a:xfrm>
            <a:off x="2875007" y="2442575"/>
            <a:ext cx="656823" cy="51074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350"/>
          </a:p>
        </p:txBody>
      </p:sp>
      <p:sp>
        <p:nvSpPr>
          <p:cNvPr id="8" name="Rectángulo 7"/>
          <p:cNvSpPr/>
          <p:nvPr/>
        </p:nvSpPr>
        <p:spPr>
          <a:xfrm>
            <a:off x="3725013" y="1844825"/>
            <a:ext cx="1922171" cy="140551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Este genero es el mas importante dentro de los grupos taxonómicos a los que pertenece</a:t>
            </a:r>
          </a:p>
        </p:txBody>
      </p:sp>
      <p:sp>
        <p:nvSpPr>
          <p:cNvPr id="9" name="Flecha derecha 8"/>
          <p:cNvSpPr/>
          <p:nvPr/>
        </p:nvSpPr>
        <p:spPr>
          <a:xfrm>
            <a:off x="5826481" y="2523488"/>
            <a:ext cx="832298" cy="55536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350"/>
          </a:p>
        </p:txBody>
      </p:sp>
      <p:sp>
        <p:nvSpPr>
          <p:cNvPr id="10" name="Rectángulo 9"/>
          <p:cNvSpPr/>
          <p:nvPr/>
        </p:nvSpPr>
        <p:spPr>
          <a:xfrm>
            <a:off x="6764225" y="1844825"/>
            <a:ext cx="1938674" cy="15624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Estas bacterias se agrupan dentro de la familia taxonómica clostridiaceae, dentro del orden clostridiales</a:t>
            </a:r>
          </a:p>
        </p:txBody>
      </p:sp>
      <p:sp>
        <p:nvSpPr>
          <p:cNvPr id="12" name="Flecha abajo 11"/>
          <p:cNvSpPr/>
          <p:nvPr/>
        </p:nvSpPr>
        <p:spPr>
          <a:xfrm>
            <a:off x="7453446" y="3626905"/>
            <a:ext cx="560231" cy="75846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350"/>
          </a:p>
        </p:txBody>
      </p:sp>
      <p:sp>
        <p:nvSpPr>
          <p:cNvPr id="13" name="Rectángulo 12"/>
          <p:cNvSpPr/>
          <p:nvPr/>
        </p:nvSpPr>
        <p:spPr>
          <a:xfrm>
            <a:off x="6793202" y="4605002"/>
            <a:ext cx="1938674" cy="13442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Y se clasifican en la clase </a:t>
            </a:r>
            <a:r>
              <a:rPr lang="es-MX" sz="1350" dirty="0" err="1"/>
              <a:t>clostridia</a:t>
            </a:r>
            <a:r>
              <a:rPr lang="es-MX" sz="1350" dirty="0"/>
              <a:t> del filo </a:t>
            </a:r>
            <a:r>
              <a:rPr lang="es-MX" sz="1350" dirty="0" err="1"/>
              <a:t>firmicutes</a:t>
            </a:r>
            <a:r>
              <a:rPr lang="es-MX" sz="1350" dirty="0"/>
              <a:t> dentro del reino bacteria</a:t>
            </a:r>
          </a:p>
        </p:txBody>
      </p:sp>
      <p:sp>
        <p:nvSpPr>
          <p:cNvPr id="14" name="Flecha izquierda 13"/>
          <p:cNvSpPr/>
          <p:nvPr/>
        </p:nvSpPr>
        <p:spPr>
          <a:xfrm>
            <a:off x="5872161" y="4817503"/>
            <a:ext cx="740939" cy="52159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350"/>
          </a:p>
        </p:txBody>
      </p:sp>
      <p:sp>
        <p:nvSpPr>
          <p:cNvPr id="15" name="Rectángulo 14"/>
          <p:cNvSpPr/>
          <p:nvPr/>
        </p:nvSpPr>
        <p:spPr>
          <a:xfrm>
            <a:off x="3593207" y="4385365"/>
            <a:ext cx="1883535" cy="13400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La especie cuenta con 5 variedades, de la A </a:t>
            </a:r>
            <a:r>
              <a:rPr lang="es-MX" sz="1350" dirty="0" err="1"/>
              <a:t>a</a:t>
            </a:r>
            <a:r>
              <a:rPr lang="es-MX" sz="1350" dirty="0"/>
              <a:t> la E, siendo la A y la C las que tienen las toxinas que afectan mas a los animales </a:t>
            </a:r>
          </a:p>
        </p:txBody>
      </p:sp>
      <p:sp>
        <p:nvSpPr>
          <p:cNvPr id="16" name="Flecha izquierda 15"/>
          <p:cNvSpPr/>
          <p:nvPr/>
        </p:nvSpPr>
        <p:spPr>
          <a:xfrm>
            <a:off x="2694905" y="4817503"/>
            <a:ext cx="772732" cy="52159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sz="1350"/>
          </a:p>
        </p:txBody>
      </p:sp>
      <p:sp>
        <p:nvSpPr>
          <p:cNvPr id="17" name="Rectángulo 16"/>
          <p:cNvSpPr/>
          <p:nvPr/>
        </p:nvSpPr>
        <p:spPr>
          <a:xfrm>
            <a:off x="323528" y="4469774"/>
            <a:ext cx="2052625" cy="14795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dirty="0"/>
              <a:t>Y el resto de serotipos forman parte de la flora habitual del ser humano. </a:t>
            </a:r>
          </a:p>
        </p:txBody>
      </p:sp>
    </p:spTree>
    <p:extLst>
      <p:ext uri="{BB962C8B-B14F-4D97-AF65-F5344CB8AC3E}">
        <p14:creationId xmlns:p14="http://schemas.microsoft.com/office/powerpoint/2010/main" val="293149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val="305782485"/>
              </p:ext>
            </p:extLst>
          </p:nvPr>
        </p:nvGraphicFramePr>
        <p:xfrm>
          <a:off x="241176" y="2348880"/>
          <a:ext cx="8517632" cy="3484851"/>
        </p:xfrm>
        <a:graphic>
          <a:graphicData uri="http://schemas.openxmlformats.org/drawingml/2006/table">
            <a:tbl>
              <a:tblPr firstRow="1" bandRow="1">
                <a:tableStyleId>{5940675A-B579-460E-94D1-54222C63F5DA}</a:tableStyleId>
              </a:tblPr>
              <a:tblGrid>
                <a:gridCol w="4258816"/>
                <a:gridCol w="4258816"/>
              </a:tblGrid>
              <a:tr h="460577">
                <a:tc>
                  <a:txBody>
                    <a:bodyPr/>
                    <a:lstStyle/>
                    <a:p>
                      <a:pPr algn="ctr"/>
                      <a:r>
                        <a:rPr lang="es-MX" dirty="0" smtClean="0"/>
                        <a:t>los serotipos A, B, E, F y G </a:t>
                      </a:r>
                    </a:p>
                  </a:txBody>
                  <a:tcPr/>
                </a:tc>
                <a:tc>
                  <a:txBody>
                    <a:bodyPr/>
                    <a:lstStyle/>
                    <a:p>
                      <a:r>
                        <a:rPr lang="es-MX" dirty="0" smtClean="0"/>
                        <a:t>Afectan al sistema nervioso humano </a:t>
                      </a:r>
                      <a:endParaRPr lang="es-MX" dirty="0"/>
                    </a:p>
                  </a:txBody>
                  <a:tcPr/>
                </a:tc>
              </a:tr>
              <a:tr h="794969">
                <a:tc>
                  <a:txBody>
                    <a:bodyPr/>
                    <a:lstStyle/>
                    <a:p>
                      <a:pPr algn="ctr"/>
                      <a:r>
                        <a:rPr lang="es-MX" dirty="0" smtClean="0"/>
                        <a:t>Serotipo G </a:t>
                      </a:r>
                      <a:endParaRPr lang="es-MX" dirty="0"/>
                    </a:p>
                  </a:txBody>
                  <a:tcPr/>
                </a:tc>
                <a:tc>
                  <a:txBody>
                    <a:bodyPr/>
                    <a:lstStyle/>
                    <a:p>
                      <a:r>
                        <a:rPr lang="es-MX" dirty="0" smtClean="0"/>
                        <a:t>asociado con casos de muerte brusca ,pero no con enfermedad neuroparalítica. </a:t>
                      </a:r>
                      <a:endParaRPr lang="es-MX" dirty="0"/>
                    </a:p>
                  </a:txBody>
                  <a:tcPr/>
                </a:tc>
              </a:tr>
              <a:tr h="460577">
                <a:tc>
                  <a:txBody>
                    <a:bodyPr/>
                    <a:lstStyle/>
                    <a:p>
                      <a:pPr algn="ctr"/>
                      <a:r>
                        <a:rPr lang="es-MX" dirty="0" smtClean="0"/>
                        <a:t>Serotipo A </a:t>
                      </a:r>
                      <a:endParaRPr lang="es-MX" dirty="0"/>
                    </a:p>
                  </a:txBody>
                  <a:tcPr/>
                </a:tc>
                <a:tc>
                  <a:txBody>
                    <a:bodyPr/>
                    <a:lstStyle/>
                    <a:p>
                      <a:r>
                        <a:rPr lang="es-MX" dirty="0" smtClean="0"/>
                        <a:t>es la utilizada en terapéutica</a:t>
                      </a:r>
                      <a:endParaRPr lang="es-MX" dirty="0"/>
                    </a:p>
                  </a:txBody>
                  <a:tcPr/>
                </a:tc>
              </a:tr>
              <a:tr h="460577">
                <a:tc>
                  <a:txBody>
                    <a:bodyPr/>
                    <a:lstStyle/>
                    <a:p>
                      <a:pPr algn="ctr"/>
                      <a:r>
                        <a:rPr lang="es-MX" dirty="0" smtClean="0"/>
                        <a:t>Serotipo B,  C y  F </a:t>
                      </a:r>
                      <a:endParaRPr lang="es-MX" dirty="0"/>
                    </a:p>
                  </a:txBody>
                  <a:tcPr/>
                </a:tc>
                <a:tc>
                  <a:txBody>
                    <a:bodyPr/>
                    <a:lstStyle/>
                    <a:p>
                      <a:r>
                        <a:rPr lang="es-MX" dirty="0" smtClean="0"/>
                        <a:t>se perfilan como nuevos fármacos </a:t>
                      </a:r>
                      <a:endParaRPr lang="es-MX" dirty="0"/>
                    </a:p>
                  </a:txBody>
                  <a:tcPr/>
                </a:tc>
              </a:tr>
              <a:tr h="1135669">
                <a:tc>
                  <a:txBody>
                    <a:bodyPr/>
                    <a:lstStyle/>
                    <a:p>
                      <a:pPr algn="ctr"/>
                      <a:r>
                        <a:rPr lang="es-MX" dirty="0" smtClean="0"/>
                        <a:t>C2</a:t>
                      </a:r>
                      <a:endParaRPr lang="es-MX" dirty="0"/>
                    </a:p>
                  </a:txBody>
                  <a:tcPr/>
                </a:tc>
                <a:tc>
                  <a:txBody>
                    <a:bodyPr/>
                    <a:lstStyle/>
                    <a:p>
                      <a:r>
                        <a:rPr lang="es-MX" dirty="0" smtClean="0"/>
                        <a:t>al contrario que el resto, no es una neurotóxica, sino una citotoxina1 cuya actuación altera la permeabilidad vascular </a:t>
                      </a:r>
                      <a:endParaRPr lang="es-MX" dirty="0"/>
                    </a:p>
                  </a:txBody>
                  <a:tcPr/>
                </a:tc>
              </a:tr>
            </a:tbl>
          </a:graphicData>
        </a:graphic>
      </p:graphicFrame>
      <p:sp>
        <p:nvSpPr>
          <p:cNvPr id="12" name="11 CuadroTexto"/>
          <p:cNvSpPr txBox="1"/>
          <p:nvPr/>
        </p:nvSpPr>
        <p:spPr>
          <a:xfrm>
            <a:off x="971600" y="980728"/>
            <a:ext cx="7056784" cy="1107996"/>
          </a:xfrm>
          <a:prstGeom prst="rect">
            <a:avLst/>
          </a:prstGeom>
          <a:noFill/>
        </p:spPr>
        <p:txBody>
          <a:bodyPr wrap="square" rtlCol="0">
            <a:spAutoFit/>
          </a:bodyPr>
          <a:lstStyle/>
          <a:p>
            <a:r>
              <a:rPr lang="es-MX" sz="2400" dirty="0" smtClean="0"/>
              <a:t>Existen ocho subtipos serológicos de toxina botulínica, nombrados de la A </a:t>
            </a:r>
            <a:r>
              <a:rPr lang="es-MX" sz="2400" dirty="0" err="1" smtClean="0"/>
              <a:t>a</a:t>
            </a:r>
            <a:r>
              <a:rPr lang="es-MX" sz="2400" dirty="0" smtClean="0"/>
              <a:t> la G (A, B, C1, C2 y de D a G)</a:t>
            </a:r>
          </a:p>
          <a:p>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G</a:t>
            </a:r>
            <a:r>
              <a:rPr lang="es-MX" dirty="0" smtClean="0"/>
              <a:t>eneralidades</a:t>
            </a:r>
            <a:endParaRPr lang="es-MX" dirty="0"/>
          </a:p>
        </p:txBody>
      </p:sp>
      <p:sp>
        <p:nvSpPr>
          <p:cNvPr id="3" name="Marcador de contenido 2"/>
          <p:cNvSpPr>
            <a:spLocks noGrp="1"/>
          </p:cNvSpPr>
          <p:nvPr>
            <p:ph idx="1"/>
          </p:nvPr>
        </p:nvSpPr>
        <p:spPr/>
        <p:txBody>
          <a:bodyPr/>
          <a:lstStyle/>
          <a:p>
            <a:pPr marL="0" indent="0" algn="just">
              <a:buNone/>
            </a:pPr>
            <a:r>
              <a:rPr lang="es-MX" dirty="0" smtClean="0"/>
              <a:t>Clostridium perfringes es una de las causas mas comunes de intoxicación alimentaria en estados unidos. Según algunos cálculos, este tipo de bacteria causa cerca de un millón de enfermedades por año. </a:t>
            </a:r>
            <a:endParaRPr lang="es-MX" dirty="0"/>
          </a:p>
        </p:txBody>
      </p:sp>
      <p:pic>
        <p:nvPicPr>
          <p:cNvPr id="1026" name="Picture 2" descr="http://1.bp.blogspot.com/-yyl5zLm_o-w/VWcrL8E8IJI/AAAAAAAAAeA/eGeynPgYWO4/s1600/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916311"/>
            <a:ext cx="3044180" cy="222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20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Fuentes antropogenicas </a:t>
            </a:r>
            <a:endParaRPr lang="es-MX" dirty="0"/>
          </a:p>
        </p:txBody>
      </p:sp>
      <p:sp>
        <p:nvSpPr>
          <p:cNvPr id="3" name="Marcador de contenido 2"/>
          <p:cNvSpPr>
            <a:spLocks noGrp="1"/>
          </p:cNvSpPr>
          <p:nvPr>
            <p:ph idx="1"/>
          </p:nvPr>
        </p:nvSpPr>
        <p:spPr>
          <a:xfrm>
            <a:off x="467544" y="2170525"/>
            <a:ext cx="8229600" cy="4525963"/>
          </a:xfrm>
        </p:spPr>
        <p:txBody>
          <a:bodyPr/>
          <a:lstStyle/>
          <a:p>
            <a:pPr marL="0" indent="0" algn="just">
              <a:buNone/>
            </a:pPr>
            <a:r>
              <a:rPr lang="es-MX" dirty="0"/>
              <a:t>P</a:t>
            </a:r>
            <a:r>
              <a:rPr lang="es-MX" dirty="0" smtClean="0"/>
              <a:t>uede funcionar como indicador de contaminación fecal ya que podría ser ventajosa cuando se trata de calificar un área con potencial para la agricultura, pero que pusiera estar altamente contaminada. </a:t>
            </a:r>
            <a:endParaRPr lang="es-MX" dirty="0"/>
          </a:p>
        </p:txBody>
      </p:sp>
      <p:pic>
        <p:nvPicPr>
          <p:cNvPr id="9218" name="Picture 2" descr="https://encrypted-tbn3.gstatic.com/images?q=tbn:ANd9GcRZACIZOwTpLLl-Z6tZLtTWw7wmNZZaZ-2gY8jm3eV0dVdFbmrY"/>
          <p:cNvPicPr>
            <a:picLocks noChangeAspect="1" noChangeArrowheads="1"/>
          </p:cNvPicPr>
          <p:nvPr/>
        </p:nvPicPr>
        <p:blipFill>
          <a:blip r:embed="rId2"/>
          <a:srcRect/>
          <a:stretch>
            <a:fillRect/>
          </a:stretch>
        </p:blipFill>
        <p:spPr bwMode="auto">
          <a:xfrm>
            <a:off x="5076056" y="3861048"/>
            <a:ext cx="3325675" cy="2088232"/>
          </a:xfrm>
          <a:prstGeom prst="rect">
            <a:avLst/>
          </a:prstGeom>
          <a:noFill/>
        </p:spPr>
      </p:pic>
    </p:spTree>
    <p:extLst>
      <p:ext uri="{BB962C8B-B14F-4D97-AF65-F5344CB8AC3E}">
        <p14:creationId xmlns:p14="http://schemas.microsoft.com/office/powerpoint/2010/main" val="1676445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Tipo de exposición</a:t>
            </a:r>
            <a:endParaRPr lang="es-MX" dirty="0"/>
          </a:p>
        </p:txBody>
      </p:sp>
      <p:sp>
        <p:nvSpPr>
          <p:cNvPr id="3" name="Marcador de contenido 2"/>
          <p:cNvSpPr>
            <a:spLocks noGrp="1"/>
          </p:cNvSpPr>
          <p:nvPr>
            <p:ph idx="1"/>
          </p:nvPr>
        </p:nvSpPr>
        <p:spPr/>
        <p:txBody>
          <a:bodyPr>
            <a:normAutofit/>
          </a:bodyPr>
          <a:lstStyle/>
          <a:p>
            <a:pPr marL="0" indent="0" algn="just">
              <a:buNone/>
            </a:pPr>
            <a:r>
              <a:rPr lang="es-MX" dirty="0" smtClean="0"/>
              <a:t>Se calcula que mata mas de  millones de personas al año. Se encuentra normalmente en cantidades letales en alimentos que pasan gran parte del tiempo calentados, como en hospitales o comedores. </a:t>
            </a:r>
          </a:p>
          <a:p>
            <a:pPr marL="0" indent="0" algn="just">
              <a:buNone/>
            </a:pPr>
            <a:r>
              <a:rPr lang="es-MX" dirty="0" smtClean="0"/>
              <a:t>Puede causar dos tipos de enfermedades: gangrena gaseosa, si infecta heridas y enteritis necrótica, si es ingerida. Ambas son muy peligrosas y mortales. </a:t>
            </a:r>
          </a:p>
          <a:p>
            <a:pPr marL="0" indent="0" algn="just">
              <a:buNone/>
            </a:pPr>
            <a:endParaRPr lang="es-MX" dirty="0"/>
          </a:p>
        </p:txBody>
      </p:sp>
    </p:spTree>
    <p:extLst>
      <p:ext uri="{BB962C8B-B14F-4D97-AF65-F5344CB8AC3E}">
        <p14:creationId xmlns:p14="http://schemas.microsoft.com/office/powerpoint/2010/main" val="291656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164" y="1131094"/>
            <a:ext cx="7868186" cy="994172"/>
          </a:xfrm>
        </p:spPr>
        <p:txBody>
          <a:bodyPr>
            <a:normAutofit/>
          </a:bodyPr>
          <a:lstStyle/>
          <a:p>
            <a:r>
              <a:rPr lang="es-MX" sz="2400" dirty="0"/>
              <a:t>Clasificación por C. </a:t>
            </a:r>
            <a:r>
              <a:rPr lang="es-MX" sz="2400" dirty="0" err="1"/>
              <a:t>perfringes</a:t>
            </a:r>
            <a:r>
              <a:rPr lang="es-MX" sz="2400" dirty="0"/>
              <a:t> en la producción de toxinas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57901852"/>
              </p:ext>
            </p:extLst>
          </p:nvPr>
        </p:nvGraphicFramePr>
        <p:xfrm>
          <a:off x="755576" y="2420888"/>
          <a:ext cx="7886700" cy="2592288"/>
        </p:xfrm>
        <a:graphic>
          <a:graphicData uri="http://schemas.openxmlformats.org/drawingml/2006/table">
            <a:tbl>
              <a:tblPr firstRow="1" bandRow="1">
                <a:tableStyleId>{5C22544A-7EE6-4342-B048-85BDC9FD1C3A}</a:tableStyleId>
              </a:tblPr>
              <a:tblGrid>
                <a:gridCol w="1577340"/>
                <a:gridCol w="1577340"/>
                <a:gridCol w="1577340"/>
                <a:gridCol w="1577340"/>
                <a:gridCol w="1577340"/>
              </a:tblGrid>
              <a:tr h="432048">
                <a:tc>
                  <a:txBody>
                    <a:bodyPr/>
                    <a:lstStyle/>
                    <a:p>
                      <a:endParaRPr lang="es-MX" sz="1400" dirty="0"/>
                    </a:p>
                  </a:txBody>
                  <a:tcPr marL="68580" marR="68580" marT="34290" marB="34290"/>
                </a:tc>
                <a:tc>
                  <a:txBody>
                    <a:bodyPr/>
                    <a:lstStyle/>
                    <a:p>
                      <a:r>
                        <a:rPr lang="es-MX" sz="1400" dirty="0" smtClean="0"/>
                        <a:t>Alfa</a:t>
                      </a:r>
                      <a:endParaRPr lang="es-MX" sz="1400" dirty="0"/>
                    </a:p>
                  </a:txBody>
                  <a:tcPr marL="68580" marR="68580" marT="34290" marB="34290"/>
                </a:tc>
                <a:tc>
                  <a:txBody>
                    <a:bodyPr/>
                    <a:lstStyle/>
                    <a:p>
                      <a:r>
                        <a:rPr lang="es-MX" sz="1400" dirty="0" smtClean="0"/>
                        <a:t>Beta</a:t>
                      </a:r>
                      <a:endParaRPr lang="es-MX" sz="1400" dirty="0"/>
                    </a:p>
                  </a:txBody>
                  <a:tcPr marL="68580" marR="68580" marT="34290" marB="34290"/>
                </a:tc>
                <a:tc>
                  <a:txBody>
                    <a:bodyPr/>
                    <a:lstStyle/>
                    <a:p>
                      <a:r>
                        <a:rPr lang="es-MX" sz="1400" dirty="0" smtClean="0"/>
                        <a:t>Épsilon</a:t>
                      </a:r>
                      <a:endParaRPr lang="es-MX" sz="1400" dirty="0"/>
                    </a:p>
                  </a:txBody>
                  <a:tcPr marL="68580" marR="68580" marT="34290" marB="34290"/>
                </a:tc>
                <a:tc>
                  <a:txBody>
                    <a:bodyPr/>
                    <a:lstStyle/>
                    <a:p>
                      <a:r>
                        <a:rPr lang="es-MX" sz="1400" dirty="0" smtClean="0"/>
                        <a:t>lota</a:t>
                      </a:r>
                      <a:endParaRPr lang="es-MX" sz="1400" dirty="0"/>
                    </a:p>
                  </a:txBody>
                  <a:tcPr marL="68580" marR="68580" marT="34290" marB="34290"/>
                </a:tc>
              </a:tr>
              <a:tr h="432048">
                <a:tc>
                  <a:txBody>
                    <a:bodyPr/>
                    <a:lstStyle/>
                    <a:p>
                      <a:r>
                        <a:rPr lang="es-MX" sz="1400" dirty="0" smtClean="0"/>
                        <a:t>A</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r>
              <a:tr h="432048">
                <a:tc>
                  <a:txBody>
                    <a:bodyPr/>
                    <a:lstStyle/>
                    <a:p>
                      <a:r>
                        <a:rPr lang="es-MX" sz="1400" dirty="0" smtClean="0"/>
                        <a:t>B</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r>
              <a:tr h="432048">
                <a:tc>
                  <a:txBody>
                    <a:bodyPr/>
                    <a:lstStyle/>
                    <a:p>
                      <a:r>
                        <a:rPr lang="es-MX" sz="1400" dirty="0" smtClean="0"/>
                        <a:t>C</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endParaRPr lang="es-MX" sz="1400" dirty="0"/>
                    </a:p>
                  </a:txBody>
                  <a:tcPr marL="68580" marR="68580" marT="34290" marB="34290"/>
                </a:tc>
                <a:tc>
                  <a:txBody>
                    <a:bodyPr/>
                    <a:lstStyle/>
                    <a:p>
                      <a:r>
                        <a:rPr lang="es-MX" sz="1400" dirty="0" smtClean="0"/>
                        <a:t>-</a:t>
                      </a:r>
                      <a:endParaRPr lang="es-MX" sz="1400" dirty="0"/>
                    </a:p>
                  </a:txBody>
                  <a:tcPr marL="68580" marR="68580" marT="34290" marB="34290"/>
                </a:tc>
              </a:tr>
              <a:tr h="432048">
                <a:tc>
                  <a:txBody>
                    <a:bodyPr/>
                    <a:lstStyle/>
                    <a:p>
                      <a:r>
                        <a:rPr lang="es-MX" sz="1400" dirty="0" smtClean="0"/>
                        <a:t>D</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r>
              <a:tr h="432048">
                <a:tc>
                  <a:txBody>
                    <a:bodyPr/>
                    <a:lstStyle/>
                    <a:p>
                      <a:r>
                        <a:rPr lang="es-MX" sz="1400" dirty="0" smtClean="0"/>
                        <a:t>E</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c>
                  <a:txBody>
                    <a:bodyPr/>
                    <a:lstStyle/>
                    <a:p>
                      <a:r>
                        <a:rPr lang="es-MX" sz="1400" dirty="0" smtClean="0"/>
                        <a:t>+</a:t>
                      </a:r>
                      <a:endParaRPr lang="es-MX" sz="1400" dirty="0"/>
                    </a:p>
                  </a:txBody>
                  <a:tcPr marL="68580" marR="68580" marT="34290" marB="34290"/>
                </a:tc>
              </a:tr>
            </a:tbl>
          </a:graphicData>
        </a:graphic>
      </p:graphicFrame>
    </p:spTree>
    <p:extLst>
      <p:ext uri="{BB962C8B-B14F-4D97-AF65-F5344CB8AC3E}">
        <p14:creationId xmlns:p14="http://schemas.microsoft.com/office/powerpoint/2010/main" val="2345952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Mecanismo de acción</a:t>
            </a:r>
            <a:endParaRPr lang="es-MX" dirty="0"/>
          </a:p>
        </p:txBody>
      </p:sp>
      <p:sp>
        <p:nvSpPr>
          <p:cNvPr id="4" name="Marcador de contenido 3"/>
          <p:cNvSpPr>
            <a:spLocks noGrp="1"/>
          </p:cNvSpPr>
          <p:nvPr>
            <p:ph idx="1"/>
          </p:nvPr>
        </p:nvSpPr>
        <p:spPr/>
        <p:txBody>
          <a:bodyPr/>
          <a:lstStyle/>
          <a:p>
            <a:endParaRPr lang="es-MX"/>
          </a:p>
        </p:txBody>
      </p:sp>
      <p:pic>
        <p:nvPicPr>
          <p:cNvPr id="6146" name="Picture 2" descr="http://images.slideplayer.es/2/1031733/slides/slid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57401"/>
            <a:ext cx="9144000" cy="453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06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245" y="548680"/>
            <a:ext cx="8229600" cy="1143000"/>
          </a:xfrm>
        </p:spPr>
        <p:txBody>
          <a:bodyPr/>
          <a:lstStyle/>
          <a:p>
            <a:pPr algn="ctr"/>
            <a:r>
              <a:rPr lang="es-MX" dirty="0" smtClean="0"/>
              <a:t>Escombroidosis </a:t>
            </a:r>
            <a:endParaRPr lang="es-MX" dirty="0"/>
          </a:p>
        </p:txBody>
      </p:sp>
      <p:sp>
        <p:nvSpPr>
          <p:cNvPr id="3" name="Marcador de contenido 2"/>
          <p:cNvSpPr>
            <a:spLocks noGrp="1"/>
          </p:cNvSpPr>
          <p:nvPr>
            <p:ph idx="1"/>
          </p:nvPr>
        </p:nvSpPr>
        <p:spPr>
          <a:xfrm>
            <a:off x="432245" y="1493559"/>
            <a:ext cx="8229600" cy="4525963"/>
          </a:xfrm>
        </p:spPr>
        <p:txBody>
          <a:bodyPr>
            <a:normAutofit/>
          </a:bodyPr>
          <a:lstStyle/>
          <a:p>
            <a:pPr marL="0" indent="0" algn="just">
              <a:buNone/>
            </a:pPr>
            <a:r>
              <a:rPr lang="es-MX" dirty="0"/>
              <a:t>La </a:t>
            </a:r>
            <a:r>
              <a:rPr lang="es-MX" dirty="0" err="1"/>
              <a:t>escombroidosis</a:t>
            </a:r>
            <a:r>
              <a:rPr lang="es-MX" dirty="0"/>
              <a:t> es una intoxicación alérgica por pescados muy frecuentemente encontrada pero poco diagnosticada. </a:t>
            </a:r>
            <a:endParaRPr lang="es-MX" dirty="0" smtClean="0"/>
          </a:p>
          <a:p>
            <a:pPr marL="0" indent="0" algn="just">
              <a:buNone/>
            </a:pPr>
            <a:r>
              <a:rPr lang="es-MX" dirty="0" smtClean="0"/>
              <a:t>La </a:t>
            </a:r>
            <a:r>
              <a:rPr lang="es-MX" dirty="0"/>
              <a:t>intoxicación se da por pescados </a:t>
            </a:r>
            <a:r>
              <a:rPr lang="es-MX" dirty="0" err="1"/>
              <a:t>escombroides</a:t>
            </a:r>
            <a:r>
              <a:rPr lang="es-MX" dirty="0"/>
              <a:t> como el atún, bonito, caballa, y no </a:t>
            </a:r>
            <a:r>
              <a:rPr lang="es-MX" dirty="0" err="1"/>
              <a:t>escombroides</a:t>
            </a:r>
            <a:r>
              <a:rPr lang="es-MX" dirty="0"/>
              <a:t> como la sardina, arenque y salmón, los cuales se mantuvieron en condiciones inadecuadas de conservación y refrigeración produciendo la descarboxilacion del aminoácido L-histidina presente en la musculatura de los peces.</a:t>
            </a:r>
          </a:p>
        </p:txBody>
      </p:sp>
      <p:pic>
        <p:nvPicPr>
          <p:cNvPr id="4" name="Imagen 3"/>
          <p:cNvPicPr>
            <a:picLocks noChangeAspect="1"/>
          </p:cNvPicPr>
          <p:nvPr/>
        </p:nvPicPr>
        <p:blipFill>
          <a:blip r:embed="rId2"/>
          <a:stretch>
            <a:fillRect/>
          </a:stretch>
        </p:blipFill>
        <p:spPr>
          <a:xfrm>
            <a:off x="3131840" y="4581128"/>
            <a:ext cx="3672408" cy="2088232"/>
          </a:xfrm>
          <a:prstGeom prst="rect">
            <a:avLst/>
          </a:prstGeom>
        </p:spPr>
      </p:pic>
    </p:spTree>
    <p:extLst>
      <p:ext uri="{BB962C8B-B14F-4D97-AF65-F5344CB8AC3E}">
        <p14:creationId xmlns:p14="http://schemas.microsoft.com/office/powerpoint/2010/main" val="3007941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Presentación clínica</a:t>
            </a:r>
            <a:endParaRPr lang="es-MX" dirty="0"/>
          </a:p>
        </p:txBody>
      </p:sp>
      <p:sp>
        <p:nvSpPr>
          <p:cNvPr id="3" name="Marcador de contenido 2"/>
          <p:cNvSpPr>
            <a:spLocks noGrp="1"/>
          </p:cNvSpPr>
          <p:nvPr>
            <p:ph idx="1"/>
          </p:nvPr>
        </p:nvSpPr>
        <p:spPr/>
        <p:txBody>
          <a:bodyPr>
            <a:normAutofit/>
          </a:bodyPr>
          <a:lstStyle/>
          <a:p>
            <a:pPr marL="0" indent="0" algn="just">
              <a:buNone/>
            </a:pPr>
            <a:r>
              <a:rPr lang="es-MX" dirty="0" smtClean="0"/>
              <a:t>La intoxicación causada por las toxinas de este microorganismo produce los siguientes signos y síntomas: </a:t>
            </a:r>
          </a:p>
          <a:p>
            <a:pPr marL="0" indent="0" algn="just">
              <a:buNone/>
            </a:pPr>
            <a:r>
              <a:rPr lang="es-MX" dirty="0" smtClean="0"/>
              <a:t>Dolores abdominales y diarrea, nauseas y vomito, dolor de cabeza o fiebre.</a:t>
            </a:r>
          </a:p>
          <a:p>
            <a:pPr marL="0" indent="0" algn="just">
              <a:buNone/>
            </a:pPr>
            <a:r>
              <a:rPr lang="es-MX" dirty="0" smtClean="0"/>
              <a:t>Los síntomas se manifiestan entre las 8 a las 12 </a:t>
            </a:r>
            <a:r>
              <a:rPr lang="es-MX" dirty="0" err="1" smtClean="0"/>
              <a:t>hrs</a:t>
            </a:r>
            <a:r>
              <a:rPr lang="es-MX" dirty="0" smtClean="0"/>
              <a:t> después de haber ingerido alimentos y los malestares no persisten por mas de 24 </a:t>
            </a:r>
            <a:r>
              <a:rPr lang="es-MX" dirty="0" err="1" smtClean="0"/>
              <a:t>hrs</a:t>
            </a:r>
            <a:r>
              <a:rPr lang="es-MX" dirty="0" smtClean="0"/>
              <a:t>.</a:t>
            </a:r>
          </a:p>
          <a:p>
            <a:pPr marL="0" indent="0" algn="just">
              <a:buNone/>
            </a:pPr>
            <a:r>
              <a:rPr lang="es-MX" dirty="0" smtClean="0"/>
              <a:t>A nivel celular causan daño celular directo o inhiben el metabolismo oxidativo. </a:t>
            </a:r>
            <a:endParaRPr lang="es-MX" dirty="0"/>
          </a:p>
        </p:txBody>
      </p:sp>
    </p:spTree>
    <p:extLst>
      <p:ext uri="{BB962C8B-B14F-4D97-AF65-F5344CB8AC3E}">
        <p14:creationId xmlns:p14="http://schemas.microsoft.com/office/powerpoint/2010/main" val="2862662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Dosis toxica</a:t>
            </a:r>
            <a:endParaRPr lang="es-MX" dirty="0"/>
          </a:p>
        </p:txBody>
      </p:sp>
      <p:sp>
        <p:nvSpPr>
          <p:cNvPr id="3" name="Marcador de contenido 2"/>
          <p:cNvSpPr>
            <a:spLocks noGrp="1"/>
          </p:cNvSpPr>
          <p:nvPr>
            <p:ph idx="1"/>
          </p:nvPr>
        </p:nvSpPr>
        <p:spPr/>
        <p:txBody>
          <a:bodyPr/>
          <a:lstStyle/>
          <a:p>
            <a:pPr marL="0" indent="0" algn="just">
              <a:buNone/>
            </a:pPr>
            <a:r>
              <a:rPr lang="es-MX" dirty="0" smtClean="0"/>
              <a:t>Los síntomas son causados por la ingestión de un gran numero (mayor a 10) de células vegetativas. La producción de toxinas en el tracto digestivo esta asociada con la esporulación. Esta es una enfermedad causada por los alimentos y solo un caso ha implicado la posibilidad de una intoxicación.</a:t>
            </a:r>
          </a:p>
          <a:p>
            <a:pPr marL="0" indent="0" algn="just">
              <a:buNone/>
            </a:pPr>
            <a:endParaRPr lang="es-MX" dirty="0"/>
          </a:p>
        </p:txBody>
      </p:sp>
    </p:spTree>
    <p:extLst>
      <p:ext uri="{BB962C8B-B14F-4D97-AF65-F5344CB8AC3E}">
        <p14:creationId xmlns:p14="http://schemas.microsoft.com/office/powerpoint/2010/main" val="4138322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Examen de laboratorio </a:t>
            </a:r>
            <a:endParaRPr lang="es-MX" dirty="0"/>
          </a:p>
        </p:txBody>
      </p:sp>
      <p:sp>
        <p:nvSpPr>
          <p:cNvPr id="3" name="Marcador de contenido 2"/>
          <p:cNvSpPr>
            <a:spLocks noGrp="1"/>
          </p:cNvSpPr>
          <p:nvPr>
            <p:ph idx="1"/>
          </p:nvPr>
        </p:nvSpPr>
        <p:spPr/>
        <p:txBody>
          <a:bodyPr>
            <a:normAutofit/>
          </a:bodyPr>
          <a:lstStyle/>
          <a:p>
            <a:pPr marL="0" indent="0" algn="just">
              <a:buNone/>
            </a:pPr>
            <a:r>
              <a:rPr lang="es-MX" dirty="0" smtClean="0"/>
              <a:t>El examen de la típica morfología tanto microscópica como de la colonia permite una identificación de algunas especies de </a:t>
            </a:r>
            <a:r>
              <a:rPr lang="es-MX" dirty="0" err="1" smtClean="0"/>
              <a:t>clostridium</a:t>
            </a:r>
            <a:r>
              <a:rPr lang="es-MX" dirty="0" smtClean="0"/>
              <a:t>. A demás, junto con la utilización de pruebas bioquímicas sencillas, como el estudio de la producción de </a:t>
            </a:r>
            <a:r>
              <a:rPr lang="es-MX" dirty="0" err="1" smtClean="0"/>
              <a:t>lectinasa</a:t>
            </a:r>
            <a:r>
              <a:rPr lang="es-MX" dirty="0" smtClean="0"/>
              <a:t> y lipasa en agar yema de huevo, la hidrolisis de la gelatina y de la urea.</a:t>
            </a:r>
          </a:p>
          <a:p>
            <a:pPr marL="0" indent="0" algn="just">
              <a:buNone/>
            </a:pPr>
            <a:r>
              <a:rPr lang="es-MX" dirty="0" smtClean="0"/>
              <a:t>Constituyen un método fácil y poco costoso para la identificación, incluso definitiva de algunas de ellas.</a:t>
            </a:r>
            <a:endParaRPr lang="es-MX" dirty="0"/>
          </a:p>
        </p:txBody>
      </p:sp>
    </p:spTree>
    <p:extLst>
      <p:ext uri="{BB962C8B-B14F-4D97-AF65-F5344CB8AC3E}">
        <p14:creationId xmlns:p14="http://schemas.microsoft.com/office/powerpoint/2010/main" val="4218631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D</a:t>
            </a:r>
            <a:r>
              <a:rPr lang="es-MX" dirty="0" smtClean="0"/>
              <a:t>iagnostico</a:t>
            </a:r>
            <a:endParaRPr lang="es-MX" dirty="0"/>
          </a:p>
        </p:txBody>
      </p:sp>
      <p:sp>
        <p:nvSpPr>
          <p:cNvPr id="3" name="Marcador de contenido 2"/>
          <p:cNvSpPr>
            <a:spLocks noGrp="1"/>
          </p:cNvSpPr>
          <p:nvPr>
            <p:ph idx="1"/>
          </p:nvPr>
        </p:nvSpPr>
        <p:spPr>
          <a:xfrm>
            <a:off x="594360" y="1844824"/>
            <a:ext cx="7955280" cy="4418816"/>
          </a:xfrm>
        </p:spPr>
        <p:txBody>
          <a:bodyPr>
            <a:normAutofit/>
          </a:bodyPr>
          <a:lstStyle/>
          <a:p>
            <a:pPr algn="just">
              <a:buFont typeface="Wingdings" panose="05000000000000000000" pitchFamily="2" charset="2"/>
              <a:buChar char="q"/>
            </a:pPr>
            <a:r>
              <a:rPr lang="es-MX" dirty="0" smtClean="0"/>
              <a:t>En infecciones de tejidos o abscesos con superficie intacta, la toma se efectuara por punción percutánea y aspiración, procurando que no penetre aire, previo lavado y desinfección.</a:t>
            </a:r>
          </a:p>
          <a:p>
            <a:pPr algn="just">
              <a:buFont typeface="Wingdings" panose="05000000000000000000" pitchFamily="2" charset="2"/>
              <a:buChar char="q"/>
            </a:pPr>
            <a:r>
              <a:rPr lang="es-MX" dirty="0" smtClean="0"/>
              <a:t>En focos o heridas abiertas, debe limpiarse el orificio del drenaje con solución salina estéril y tomar la muestra de la parte mas profunda por aspiración. </a:t>
            </a:r>
          </a:p>
          <a:p>
            <a:pPr algn="just">
              <a:buFont typeface="Wingdings" panose="05000000000000000000" pitchFamily="2" charset="2"/>
              <a:buChar char="q"/>
            </a:pPr>
            <a:r>
              <a:rPr lang="es-MX" dirty="0" smtClean="0"/>
              <a:t>En la gangrena gaseosa son buenas muestras las procedentes del desbridamiento quirúrgico de las lesiones, así como las obtenidas por aspiración de las burbujas o ampollas que se forman en la piel. </a:t>
            </a:r>
            <a:endParaRPr lang="es-MX" dirty="0"/>
          </a:p>
        </p:txBody>
      </p:sp>
    </p:spTree>
    <p:extLst>
      <p:ext uri="{BB962C8B-B14F-4D97-AF65-F5344CB8AC3E}">
        <p14:creationId xmlns:p14="http://schemas.microsoft.com/office/powerpoint/2010/main" val="378544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trabajodepatologiainfecciosa-131120060005-phpapp02/95/botulismo-patologa-infecciosa-ucateci-5-638.jpg?cb=13849279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7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309" y="857251"/>
            <a:ext cx="7886700" cy="994172"/>
          </a:xfrm>
        </p:spPr>
        <p:txBody>
          <a:bodyPr/>
          <a:lstStyle/>
          <a:p>
            <a:pPr algn="ctr"/>
            <a:r>
              <a:rPr lang="es-MX" dirty="0" smtClean="0"/>
              <a:t>Medidas preventivas </a:t>
            </a:r>
            <a:endParaRPr lang="es-MX" dirty="0"/>
          </a:p>
        </p:txBody>
      </p:sp>
      <p:graphicFrame>
        <p:nvGraphicFramePr>
          <p:cNvPr id="4" name="Marcador de contenido 3"/>
          <p:cNvGraphicFramePr>
            <a:graphicFrameLocks noGrp="1"/>
          </p:cNvGraphicFramePr>
          <p:nvPr>
            <p:ph idx="1"/>
            <p:extLst/>
          </p:nvPr>
        </p:nvGraphicFramePr>
        <p:xfrm>
          <a:off x="628650" y="1910099"/>
          <a:ext cx="7886700" cy="4960620"/>
        </p:xfrm>
        <a:graphic>
          <a:graphicData uri="http://schemas.openxmlformats.org/drawingml/2006/table">
            <a:tbl>
              <a:tblPr firstRow="1" bandRow="1">
                <a:tableStyleId>{5C22544A-7EE6-4342-B048-85BDC9FD1C3A}</a:tableStyleId>
              </a:tblPr>
              <a:tblGrid>
                <a:gridCol w="2462279"/>
                <a:gridCol w="5424421"/>
              </a:tblGrid>
              <a:tr h="685800">
                <a:tc>
                  <a:txBody>
                    <a:bodyPr/>
                    <a:lstStyle/>
                    <a:p>
                      <a:r>
                        <a:rPr lang="es-MX" sz="1400" dirty="0" smtClean="0"/>
                        <a:t>fuentes</a:t>
                      </a:r>
                      <a:endParaRPr lang="es-MX" sz="1400" dirty="0"/>
                    </a:p>
                  </a:txBody>
                  <a:tcPr marL="68580" marR="68580" marT="34290" marB="34290"/>
                </a:tc>
                <a:tc>
                  <a:txBody>
                    <a:bodyPr/>
                    <a:lstStyle/>
                    <a:p>
                      <a:r>
                        <a:rPr lang="es-MX" sz="1400" dirty="0" smtClean="0"/>
                        <a:t>Carnes de res,</a:t>
                      </a:r>
                      <a:endParaRPr lang="es-MX" sz="1400" baseline="0" dirty="0" smtClean="0"/>
                    </a:p>
                    <a:p>
                      <a:r>
                        <a:rPr lang="es-MX" sz="1400" dirty="0" smtClean="0"/>
                        <a:t>Carne</a:t>
                      </a:r>
                      <a:r>
                        <a:rPr lang="es-MX" sz="1400" baseline="0" dirty="0" smtClean="0"/>
                        <a:t> de aves </a:t>
                      </a:r>
                    </a:p>
                    <a:p>
                      <a:r>
                        <a:rPr lang="es-MX" sz="1400" baseline="0" dirty="0" smtClean="0"/>
                        <a:t>Jugos de las carnes</a:t>
                      </a:r>
                      <a:endParaRPr lang="es-MX" sz="1400" dirty="0"/>
                    </a:p>
                  </a:txBody>
                  <a:tcPr marL="68580" marR="68580" marT="34290" marB="34290"/>
                </a:tc>
              </a:tr>
              <a:tr h="279170">
                <a:tc>
                  <a:txBody>
                    <a:bodyPr/>
                    <a:lstStyle/>
                    <a:p>
                      <a:r>
                        <a:rPr lang="es-MX" sz="1400" dirty="0" smtClean="0"/>
                        <a:t>Periodo de incubación</a:t>
                      </a:r>
                      <a:endParaRPr lang="es-MX" sz="1400" dirty="0"/>
                    </a:p>
                  </a:txBody>
                  <a:tcPr marL="68580" marR="68580" marT="34290" marB="34290"/>
                </a:tc>
                <a:tc>
                  <a:txBody>
                    <a:bodyPr/>
                    <a:lstStyle/>
                    <a:p>
                      <a:r>
                        <a:rPr lang="es-MX" sz="1400" dirty="0" smtClean="0"/>
                        <a:t>De 6 a 24 horas</a:t>
                      </a:r>
                      <a:endParaRPr lang="es-MX" sz="1400" dirty="0"/>
                    </a:p>
                  </a:txBody>
                  <a:tcPr marL="68580" marR="68580" marT="34290" marB="34290"/>
                </a:tc>
              </a:tr>
              <a:tr h="279170">
                <a:tc>
                  <a:txBody>
                    <a:bodyPr/>
                    <a:lstStyle/>
                    <a:p>
                      <a:r>
                        <a:rPr lang="es-MX" sz="1400" dirty="0" smtClean="0"/>
                        <a:t>síntomas</a:t>
                      </a:r>
                      <a:endParaRPr lang="es-MX" sz="1400" dirty="0"/>
                    </a:p>
                  </a:txBody>
                  <a:tcPr marL="68580" marR="68580" marT="34290" marB="34290"/>
                </a:tc>
                <a:tc>
                  <a:txBody>
                    <a:bodyPr/>
                    <a:lstStyle/>
                    <a:p>
                      <a:r>
                        <a:rPr lang="es-MX" sz="1400" dirty="0" smtClean="0"/>
                        <a:t>Diarrea y calambres abdominales  (sin fiebre ni vómitos) </a:t>
                      </a:r>
                      <a:endParaRPr lang="es-MX" sz="1400" dirty="0"/>
                    </a:p>
                  </a:txBody>
                  <a:tcPr marL="68580" marR="68580" marT="34290" marB="34290"/>
                </a:tc>
              </a:tr>
              <a:tr h="480060">
                <a:tc>
                  <a:txBody>
                    <a:bodyPr/>
                    <a:lstStyle/>
                    <a:p>
                      <a:r>
                        <a:rPr lang="es-MX" sz="1400" dirty="0" smtClean="0"/>
                        <a:t>Duración de la enfermedad </a:t>
                      </a:r>
                      <a:endParaRPr lang="es-MX" sz="1400" dirty="0"/>
                    </a:p>
                  </a:txBody>
                  <a:tcPr marL="68580" marR="68580" marT="34290" marB="34290"/>
                </a:tc>
                <a:tc>
                  <a:txBody>
                    <a:bodyPr/>
                    <a:lstStyle/>
                    <a:p>
                      <a:r>
                        <a:rPr lang="es-MX" sz="1400" dirty="0" smtClean="0"/>
                        <a:t>24 horas o menos.</a:t>
                      </a:r>
                    </a:p>
                    <a:p>
                      <a:r>
                        <a:rPr lang="es-MX" sz="1400" dirty="0" smtClean="0"/>
                        <a:t>En</a:t>
                      </a:r>
                      <a:r>
                        <a:rPr lang="es-MX" sz="1400" baseline="0" dirty="0" smtClean="0"/>
                        <a:t> casos graves los síntomas pueden durar entre 1 y 2 semanas.</a:t>
                      </a:r>
                      <a:endParaRPr lang="es-MX" sz="1400" dirty="0"/>
                    </a:p>
                  </a:txBody>
                  <a:tcPr marL="68580" marR="68580" marT="34290" marB="34290"/>
                </a:tc>
              </a:tr>
              <a:tr h="480060">
                <a:tc>
                  <a:txBody>
                    <a:bodyPr/>
                    <a:lstStyle/>
                    <a:p>
                      <a:r>
                        <a:rPr lang="es-MX" sz="1400" dirty="0" smtClean="0"/>
                        <a:t>Quienes</a:t>
                      </a:r>
                      <a:r>
                        <a:rPr lang="es-MX" sz="1400" baseline="0" dirty="0" smtClean="0"/>
                        <a:t> están en riesgo? </a:t>
                      </a:r>
                      <a:endParaRPr lang="es-MX" sz="1400" dirty="0"/>
                    </a:p>
                  </a:txBody>
                  <a:tcPr marL="68580" marR="68580" marT="34290" marB="34290"/>
                </a:tc>
                <a:tc>
                  <a:txBody>
                    <a:bodyPr/>
                    <a:lstStyle/>
                    <a:p>
                      <a:r>
                        <a:rPr lang="es-MX" sz="1400" dirty="0" smtClean="0"/>
                        <a:t>Adultos mayores</a:t>
                      </a:r>
                    </a:p>
                    <a:p>
                      <a:r>
                        <a:rPr lang="es-MX" sz="1400" dirty="0" smtClean="0"/>
                        <a:t>Bebes y niños</a:t>
                      </a:r>
                      <a:r>
                        <a:rPr lang="es-MX" sz="1400" baseline="0" dirty="0" smtClean="0"/>
                        <a:t> pequeños</a:t>
                      </a:r>
                      <a:endParaRPr lang="es-MX" sz="1400" dirty="0"/>
                    </a:p>
                  </a:txBody>
                  <a:tcPr marL="68580" marR="68580" marT="34290" marB="34290"/>
                </a:tc>
              </a:tr>
              <a:tr h="480060">
                <a:tc>
                  <a:txBody>
                    <a:bodyPr/>
                    <a:lstStyle/>
                    <a:p>
                      <a:r>
                        <a:rPr lang="es-MX" sz="1400" dirty="0" smtClean="0"/>
                        <a:t>Que debo hacer?</a:t>
                      </a:r>
                      <a:endParaRPr lang="es-MX" sz="1400" dirty="0"/>
                    </a:p>
                  </a:txBody>
                  <a:tcPr marL="68580" marR="68580" marT="34290" marB="34290"/>
                </a:tc>
                <a:tc>
                  <a:txBody>
                    <a:bodyPr/>
                    <a:lstStyle/>
                    <a:p>
                      <a:r>
                        <a:rPr lang="es-MX" sz="1400" dirty="0" smtClean="0"/>
                        <a:t>Beba abundante liquido y descanse</a:t>
                      </a:r>
                      <a:r>
                        <a:rPr lang="es-MX" sz="1400" baseline="0" dirty="0" smtClean="0"/>
                        <a:t>. Si no puede beber suficiente liquido para prevenir la deshidratación, llame a su medico</a:t>
                      </a:r>
                      <a:endParaRPr lang="es-MX" sz="1400" dirty="0"/>
                    </a:p>
                  </a:txBody>
                  <a:tcPr marL="68580" marR="68580" marT="34290" marB="34290"/>
                </a:tc>
              </a:tr>
              <a:tr h="1097280">
                <a:tc>
                  <a:txBody>
                    <a:bodyPr/>
                    <a:lstStyle/>
                    <a:p>
                      <a:r>
                        <a:rPr lang="es-MX" sz="1400" dirty="0" smtClean="0"/>
                        <a:t>Como</a:t>
                      </a:r>
                      <a:r>
                        <a:rPr lang="es-MX" sz="1400" baseline="0" dirty="0" smtClean="0"/>
                        <a:t> prevengo la enfermedad?</a:t>
                      </a:r>
                      <a:endParaRPr lang="es-MX" sz="1400" dirty="0"/>
                    </a:p>
                  </a:txBody>
                  <a:tcPr marL="68580" marR="68580" marT="34290" marB="34290"/>
                </a:tc>
                <a:tc>
                  <a:txBody>
                    <a:bodyPr/>
                    <a:lstStyle/>
                    <a:p>
                      <a:r>
                        <a:rPr lang="es-MX" sz="1400" dirty="0" smtClean="0"/>
                        <a:t>Cocine bien los alimentos,</a:t>
                      </a:r>
                      <a:r>
                        <a:rPr lang="es-MX" sz="1400" baseline="0" dirty="0" smtClean="0"/>
                        <a:t> sobre todo la carne de res, la carne de aves y el jugo de la carne, a una temperatura interna segura.</a:t>
                      </a:r>
                    </a:p>
                    <a:p>
                      <a:r>
                        <a:rPr lang="es-MX" sz="1400" baseline="0" dirty="0" smtClean="0"/>
                        <a:t>Utilice un termómetro para alimentos </a:t>
                      </a:r>
                    </a:p>
                    <a:p>
                      <a:r>
                        <a:rPr lang="es-MX" sz="1400" baseline="0" dirty="0" smtClean="0"/>
                        <a:t>Mantenga caliente los alimentos después de cocinar (a 140 F o mas)</a:t>
                      </a:r>
                    </a:p>
                    <a:p>
                      <a:r>
                        <a:rPr lang="es-MX" sz="1400" baseline="0" dirty="0" smtClean="0"/>
                        <a:t>Caliente bien la comida recalentada en el microondas (a 264 F o mas)</a:t>
                      </a:r>
                      <a:endParaRPr lang="es-MX" sz="1400" dirty="0"/>
                    </a:p>
                  </a:txBody>
                  <a:tcPr marL="68580" marR="68580" marT="34290" marB="34290"/>
                </a:tc>
              </a:tr>
            </a:tbl>
          </a:graphicData>
        </a:graphic>
      </p:graphicFrame>
    </p:spTree>
    <p:extLst>
      <p:ext uri="{BB962C8B-B14F-4D97-AF65-F5344CB8AC3E}">
        <p14:creationId xmlns:p14="http://schemas.microsoft.com/office/powerpoint/2010/main" val="9932127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Saxitoxina</a:t>
            </a:r>
            <a:r>
              <a:rPr lang="es-MX" dirty="0" smtClean="0"/>
              <a:t> </a:t>
            </a:r>
            <a:endParaRPr lang="es-MX" dirty="0"/>
          </a:p>
        </p:txBody>
      </p:sp>
      <p:sp>
        <p:nvSpPr>
          <p:cNvPr id="3" name="2 Marcador de contenido"/>
          <p:cNvSpPr>
            <a:spLocks noGrp="1"/>
          </p:cNvSpPr>
          <p:nvPr>
            <p:ph idx="1"/>
          </p:nvPr>
        </p:nvSpPr>
        <p:spPr/>
        <p:txBody>
          <a:bodyPr/>
          <a:lstStyle/>
          <a:p>
            <a:pPr>
              <a:buNone/>
            </a:pPr>
            <a:endParaRPr lang="es-MX" dirty="0"/>
          </a:p>
        </p:txBody>
      </p:sp>
      <p:pic>
        <p:nvPicPr>
          <p:cNvPr id="50178" name="Picture 2" descr="http://image.slidesharecdn.com/rd3i1jm-140124070310-phpapp01/95/intoxicacin-por-biotoxinas-18-638.jpg?cb=1390547083"/>
          <p:cNvPicPr>
            <a:picLocks noChangeAspect="1" noChangeArrowheads="1"/>
          </p:cNvPicPr>
          <p:nvPr/>
        </p:nvPicPr>
        <p:blipFill>
          <a:blip r:embed="rId2" cstate="print"/>
          <a:srcRect/>
          <a:stretch>
            <a:fillRect/>
          </a:stretch>
        </p:blipFill>
        <p:spPr bwMode="auto">
          <a:xfrm>
            <a:off x="1547664" y="1700808"/>
            <a:ext cx="6076950" cy="456247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Generalidades </a:t>
            </a:r>
            <a:endParaRPr lang="es-MX" dirty="0"/>
          </a:p>
        </p:txBody>
      </p:sp>
      <p:sp>
        <p:nvSpPr>
          <p:cNvPr id="3" name="2 Marcador de contenido"/>
          <p:cNvSpPr>
            <a:spLocks noGrp="1"/>
          </p:cNvSpPr>
          <p:nvPr>
            <p:ph idx="1"/>
          </p:nvPr>
        </p:nvSpPr>
        <p:spPr>
          <a:xfrm>
            <a:off x="0" y="1700808"/>
            <a:ext cx="9144000" cy="4997152"/>
          </a:xfrm>
        </p:spPr>
        <p:txBody>
          <a:bodyPr/>
          <a:lstStyle/>
          <a:p>
            <a:pPr algn="just"/>
            <a:r>
              <a:rPr lang="es-MX" dirty="0" smtClean="0"/>
              <a:t>Es una </a:t>
            </a:r>
            <a:r>
              <a:rPr lang="es-MX" dirty="0" err="1" smtClean="0"/>
              <a:t>neurotoxina</a:t>
            </a:r>
            <a:r>
              <a:rPr lang="es-MX" dirty="0" smtClean="0"/>
              <a:t> estable al calor , es un </a:t>
            </a:r>
            <a:r>
              <a:rPr lang="es-MX" dirty="0" err="1" smtClean="0"/>
              <a:t>polipeptido</a:t>
            </a:r>
            <a:r>
              <a:rPr lang="es-MX" dirty="0" smtClean="0"/>
              <a:t> toxico producida por dinoflagelados </a:t>
            </a:r>
          </a:p>
          <a:p>
            <a:pPr algn="just"/>
            <a:r>
              <a:rPr lang="es-MX" dirty="0" smtClean="0"/>
              <a:t>( </a:t>
            </a:r>
            <a:r>
              <a:rPr lang="es-MX" dirty="0"/>
              <a:t>Algas </a:t>
            </a:r>
            <a:r>
              <a:rPr lang="es-MX" dirty="0" smtClean="0"/>
              <a:t>unicelulares).</a:t>
            </a:r>
          </a:p>
          <a:p>
            <a:pPr algn="just"/>
            <a:endParaRPr lang="es-MX" dirty="0" smtClean="0"/>
          </a:p>
          <a:p>
            <a:pPr algn="just"/>
            <a:r>
              <a:rPr lang="es-MX" dirty="0" err="1" smtClean="0"/>
              <a:t>Tambien</a:t>
            </a:r>
            <a:r>
              <a:rPr lang="es-MX" dirty="0" smtClean="0"/>
              <a:t> llamada toxina paralizante de los moluscos (</a:t>
            </a:r>
            <a:r>
              <a:rPr lang="es-MX" dirty="0" err="1" smtClean="0"/>
              <a:t>psp</a:t>
            </a:r>
            <a:r>
              <a:rPr lang="es-MX" dirty="0" smtClean="0"/>
              <a:t>) </a:t>
            </a:r>
          </a:p>
          <a:p>
            <a:pPr algn="just"/>
            <a:r>
              <a:rPr lang="es-MX" dirty="0" smtClean="0"/>
              <a:t>Varios mariscos no producen toxinas, pero sí son capaces de almacenarlas al ingerir dinoflagelados tóxicos como </a:t>
            </a:r>
            <a:r>
              <a:rPr lang="es-MX" dirty="0" err="1" smtClean="0"/>
              <a:t>Gonyaulax</a:t>
            </a:r>
            <a:r>
              <a:rPr lang="es-MX" dirty="0" smtClean="0"/>
              <a:t> </a:t>
            </a:r>
            <a:r>
              <a:rPr lang="es-MX" dirty="0" err="1" smtClean="0"/>
              <a:t>catenella</a:t>
            </a:r>
            <a:r>
              <a:rPr lang="es-MX" dirty="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5"/>
            <a:ext cx="8363272" cy="2520280"/>
          </a:xfrm>
        </p:spPr>
        <p:txBody>
          <a:bodyPr/>
          <a:lstStyle/>
          <a:p>
            <a:r>
              <a:rPr lang="es-MX" dirty="0" smtClean="0"/>
              <a:t>Los dinoflagelados del género </a:t>
            </a:r>
            <a:r>
              <a:rPr lang="es-MX" dirty="0" err="1" smtClean="0"/>
              <a:t>Alexandrium</a:t>
            </a:r>
            <a:r>
              <a:rPr lang="es-MX" dirty="0" smtClean="0"/>
              <a:t> (conocido como </a:t>
            </a:r>
            <a:r>
              <a:rPr lang="es-MX" dirty="0" err="1" smtClean="0"/>
              <a:t>Gonyaulax</a:t>
            </a:r>
            <a:r>
              <a:rPr lang="es-MX" dirty="0" smtClean="0"/>
              <a:t> o </a:t>
            </a:r>
            <a:r>
              <a:rPr lang="es-MX" dirty="0" err="1" smtClean="0"/>
              <a:t>Protogonyaulax</a:t>
            </a:r>
            <a:r>
              <a:rPr lang="es-MX" dirty="0" smtClean="0"/>
              <a:t>) son los principales responsables de la producción de estas toxinas en zonas de clima tropical o templado</a:t>
            </a:r>
          </a:p>
          <a:p>
            <a:endParaRPr lang="es-MX" dirty="0" smtClean="0"/>
          </a:p>
          <a:p>
            <a:r>
              <a:rPr lang="es-MX" dirty="0" smtClean="0"/>
              <a:t>se acumulan en las glándulas digestivas de bivalvos como: mejillones, almejas, </a:t>
            </a:r>
            <a:r>
              <a:rPr lang="es-MX" dirty="0" err="1" smtClean="0"/>
              <a:t>cholga</a:t>
            </a:r>
            <a:r>
              <a:rPr lang="es-MX" dirty="0" smtClean="0"/>
              <a:t>, </a:t>
            </a:r>
            <a:r>
              <a:rPr lang="es-MX" dirty="0" err="1" smtClean="0"/>
              <a:t>vieyras</a:t>
            </a:r>
            <a:r>
              <a:rPr lang="es-MX" dirty="0" smtClean="0"/>
              <a:t>, ostras, </a:t>
            </a:r>
            <a:r>
              <a:rPr lang="es-MX" dirty="0" err="1" smtClean="0"/>
              <a:t>etc</a:t>
            </a:r>
            <a:endParaRPr lang="es-MX"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5797" y="1124744"/>
            <a:ext cx="8229600" cy="4525963"/>
          </a:xfrm>
        </p:spPr>
        <p:txBody>
          <a:bodyPr/>
          <a:lstStyle/>
          <a:p>
            <a:r>
              <a:rPr lang="es-MX" dirty="0"/>
              <a:t>E</a:t>
            </a:r>
            <a:r>
              <a:rPr lang="es-MX" dirty="0" smtClean="0"/>
              <a:t>ste dinoflagelado junto con otro (</a:t>
            </a:r>
            <a:r>
              <a:rPr lang="es-MX" dirty="0" err="1" smtClean="0"/>
              <a:t>tetradotoxina</a:t>
            </a:r>
            <a:r>
              <a:rPr lang="es-MX" dirty="0" smtClean="0"/>
              <a:t>)  pueden impartir una coloración rojiza al mar, ocasionado lo que se conoce como "Marea Roja".</a:t>
            </a:r>
          </a:p>
          <a:p>
            <a:r>
              <a:rPr lang="es-MX" dirty="0" smtClean="0"/>
              <a:t>Estos dinoflagelados aparecen esporádicamente, de tal manera que varios moluscos pueden almacenarlos</a:t>
            </a:r>
            <a:endParaRPr lang="es-MX" dirty="0"/>
          </a:p>
        </p:txBody>
      </p:sp>
      <p:pic>
        <p:nvPicPr>
          <p:cNvPr id="47106" name="Picture 2" descr="Resultado de imagen para saxitoxina"/>
          <p:cNvPicPr>
            <a:picLocks noChangeAspect="1" noChangeArrowheads="1"/>
          </p:cNvPicPr>
          <p:nvPr/>
        </p:nvPicPr>
        <p:blipFill>
          <a:blip r:embed="rId2" cstate="print"/>
          <a:srcRect/>
          <a:stretch>
            <a:fillRect/>
          </a:stretch>
        </p:blipFill>
        <p:spPr bwMode="auto">
          <a:xfrm>
            <a:off x="2339751" y="3410501"/>
            <a:ext cx="4601691" cy="270892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a:t>
            </a:r>
            <a:r>
              <a:rPr lang="es-MX" dirty="0" smtClean="0"/>
              <a:t>oxicidad</a:t>
            </a:r>
            <a:endParaRPr lang="es-MX" dirty="0"/>
          </a:p>
        </p:txBody>
      </p:sp>
      <p:sp>
        <p:nvSpPr>
          <p:cNvPr id="3" name="2 Marcador de contenido"/>
          <p:cNvSpPr>
            <a:spLocks noGrp="1"/>
          </p:cNvSpPr>
          <p:nvPr>
            <p:ph idx="1"/>
          </p:nvPr>
        </p:nvSpPr>
        <p:spPr/>
        <p:txBody>
          <a:bodyPr>
            <a:normAutofit/>
          </a:bodyPr>
          <a:lstStyle/>
          <a:p>
            <a:pPr algn="just"/>
            <a:r>
              <a:rPr lang="es-MX" dirty="0" smtClean="0"/>
              <a:t>La concentración causante de las intoxicaciones por  </a:t>
            </a:r>
            <a:r>
              <a:rPr lang="es-MX" dirty="0" err="1" smtClean="0"/>
              <a:t>saxitoxina</a:t>
            </a:r>
            <a:r>
              <a:rPr lang="es-MX" dirty="0" smtClean="0"/>
              <a:t> en los seres humanos varía considerablemente. Esto se debe principalmente a diferencias de sensibilidad individuales </a:t>
            </a:r>
          </a:p>
          <a:p>
            <a:pPr algn="just"/>
            <a:r>
              <a:rPr lang="es-MX" dirty="0" smtClean="0"/>
              <a:t>La toxina se elimina </a:t>
            </a:r>
            <a:r>
              <a:rPr lang="es-MX" dirty="0" err="1" smtClean="0"/>
              <a:t>rapidamente</a:t>
            </a:r>
            <a:r>
              <a:rPr lang="es-MX" dirty="0" smtClean="0"/>
              <a:t> por la orina.</a:t>
            </a:r>
          </a:p>
          <a:p>
            <a:pPr algn="just"/>
            <a:endParaRPr lang="es-MX" dirty="0"/>
          </a:p>
          <a:p>
            <a:pPr algn="just"/>
            <a:r>
              <a:rPr lang="es-MX" dirty="0" smtClean="0"/>
              <a:t>Dosis Letal </a:t>
            </a:r>
            <a:r>
              <a:rPr lang="es-MX" dirty="0" err="1" smtClean="0"/>
              <a:t>minima</a:t>
            </a:r>
            <a:r>
              <a:rPr lang="es-MX" dirty="0" smtClean="0"/>
              <a:t> para el hombre :0.5mg</a:t>
            </a:r>
          </a:p>
          <a:p>
            <a:pPr algn="just"/>
            <a:r>
              <a:rPr lang="es-MX" dirty="0" smtClean="0"/>
              <a:t>Tiempo de </a:t>
            </a:r>
            <a:r>
              <a:rPr lang="es-MX" dirty="0" err="1" smtClean="0"/>
              <a:t>intoxicacion</a:t>
            </a:r>
            <a:r>
              <a:rPr lang="es-MX" dirty="0" smtClean="0"/>
              <a:t> : 2-12horas</a:t>
            </a:r>
            <a:endParaRPr lang="es-MX"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Mecanismo de Acción </a:t>
            </a:r>
            <a:endParaRPr lang="es-MX" dirty="0"/>
          </a:p>
        </p:txBody>
      </p:sp>
      <p:sp>
        <p:nvSpPr>
          <p:cNvPr id="3" name="2 Marcador de contenido"/>
          <p:cNvSpPr>
            <a:spLocks noGrp="1"/>
          </p:cNvSpPr>
          <p:nvPr>
            <p:ph idx="1"/>
          </p:nvPr>
        </p:nvSpPr>
        <p:spPr/>
        <p:txBody>
          <a:bodyPr/>
          <a:lstStyle/>
          <a:p>
            <a:pPr algn="just"/>
            <a:r>
              <a:rPr lang="es-MX" dirty="0" smtClean="0"/>
              <a:t> </a:t>
            </a:r>
            <a:r>
              <a:rPr lang="es-MX" dirty="0"/>
              <a:t>L</a:t>
            </a:r>
            <a:r>
              <a:rPr lang="es-MX" dirty="0" smtClean="0"/>
              <a:t>a </a:t>
            </a:r>
            <a:r>
              <a:rPr lang="es-MX" dirty="0"/>
              <a:t>toxina afecta la bomba de sodio reduciendo la permeabilidad del ión sodio bloqueando los canales a nivel de membrana en el músculo esquelético, cardiaco, liso y en neuronas</a:t>
            </a:r>
            <a:r>
              <a:rPr lang="es-MX" dirty="0" smtClean="0"/>
              <a:t>.</a:t>
            </a:r>
          </a:p>
          <a:p>
            <a:pPr>
              <a:buNone/>
            </a:pPr>
            <a:endParaRPr lang="es-MX" dirty="0"/>
          </a:p>
        </p:txBody>
      </p:sp>
      <p:pic>
        <p:nvPicPr>
          <p:cNvPr id="4" name="Picture 2" descr="http://image.slidesharecdn.com/intoxicacionesalimentarias-090929172438-phpapp01/95/intoxicaciones-alimentarias-48-728.jpg?cb=1254245212"/>
          <p:cNvPicPr>
            <a:picLocks noChangeAspect="1" noChangeArrowheads="1"/>
          </p:cNvPicPr>
          <p:nvPr/>
        </p:nvPicPr>
        <p:blipFill>
          <a:blip r:embed="rId2" cstate="print"/>
          <a:srcRect l="42576" t="41538" b="3078"/>
          <a:stretch>
            <a:fillRect/>
          </a:stretch>
        </p:blipFill>
        <p:spPr bwMode="auto">
          <a:xfrm>
            <a:off x="4716016" y="3717032"/>
            <a:ext cx="3981872" cy="288032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3063" y="4595018"/>
            <a:ext cx="8229600" cy="4525963"/>
          </a:xfrm>
        </p:spPr>
        <p:txBody>
          <a:bodyPr/>
          <a:lstStyle/>
          <a:p>
            <a:r>
              <a:rPr lang="es-MX" sz="2400" dirty="0" smtClean="0"/>
              <a:t>1.-Impide la </a:t>
            </a:r>
            <a:r>
              <a:rPr lang="es-MX" sz="2400" dirty="0" err="1" smtClean="0"/>
              <a:t>liberacion</a:t>
            </a:r>
            <a:r>
              <a:rPr lang="es-MX" sz="2400" dirty="0" smtClean="0"/>
              <a:t> de </a:t>
            </a:r>
            <a:r>
              <a:rPr lang="es-MX" sz="2400" dirty="0" err="1" smtClean="0"/>
              <a:t>acetil</a:t>
            </a:r>
            <a:r>
              <a:rPr lang="es-MX" sz="2400" dirty="0" smtClean="0"/>
              <a:t> colina </a:t>
            </a:r>
          </a:p>
          <a:p>
            <a:r>
              <a:rPr lang="es-MX" sz="2400" dirty="0" smtClean="0"/>
              <a:t>2.-impulso viaja por </a:t>
            </a:r>
            <a:r>
              <a:rPr lang="es-MX" sz="2400" dirty="0" err="1" smtClean="0"/>
              <a:t>axon</a:t>
            </a:r>
            <a:r>
              <a:rPr lang="es-MX" sz="2400" dirty="0" smtClean="0"/>
              <a:t> según flujo de iones Na y K , </a:t>
            </a:r>
            <a:r>
              <a:rPr lang="es-MX" sz="2400" dirty="0" err="1" smtClean="0"/>
              <a:t>accion</a:t>
            </a:r>
            <a:r>
              <a:rPr lang="es-MX" sz="2400" dirty="0" smtClean="0"/>
              <a:t> terminal se libera NT </a:t>
            </a:r>
          </a:p>
          <a:p>
            <a:r>
              <a:rPr lang="es-MX" sz="2400" dirty="0" smtClean="0"/>
              <a:t>3.-bloquean el flujo de iones , no </a:t>
            </a:r>
            <a:r>
              <a:rPr lang="es-MX" sz="2400" dirty="0" err="1" smtClean="0"/>
              <a:t>secresion</a:t>
            </a:r>
            <a:r>
              <a:rPr lang="es-MX" sz="2400" dirty="0" smtClean="0"/>
              <a:t> </a:t>
            </a:r>
            <a:r>
              <a:rPr lang="es-MX" sz="2400" dirty="0" err="1" smtClean="0"/>
              <a:t>acetilcolina</a:t>
            </a:r>
            <a:r>
              <a:rPr lang="es-MX" sz="2400" dirty="0" smtClean="0"/>
              <a:t> </a:t>
            </a:r>
          </a:p>
          <a:p>
            <a:endParaRPr lang="es-MX" dirty="0"/>
          </a:p>
        </p:txBody>
      </p:sp>
      <p:pic>
        <p:nvPicPr>
          <p:cNvPr id="56323" name="Picture 3"/>
          <p:cNvPicPr>
            <a:picLocks noChangeAspect="1" noChangeArrowheads="1"/>
          </p:cNvPicPr>
          <p:nvPr/>
        </p:nvPicPr>
        <p:blipFill>
          <a:blip r:embed="rId2" cstate="print"/>
          <a:srcRect l="47786" t="20469" r="13473" b="42125"/>
          <a:stretch>
            <a:fillRect/>
          </a:stretch>
        </p:blipFill>
        <p:spPr bwMode="auto">
          <a:xfrm>
            <a:off x="236175" y="-17381"/>
            <a:ext cx="8571568" cy="46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57346" name="Picture 2"/>
          <p:cNvPicPr>
            <a:picLocks noChangeAspect="1" noChangeArrowheads="1"/>
          </p:cNvPicPr>
          <p:nvPr/>
        </p:nvPicPr>
        <p:blipFill>
          <a:blip r:embed="rId2" cstate="print"/>
          <a:srcRect l="9128" t="22266" r="56006" b="27532"/>
          <a:stretch>
            <a:fillRect/>
          </a:stretch>
        </p:blipFill>
        <p:spPr bwMode="auto">
          <a:xfrm>
            <a:off x="755576" y="404664"/>
            <a:ext cx="7704915" cy="623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Efectos sobre la </a:t>
            </a:r>
            <a:r>
              <a:rPr lang="es-MX" dirty="0" err="1" smtClean="0"/>
              <a:t>saxitoxina</a:t>
            </a:r>
            <a:r>
              <a:rPr lang="es-MX" dirty="0" smtClean="0"/>
              <a:t> sobre los canales de Na+</a:t>
            </a:r>
            <a:endParaRPr lang="es-MX" dirty="0"/>
          </a:p>
        </p:txBody>
      </p:sp>
      <p:sp>
        <p:nvSpPr>
          <p:cNvPr id="3" name="2 Marcador de contenido"/>
          <p:cNvSpPr>
            <a:spLocks noGrp="1"/>
          </p:cNvSpPr>
          <p:nvPr>
            <p:ph idx="1"/>
          </p:nvPr>
        </p:nvSpPr>
        <p:spPr/>
        <p:txBody>
          <a:bodyPr>
            <a:normAutofit/>
          </a:bodyPr>
          <a:lstStyle/>
          <a:p>
            <a:r>
              <a:rPr lang="es-MX" sz="2400" dirty="0" smtClean="0"/>
              <a:t>Cualquier sustancia que afecte estos procesos como el potencial de acción puede ser mortal.</a:t>
            </a:r>
            <a:endParaRPr lang="es-MX" sz="2400" dirty="0"/>
          </a:p>
        </p:txBody>
      </p:sp>
      <p:pic>
        <p:nvPicPr>
          <p:cNvPr id="55298" name="Picture 2"/>
          <p:cNvPicPr>
            <a:picLocks noChangeAspect="1" noChangeArrowheads="1"/>
          </p:cNvPicPr>
          <p:nvPr/>
        </p:nvPicPr>
        <p:blipFill>
          <a:blip r:embed="rId2" cstate="print"/>
          <a:srcRect l="45654" t="21282" r="12285" b="31469"/>
          <a:stretch>
            <a:fillRect/>
          </a:stretch>
        </p:blipFill>
        <p:spPr bwMode="auto">
          <a:xfrm>
            <a:off x="1151619" y="3018210"/>
            <a:ext cx="6840761"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a:bodyPr>
          <a:lstStyle/>
          <a:p>
            <a:r>
              <a:rPr lang="es-MX" sz="3600" dirty="0" smtClean="0"/>
              <a:t>Mecanismo de acción</a:t>
            </a:r>
            <a:endParaRPr lang="es-MX" sz="3600" dirty="0"/>
          </a:p>
        </p:txBody>
      </p:sp>
      <p:sp>
        <p:nvSpPr>
          <p:cNvPr id="3" name="2 Marcador de contenido"/>
          <p:cNvSpPr>
            <a:spLocks noGrp="1"/>
          </p:cNvSpPr>
          <p:nvPr>
            <p:ph idx="1"/>
          </p:nvPr>
        </p:nvSpPr>
        <p:spPr>
          <a:xfrm>
            <a:off x="0" y="980728"/>
            <a:ext cx="9144000" cy="2880320"/>
          </a:xfrm>
        </p:spPr>
        <p:txBody>
          <a:bodyPr>
            <a:normAutofit/>
          </a:bodyPr>
          <a:lstStyle/>
          <a:p>
            <a:pPr algn="just"/>
            <a:r>
              <a:rPr lang="es-MX" sz="2400" dirty="0" smtClean="0"/>
              <a:t>La toxina botulínica está compuesta por una cadena pesada y una ligera unidas por un puente </a:t>
            </a:r>
            <a:r>
              <a:rPr lang="es-MX" sz="2400" dirty="0" err="1" smtClean="0"/>
              <a:t>disulfuro</a:t>
            </a:r>
            <a:r>
              <a:rPr lang="es-MX" sz="2400" dirty="0" smtClean="0"/>
              <a:t>. la toxina alcanza el sector </a:t>
            </a:r>
            <a:r>
              <a:rPr lang="es-MX" sz="2400" dirty="0" err="1" smtClean="0"/>
              <a:t>presináptico</a:t>
            </a:r>
            <a:r>
              <a:rPr lang="es-MX" sz="2400" dirty="0" smtClean="0"/>
              <a:t> de ganglios y uniones neuromusculares, de las sinapsis colinérgicas periféricas.</a:t>
            </a:r>
          </a:p>
        </p:txBody>
      </p:sp>
      <p:pic>
        <p:nvPicPr>
          <p:cNvPr id="4" name="Picture 2" descr="http://www.losmicrobios.com.ar/microbios/imagenes/toxina%20botulinica.JPG"/>
          <p:cNvPicPr>
            <a:picLocks noChangeAspect="1" noChangeArrowheads="1"/>
          </p:cNvPicPr>
          <p:nvPr/>
        </p:nvPicPr>
        <p:blipFill>
          <a:blip r:embed="rId2" cstate="print"/>
          <a:srcRect/>
          <a:stretch>
            <a:fillRect/>
          </a:stretch>
        </p:blipFill>
        <p:spPr bwMode="auto">
          <a:xfrm>
            <a:off x="2195736" y="2521606"/>
            <a:ext cx="6552728" cy="436377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atic.wixstatic.com/media/3496dd_4fd1427b0c1945cebce830bf327fb76a.jpg/v1/fill/w_356,h_217,al_c,q_80,usm_0.66_1.00_0.01/3496dd_4fd1427b0c1945cebce830bf327fb76a.jpg"/>
          <p:cNvPicPr>
            <a:picLocks noChangeAspect="1" noChangeArrowheads="1"/>
          </p:cNvPicPr>
          <p:nvPr/>
        </p:nvPicPr>
        <p:blipFill>
          <a:blip r:embed="rId2" cstate="print"/>
          <a:srcRect/>
          <a:stretch>
            <a:fillRect/>
          </a:stretch>
        </p:blipFill>
        <p:spPr bwMode="auto">
          <a:xfrm>
            <a:off x="4932040" y="2276872"/>
            <a:ext cx="3888432" cy="3168352"/>
          </a:xfrm>
          <a:prstGeom prst="rect">
            <a:avLst/>
          </a:prstGeom>
          <a:noFill/>
        </p:spPr>
      </p:pic>
      <p:sp>
        <p:nvSpPr>
          <p:cNvPr id="2" name="1 Título"/>
          <p:cNvSpPr>
            <a:spLocks noGrp="1"/>
          </p:cNvSpPr>
          <p:nvPr>
            <p:ph type="title"/>
          </p:nvPr>
        </p:nvSpPr>
        <p:spPr>
          <a:xfrm>
            <a:off x="1475656" y="690508"/>
            <a:ext cx="6377940" cy="1293028"/>
          </a:xfrm>
        </p:spPr>
        <p:txBody>
          <a:bodyPr>
            <a:normAutofit/>
          </a:bodyPr>
          <a:lstStyle/>
          <a:p>
            <a:pPr algn="l"/>
            <a:r>
              <a:rPr lang="es-MX" dirty="0" err="1" smtClean="0"/>
              <a:t>Presentacion</a:t>
            </a:r>
            <a:r>
              <a:rPr lang="es-MX" dirty="0" smtClean="0"/>
              <a:t> </a:t>
            </a:r>
            <a:r>
              <a:rPr lang="es-MX" dirty="0" err="1" smtClean="0"/>
              <a:t>clinica</a:t>
            </a:r>
            <a:r>
              <a:rPr lang="es-MX" dirty="0" smtClean="0"/>
              <a:t> </a:t>
            </a:r>
            <a:br>
              <a:rPr lang="es-MX" dirty="0" smtClean="0"/>
            </a:br>
            <a:r>
              <a:rPr lang="es-MX" sz="3600" dirty="0" err="1" smtClean="0"/>
              <a:t>Sintomas</a:t>
            </a:r>
            <a:endParaRPr lang="es-MX" sz="3600" dirty="0"/>
          </a:p>
        </p:txBody>
      </p:sp>
      <p:sp>
        <p:nvSpPr>
          <p:cNvPr id="3" name="2 Marcador de contenido"/>
          <p:cNvSpPr>
            <a:spLocks noGrp="1"/>
          </p:cNvSpPr>
          <p:nvPr>
            <p:ph idx="1"/>
          </p:nvPr>
        </p:nvSpPr>
        <p:spPr>
          <a:xfrm>
            <a:off x="0" y="1983536"/>
            <a:ext cx="4932040" cy="4525963"/>
          </a:xfrm>
        </p:spPr>
        <p:txBody>
          <a:bodyPr>
            <a:normAutofit lnSpcReduction="10000"/>
          </a:bodyPr>
          <a:lstStyle/>
          <a:p>
            <a:pPr algn="just"/>
            <a:r>
              <a:rPr lang="es-MX" dirty="0"/>
              <a:t>a) Ligeros: Debilidad muscular vómito, dolor abdominal, diarrea, sensación de adormecimiento </a:t>
            </a:r>
            <a:r>
              <a:rPr lang="es-MX" dirty="0" err="1"/>
              <a:t>peribucal</a:t>
            </a:r>
            <a:r>
              <a:rPr lang="es-MX" dirty="0"/>
              <a:t>, hormigueo en manos</a:t>
            </a:r>
            <a:r>
              <a:rPr lang="es-MX" dirty="0" smtClean="0"/>
              <a:t>.</a:t>
            </a:r>
          </a:p>
          <a:p>
            <a:pPr algn="just"/>
            <a:endParaRPr lang="es-MX" dirty="0"/>
          </a:p>
          <a:p>
            <a:pPr algn="just"/>
            <a:r>
              <a:rPr lang="es-MX" dirty="0"/>
              <a:t>b) Graves: Depresión de la respiración por parálisis de músculos intercostales, paro respiratorio y paro cardiaco contracciones clónico tónicas, </a:t>
            </a:r>
            <a:r>
              <a:rPr lang="es-MX" dirty="0" err="1"/>
              <a:t>paresias</a:t>
            </a:r>
            <a:r>
              <a:rPr lang="es-MX" dirty="0"/>
              <a:t> y/ó parestesias, y pies alteración de la presión sanguínea, infarto en miocardio.</a:t>
            </a:r>
          </a:p>
          <a:p>
            <a:pPr algn="just"/>
            <a:endParaRPr lang="es-MX"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Tratamiento </a:t>
            </a:r>
            <a:endParaRPr lang="es-MX" dirty="0"/>
          </a:p>
        </p:txBody>
      </p:sp>
      <p:sp>
        <p:nvSpPr>
          <p:cNvPr id="3" name="2 Marcador de contenido"/>
          <p:cNvSpPr>
            <a:spLocks noGrp="1"/>
          </p:cNvSpPr>
          <p:nvPr>
            <p:ph idx="1"/>
          </p:nvPr>
        </p:nvSpPr>
        <p:spPr/>
        <p:txBody>
          <a:bodyPr>
            <a:normAutofit/>
          </a:bodyPr>
          <a:lstStyle/>
          <a:p>
            <a:pPr algn="just"/>
            <a:r>
              <a:rPr lang="es-MX" dirty="0" smtClean="0"/>
              <a:t>El tratamiento clínico de las víctimas es integral. Si no hubo vómitos espontáneos, se procede a un lavado gástrico para eliminar las fuentes de toxinas aún no absorbidas. </a:t>
            </a:r>
          </a:p>
          <a:p>
            <a:pPr algn="just"/>
            <a:endParaRPr lang="es-MX" dirty="0"/>
          </a:p>
          <a:p>
            <a:pPr algn="just"/>
            <a:r>
              <a:rPr lang="es-MX" dirty="0" smtClean="0"/>
              <a:t>No se conoce como tanto un antídoto para la intoxicación; las toxinas son estables al calor; ya que por ejemplo, almejas procesadas a 116°C pueden retener 50% de la toxina</a:t>
            </a:r>
          </a:p>
          <a:p>
            <a:pPr algn="just"/>
            <a:endParaRPr lang="es-MX"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229600" cy="4525963"/>
          </a:xfrm>
        </p:spPr>
        <p:txBody>
          <a:bodyPr/>
          <a:lstStyle/>
          <a:p>
            <a:r>
              <a:rPr lang="es-MX" dirty="0" smtClean="0"/>
              <a:t>En casos moderadamente graves, el objetivo primordial es mantener respirando al paciente</a:t>
            </a:r>
          </a:p>
          <a:p>
            <a:pPr algn="just"/>
            <a:r>
              <a:rPr lang="es-MX" dirty="0" smtClean="0"/>
              <a:t>en nueve horas se logra la disminución fisiológica de la concentración de toxinas hasta grados relativamente inofensivos, salvo en casos con concentraciones iniciales de toxinas muy elevadas o en víctimas con disfunción renal.</a:t>
            </a:r>
            <a:endParaRPr lang="es-MX"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Laboratorio </a:t>
            </a:r>
            <a:endParaRPr lang="es-MX" dirty="0"/>
          </a:p>
        </p:txBody>
      </p:sp>
      <p:sp>
        <p:nvSpPr>
          <p:cNvPr id="3" name="2 Marcador de contenido"/>
          <p:cNvSpPr>
            <a:spLocks noGrp="1"/>
          </p:cNvSpPr>
          <p:nvPr>
            <p:ph idx="1"/>
          </p:nvPr>
        </p:nvSpPr>
        <p:spPr/>
        <p:txBody>
          <a:bodyPr>
            <a:normAutofit/>
          </a:bodyPr>
          <a:lstStyle/>
          <a:p>
            <a:r>
              <a:rPr lang="es-MX" dirty="0" smtClean="0"/>
              <a:t>La presencia de </a:t>
            </a:r>
            <a:r>
              <a:rPr lang="es-MX" dirty="0" err="1" smtClean="0"/>
              <a:t>Saxitoxina</a:t>
            </a:r>
            <a:r>
              <a:rPr lang="es-MX" dirty="0" smtClean="0"/>
              <a:t>, se detecta por un método biológico, propuesto por </a:t>
            </a:r>
            <a:r>
              <a:rPr lang="es-MX" dirty="0" err="1" smtClean="0"/>
              <a:t>Sommer</a:t>
            </a:r>
            <a:r>
              <a:rPr lang="es-MX" dirty="0" smtClean="0"/>
              <a:t> y Meyer en 1937</a:t>
            </a:r>
          </a:p>
          <a:p>
            <a:pPr algn="just"/>
            <a:r>
              <a:rPr lang="es-MX" dirty="0" smtClean="0"/>
              <a:t>donde se obtiene una curva patrón basándose en la relación de tiempo de muerte de los ratones de prueba y las "unidades de muerte en ratón" (UMR). Una unidad de muerte, corresponde a la muerte de un ratón de 20g en 15 min. </a:t>
            </a:r>
            <a:endParaRPr lang="es-MX"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algn="just"/>
            <a:r>
              <a:rPr lang="es-MX" dirty="0" smtClean="0"/>
              <a:t>El ensayo consiste en calentar a ebullición 100g del molusco en 100 ml de agua (pH 2); preparar un extracto del cual se hacen diluciones en serie, ajustando el pH a 4. Se inyecta </a:t>
            </a:r>
            <a:r>
              <a:rPr lang="es-MX" dirty="0" err="1" smtClean="0"/>
              <a:t>intraperitonealmente</a:t>
            </a:r>
            <a:r>
              <a:rPr lang="es-MX" dirty="0" smtClean="0"/>
              <a:t> a ratones cuyo peso sea de 19 a 21g. Recientemente se han desarrollado juegos analíticos para la detección de </a:t>
            </a:r>
            <a:r>
              <a:rPr lang="es-MX" dirty="0" err="1" smtClean="0"/>
              <a:t>saxitoxinas</a:t>
            </a:r>
            <a:r>
              <a:rPr lang="es-MX" dirty="0" smtClean="0"/>
              <a:t> </a:t>
            </a:r>
            <a:endParaRPr lang="es-MX"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HISTAMINA</a:t>
            </a:r>
            <a:endParaRPr lang="es-MX" dirty="0"/>
          </a:p>
        </p:txBody>
      </p:sp>
      <p:pic>
        <p:nvPicPr>
          <p:cNvPr id="12294" name="Picture 6" descr="http://agencia.inutralia.com/NF/NF1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7620000" cy="275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89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Histamina</a:t>
            </a:r>
            <a:endParaRPr lang="es-MX" dirty="0"/>
          </a:p>
        </p:txBody>
      </p:sp>
      <p:sp>
        <p:nvSpPr>
          <p:cNvPr id="3" name="Marcador de contenido 2"/>
          <p:cNvSpPr>
            <a:spLocks noGrp="1"/>
          </p:cNvSpPr>
          <p:nvPr>
            <p:ph idx="1"/>
          </p:nvPr>
        </p:nvSpPr>
        <p:spPr>
          <a:xfrm>
            <a:off x="640200" y="1975113"/>
            <a:ext cx="7886700" cy="3263504"/>
          </a:xfrm>
        </p:spPr>
        <p:txBody>
          <a:bodyPr/>
          <a:lstStyle/>
          <a:p>
            <a:pPr marL="0" indent="0">
              <a:buNone/>
            </a:pPr>
            <a:r>
              <a:rPr lang="es-MX" dirty="0" smtClean="0"/>
              <a:t>Es una amina </a:t>
            </a:r>
            <a:r>
              <a:rPr lang="es-MX" dirty="0" err="1" smtClean="0"/>
              <a:t>hidrofilica</a:t>
            </a:r>
            <a:r>
              <a:rPr lang="es-MX" dirty="0" smtClean="0"/>
              <a:t> </a:t>
            </a:r>
            <a:r>
              <a:rPr lang="es-MX" dirty="0" err="1" smtClean="0"/>
              <a:t>vasoactiva</a:t>
            </a:r>
            <a:r>
              <a:rPr lang="es-MX" dirty="0" smtClean="0"/>
              <a:t> compuesta por un anillo </a:t>
            </a:r>
            <a:r>
              <a:rPr lang="es-MX" dirty="0" err="1" smtClean="0"/>
              <a:t>imidazolico</a:t>
            </a:r>
            <a:r>
              <a:rPr lang="es-MX" dirty="0" smtClean="0"/>
              <a:t> y un grupo </a:t>
            </a:r>
            <a:r>
              <a:rPr lang="es-MX" dirty="0" err="1" smtClean="0"/>
              <a:t>etilamino</a:t>
            </a:r>
            <a:r>
              <a:rPr lang="es-MX" dirty="0" smtClean="0"/>
              <a:t> como cadena lateral. </a:t>
            </a:r>
          </a:p>
          <a:p>
            <a:pPr marL="0" indent="0" algn="just">
              <a:buNone/>
            </a:pPr>
            <a:r>
              <a:rPr lang="es-MX" dirty="0" smtClean="0"/>
              <a:t>Químicamente, la histamina es 2-(4-imidazol) etilamina </a:t>
            </a:r>
          </a:p>
          <a:p>
            <a:pPr marL="0" indent="0">
              <a:buNone/>
            </a:pPr>
            <a:r>
              <a:rPr lang="es-MX" dirty="0" smtClean="0"/>
              <a:t>Su formula es C5 H9 N3</a:t>
            </a:r>
          </a:p>
          <a:p>
            <a:pPr marL="0" indent="0">
              <a:buNone/>
            </a:pPr>
            <a:endParaRPr lang="es-MX" dirty="0"/>
          </a:p>
        </p:txBody>
      </p:sp>
      <p:sp>
        <p:nvSpPr>
          <p:cNvPr id="4" name="Rectángulo 3"/>
          <p:cNvSpPr/>
          <p:nvPr/>
        </p:nvSpPr>
        <p:spPr>
          <a:xfrm>
            <a:off x="1259632" y="4672616"/>
            <a:ext cx="2163651" cy="123637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350" b="1" dirty="0"/>
              <a:t>Histamina endógena</a:t>
            </a:r>
            <a:r>
              <a:rPr lang="es-MX" sz="1350" dirty="0"/>
              <a:t>: </a:t>
            </a:r>
          </a:p>
          <a:p>
            <a:pPr algn="ctr"/>
            <a:r>
              <a:rPr lang="es-MX" sz="1350" dirty="0"/>
              <a:t>Se forma a partir de la biosíntesis de histidina</a:t>
            </a:r>
          </a:p>
        </p:txBody>
      </p:sp>
      <p:sp>
        <p:nvSpPr>
          <p:cNvPr id="5" name="Rectángulo 4"/>
          <p:cNvSpPr/>
          <p:nvPr/>
        </p:nvSpPr>
        <p:spPr>
          <a:xfrm>
            <a:off x="5292080" y="4567306"/>
            <a:ext cx="2221605" cy="13426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350" b="1" dirty="0"/>
              <a:t>Histamina exógena:</a:t>
            </a:r>
          </a:p>
          <a:p>
            <a:pPr algn="ctr"/>
            <a:r>
              <a:rPr lang="es-MX" sz="1350" dirty="0"/>
              <a:t>Actúa a nivel de intestino por acción de bacterias sobre los alimentos que tienen histamina preformada</a:t>
            </a:r>
          </a:p>
        </p:txBody>
      </p:sp>
    </p:spTree>
    <p:extLst>
      <p:ext uri="{BB962C8B-B14F-4D97-AF65-F5344CB8AC3E}">
        <p14:creationId xmlns:p14="http://schemas.microsoft.com/office/powerpoint/2010/main" val="21818696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G</a:t>
            </a:r>
            <a:r>
              <a:rPr lang="es-MX" dirty="0" smtClean="0"/>
              <a:t>eneralidades</a:t>
            </a:r>
            <a:endParaRPr lang="es-MX" dirty="0"/>
          </a:p>
        </p:txBody>
      </p:sp>
      <p:sp>
        <p:nvSpPr>
          <p:cNvPr id="3" name="Marcador de contenido 2"/>
          <p:cNvSpPr>
            <a:spLocks noGrp="1"/>
          </p:cNvSpPr>
          <p:nvPr>
            <p:ph idx="1"/>
          </p:nvPr>
        </p:nvSpPr>
        <p:spPr/>
        <p:txBody>
          <a:bodyPr/>
          <a:lstStyle/>
          <a:p>
            <a:pPr marL="0" indent="0" algn="just">
              <a:buNone/>
            </a:pPr>
            <a:r>
              <a:rPr lang="es-MX" dirty="0" smtClean="0"/>
              <a:t>Esta molécula es una sustancia estudiada desde hace más de un siglo y que nos sorprende constantemente con nuevos atributos. Su nombre incluye la raíz griega </a:t>
            </a:r>
            <a:r>
              <a:rPr lang="es-MX" dirty="0" err="1" smtClean="0"/>
              <a:t>histos</a:t>
            </a:r>
            <a:r>
              <a:rPr lang="es-MX" dirty="0" smtClean="0"/>
              <a:t>, que significa “tejido”, ya que desde que comenzó a estudiarse, se observó que es una molécula que se distribuye a lo largo de todo el cuerpo humano y se encuentra presente en la mayoría de los tejidos.</a:t>
            </a:r>
            <a:endParaRPr lang="es-MX" dirty="0"/>
          </a:p>
        </p:txBody>
      </p:sp>
    </p:spTree>
    <p:extLst>
      <p:ext uri="{BB962C8B-B14F-4D97-AF65-F5344CB8AC3E}">
        <p14:creationId xmlns:p14="http://schemas.microsoft.com/office/powerpoint/2010/main" val="31166605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Fuentes antropogenicas</a:t>
            </a:r>
            <a:endParaRPr lang="es-MX" dirty="0"/>
          </a:p>
        </p:txBody>
      </p:sp>
      <p:sp>
        <p:nvSpPr>
          <p:cNvPr id="3" name="Marcador de contenido 2"/>
          <p:cNvSpPr>
            <a:spLocks noGrp="1"/>
          </p:cNvSpPr>
          <p:nvPr>
            <p:ph idx="1"/>
          </p:nvPr>
        </p:nvSpPr>
        <p:spPr/>
        <p:txBody>
          <a:bodyPr/>
          <a:lstStyle/>
          <a:p>
            <a:pPr marL="0" indent="0" algn="just">
              <a:buNone/>
            </a:pPr>
            <a:r>
              <a:rPr lang="es-MX" dirty="0" smtClean="0"/>
              <a:t>La histamina interviene en las reacciones de hipersensibilidad inmediata y alérgica.</a:t>
            </a:r>
          </a:p>
          <a:p>
            <a:pPr marL="0" indent="0">
              <a:buNone/>
            </a:pPr>
            <a:r>
              <a:rPr lang="es-MX" dirty="0" smtClean="0"/>
              <a:t>Es considerada como un modulador tanto de la respuesta inmune humoral como de la celular.</a:t>
            </a:r>
            <a:endParaRPr lang="es-MX" dirty="0"/>
          </a:p>
        </p:txBody>
      </p:sp>
      <p:pic>
        <p:nvPicPr>
          <p:cNvPr id="4" name="Imagen 3"/>
          <p:cNvPicPr>
            <a:picLocks noChangeAspect="1"/>
          </p:cNvPicPr>
          <p:nvPr/>
        </p:nvPicPr>
        <p:blipFill>
          <a:blip r:embed="rId2"/>
          <a:stretch>
            <a:fillRect/>
          </a:stretch>
        </p:blipFill>
        <p:spPr>
          <a:xfrm>
            <a:off x="2144332" y="3736483"/>
            <a:ext cx="4455235" cy="1950344"/>
          </a:xfrm>
          <a:prstGeom prst="rect">
            <a:avLst/>
          </a:prstGeom>
        </p:spPr>
      </p:pic>
    </p:spTree>
    <p:extLst>
      <p:ext uri="{BB962C8B-B14F-4D97-AF65-F5344CB8AC3E}">
        <p14:creationId xmlns:p14="http://schemas.microsoft.com/office/powerpoint/2010/main" val="2488541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Tipo de exposición</a:t>
            </a:r>
            <a:endParaRPr lang="es-MX" dirty="0"/>
          </a:p>
        </p:txBody>
      </p:sp>
      <p:sp>
        <p:nvSpPr>
          <p:cNvPr id="3" name="Marcador de contenido 2"/>
          <p:cNvSpPr>
            <a:spLocks noGrp="1"/>
          </p:cNvSpPr>
          <p:nvPr>
            <p:ph idx="1"/>
          </p:nvPr>
        </p:nvSpPr>
        <p:spPr/>
        <p:txBody>
          <a:bodyPr>
            <a:normAutofit/>
          </a:bodyPr>
          <a:lstStyle/>
          <a:p>
            <a:pPr marL="0" indent="0" algn="just">
              <a:buNone/>
            </a:pPr>
            <a:r>
              <a:rPr lang="es-MX" dirty="0" smtClean="0"/>
              <a:t>La histamina es una molécula altamente conservada a lo largo de la evolución y se encuentra distribuida en todo el reino animal; la mayor parte de los tejidos de los mamíferos contienen histamina. Algunas plantas son capaces de sintetizarla como mecanismo de defensa y también forma parte de muchas bacterias, en particular de las bacterias lácticas, involucradas en procesos de fermentación por ejemplo, para la producción de vinos.</a:t>
            </a:r>
            <a:endParaRPr lang="es-MX" dirty="0"/>
          </a:p>
        </p:txBody>
      </p:sp>
    </p:spTree>
    <p:extLst>
      <p:ext uri="{BB962C8B-B14F-4D97-AF65-F5344CB8AC3E}">
        <p14:creationId xmlns:p14="http://schemas.microsoft.com/office/powerpoint/2010/main" val="2784647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340768"/>
            <a:ext cx="5184576" cy="4752527"/>
          </a:xfrm>
        </p:spPr>
        <p:txBody>
          <a:bodyPr>
            <a:normAutofit/>
          </a:bodyPr>
          <a:lstStyle/>
          <a:p>
            <a:pPr algn="just"/>
            <a:r>
              <a:rPr lang="es-MX" dirty="0" smtClean="0"/>
              <a:t>La cadena pesada es la responsable del ingreso de la toxina a la célula nerviosa mediada por receptores específicos de membrana. </a:t>
            </a:r>
          </a:p>
          <a:p>
            <a:pPr algn="just"/>
            <a:r>
              <a:rPr lang="es-MX" dirty="0" smtClean="0"/>
              <a:t>La cadena liviana es activa enzimáticamente y, según la variedad antigénica de la toxina, produce, por distintos mecanismos, alteración del proceso de </a:t>
            </a:r>
            <a:r>
              <a:rPr lang="es-MX" dirty="0" err="1" smtClean="0"/>
              <a:t>exocitosis</a:t>
            </a:r>
            <a:r>
              <a:rPr lang="es-MX" dirty="0" smtClean="0"/>
              <a:t> de la acetilcolina (</a:t>
            </a:r>
            <a:r>
              <a:rPr lang="es-MX" dirty="0" err="1" smtClean="0"/>
              <a:t>Ach</a:t>
            </a:r>
            <a:r>
              <a:rPr lang="es-MX" dirty="0" smtClean="0"/>
              <a:t>). </a:t>
            </a:r>
          </a:p>
          <a:p>
            <a:pPr algn="just"/>
            <a:r>
              <a:rPr lang="es-MX" dirty="0" smtClean="0"/>
              <a:t>Produce así, parálisis flácida y trastornos autonómicos.</a:t>
            </a:r>
            <a:endParaRPr lang="es-MX" dirty="0"/>
          </a:p>
        </p:txBody>
      </p:sp>
      <p:pic>
        <p:nvPicPr>
          <p:cNvPr id="1026" name="Picture 2" descr="https://lepton1x.files.wordpress.com/2013/08/preview_html_6c4ec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44824"/>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Mecanismo de acción</a:t>
            </a:r>
            <a:endParaRPr lang="es-MX" dirty="0"/>
          </a:p>
        </p:txBody>
      </p:sp>
      <p:sp>
        <p:nvSpPr>
          <p:cNvPr id="9" name="Marcador de contenido 8"/>
          <p:cNvSpPr>
            <a:spLocks noGrp="1"/>
          </p:cNvSpPr>
          <p:nvPr>
            <p:ph idx="1"/>
          </p:nvPr>
        </p:nvSpPr>
        <p:spPr/>
        <p:txBody>
          <a:bodyPr>
            <a:normAutofit/>
          </a:bodyPr>
          <a:lstStyle/>
          <a:p>
            <a:pPr marL="0" indent="0">
              <a:buNone/>
            </a:pPr>
            <a:r>
              <a:rPr lang="es-MX" dirty="0" smtClean="0"/>
              <a:t>La </a:t>
            </a:r>
            <a:r>
              <a:rPr lang="es-MX" dirty="0" err="1" smtClean="0"/>
              <a:t>histaminasa</a:t>
            </a:r>
            <a:r>
              <a:rPr lang="es-MX" dirty="0" smtClean="0"/>
              <a:t> oxida la cadena lateral de la histamina y la convierte en acido </a:t>
            </a:r>
            <a:r>
              <a:rPr lang="es-MX" dirty="0" err="1" smtClean="0"/>
              <a:t>imidazolacetico</a:t>
            </a:r>
            <a:r>
              <a:rPr lang="es-MX" dirty="0" smtClean="0"/>
              <a:t>.</a:t>
            </a:r>
            <a:br>
              <a:rPr lang="es-MX" dirty="0" smtClean="0"/>
            </a:br>
            <a:endParaRPr lang="es-MX" dirty="0" smtClean="0"/>
          </a:p>
          <a:p>
            <a:pPr marL="0" indent="0">
              <a:buNone/>
            </a:pPr>
            <a:r>
              <a:rPr lang="es-MX" dirty="0"/>
              <a:t>T</a:t>
            </a:r>
            <a:r>
              <a:rPr lang="es-MX" dirty="0" smtClean="0"/>
              <a:t>ambién tiene un control negativo de su propia síntesis, a través de </a:t>
            </a:r>
            <a:r>
              <a:rPr lang="es-MX" dirty="0" err="1" smtClean="0"/>
              <a:t>autorreceptores</a:t>
            </a:r>
            <a:r>
              <a:rPr lang="es-MX" dirty="0" smtClean="0"/>
              <a:t> H3c en las terminaciones </a:t>
            </a:r>
            <a:r>
              <a:rPr lang="es-MX" dirty="0" err="1" smtClean="0"/>
              <a:t>axonicas</a:t>
            </a:r>
            <a:r>
              <a:rPr lang="es-MX" dirty="0" smtClean="0"/>
              <a:t>, dendríticas y se cree que existe una participación de células </a:t>
            </a:r>
            <a:r>
              <a:rPr lang="es-MX" dirty="0" err="1" smtClean="0"/>
              <a:t>gliales</a:t>
            </a:r>
            <a:r>
              <a:rPr lang="es-MX" dirty="0" smtClean="0"/>
              <a:t>.</a:t>
            </a:r>
          </a:p>
          <a:p>
            <a:pPr marL="0" indent="0">
              <a:buNone/>
            </a:pPr>
            <a:r>
              <a:rPr lang="es-MX" dirty="0" smtClean="0"/>
              <a:t>Hay dos enzimas que participan en este metabolismo:</a:t>
            </a:r>
          </a:p>
          <a:p>
            <a:pPr marL="0" indent="0">
              <a:buNone/>
            </a:pPr>
            <a:r>
              <a:rPr lang="es-MX" dirty="0" smtClean="0"/>
              <a:t>Histamina </a:t>
            </a:r>
            <a:r>
              <a:rPr lang="es-MX" dirty="0" err="1" smtClean="0"/>
              <a:t>metil-transferasa</a:t>
            </a:r>
            <a:r>
              <a:rPr lang="es-MX" dirty="0" smtClean="0"/>
              <a:t> y </a:t>
            </a:r>
            <a:r>
              <a:rPr lang="es-MX" dirty="0" err="1" smtClean="0"/>
              <a:t>diamino</a:t>
            </a:r>
            <a:r>
              <a:rPr lang="es-MX" dirty="0" smtClean="0"/>
              <a:t> oxidasa  </a:t>
            </a:r>
            <a:endParaRPr lang="es-MX" dirty="0"/>
          </a:p>
        </p:txBody>
      </p:sp>
      <p:pic>
        <p:nvPicPr>
          <p:cNvPr id="10" name="Imagen 9"/>
          <p:cNvPicPr>
            <a:picLocks noChangeAspect="1"/>
          </p:cNvPicPr>
          <p:nvPr/>
        </p:nvPicPr>
        <p:blipFill>
          <a:blip r:embed="rId2"/>
          <a:stretch>
            <a:fillRect/>
          </a:stretch>
        </p:blipFill>
        <p:spPr>
          <a:xfrm>
            <a:off x="7308304" y="4293096"/>
            <a:ext cx="1612073" cy="1225103"/>
          </a:xfrm>
          <a:prstGeom prst="rect">
            <a:avLst/>
          </a:prstGeom>
        </p:spPr>
      </p:pic>
    </p:spTree>
    <p:extLst>
      <p:ext uri="{BB962C8B-B14F-4D97-AF65-F5344CB8AC3E}">
        <p14:creationId xmlns:p14="http://schemas.microsoft.com/office/powerpoint/2010/main" val="34177961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ibliotecadigital.ilce.edu.mx/sites/ciencia/volumen1/ciencia2/28/imgs/f17p1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20891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172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bp.blogspot.com/-0WBDICxxS_k/VR5uD4NdMEI/AAAAAAAAARM/s2miETnE2ck/s1600/Antihistam%C3%ADnico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28092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10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Presentación clínica</a:t>
            </a:r>
            <a:endParaRPr lang="es-MX" dirty="0"/>
          </a:p>
        </p:txBody>
      </p:sp>
      <p:sp>
        <p:nvSpPr>
          <p:cNvPr id="3" name="Marcador de contenido 2"/>
          <p:cNvSpPr>
            <a:spLocks noGrp="1"/>
          </p:cNvSpPr>
          <p:nvPr>
            <p:ph idx="1"/>
          </p:nvPr>
        </p:nvSpPr>
        <p:spPr/>
        <p:txBody>
          <a:bodyPr>
            <a:normAutofit fontScale="92500" lnSpcReduction="10000"/>
          </a:bodyPr>
          <a:lstStyle/>
          <a:p>
            <a:pPr marL="0" indent="0">
              <a:buNone/>
            </a:pPr>
            <a:r>
              <a:rPr lang="es-MX" dirty="0"/>
              <a:t>Los </a:t>
            </a:r>
            <a:r>
              <a:rPr lang="es-MX" b="1" dirty="0"/>
              <a:t>síntomas relacionados con la acumulación de histamina </a:t>
            </a:r>
            <a:r>
              <a:rPr lang="es-MX" dirty="0"/>
              <a:t>son</a:t>
            </a:r>
            <a:r>
              <a:rPr lang="es-MX" dirty="0" smtClean="0"/>
              <a:t>:</a:t>
            </a:r>
          </a:p>
          <a:p>
            <a:r>
              <a:rPr lang="es-MX" dirty="0"/>
              <a:t>– Migraña, es el síntoma que más se relaciona con la intolerancia a la </a:t>
            </a:r>
            <a:r>
              <a:rPr lang="es-MX" dirty="0" smtClean="0"/>
              <a:t>histamina.</a:t>
            </a:r>
            <a:endParaRPr lang="es-MX" dirty="0"/>
          </a:p>
          <a:p>
            <a:r>
              <a:rPr lang="es-MX" dirty="0"/>
              <a:t>– Náuseas, vómitos, diarrea, estreñimiento, flatulencia, acidez, </a:t>
            </a:r>
            <a:r>
              <a:rPr lang="es-MX" dirty="0" smtClean="0"/>
              <a:t>dolor abdominal</a:t>
            </a:r>
            <a:r>
              <a:rPr lang="es-MX" dirty="0"/>
              <a:t>.</a:t>
            </a:r>
          </a:p>
          <a:p>
            <a:r>
              <a:rPr lang="es-MX" dirty="0"/>
              <a:t>– </a:t>
            </a:r>
            <a:r>
              <a:rPr lang="es-MX" dirty="0" smtClean="0"/>
              <a:t>edema</a:t>
            </a:r>
            <a:r>
              <a:rPr lang="es-MX" dirty="0"/>
              <a:t>, inflamación localizada, piel seca, enrojecimiento de la </a:t>
            </a:r>
            <a:r>
              <a:rPr lang="es-MX" dirty="0" smtClean="0"/>
              <a:t>piel</a:t>
            </a:r>
            <a:endParaRPr lang="es-MX" dirty="0"/>
          </a:p>
          <a:p>
            <a:r>
              <a:rPr lang="es-MX" dirty="0"/>
              <a:t>– Dolores osteopáticos y musculares.</a:t>
            </a:r>
          </a:p>
          <a:p>
            <a:r>
              <a:rPr lang="es-MX" dirty="0" smtClean="0"/>
              <a:t>– </a:t>
            </a:r>
            <a:r>
              <a:rPr lang="es-MX" dirty="0"/>
              <a:t>sensación de cansancio.</a:t>
            </a:r>
          </a:p>
          <a:p>
            <a:r>
              <a:rPr lang="es-MX" dirty="0"/>
              <a:t>– </a:t>
            </a:r>
            <a:r>
              <a:rPr lang="es-MX" dirty="0" smtClean="0"/>
              <a:t> </a:t>
            </a:r>
            <a:r>
              <a:rPr lang="es-MX" dirty="0"/>
              <a:t>arritmia, taquicardia.</a:t>
            </a:r>
          </a:p>
          <a:p>
            <a:r>
              <a:rPr lang="es-MX" dirty="0"/>
              <a:t>– Mareo. Cefalea.</a:t>
            </a:r>
          </a:p>
          <a:p>
            <a:pPr marL="0" indent="0">
              <a:buNone/>
            </a:pPr>
            <a:endParaRPr lang="es-MX" dirty="0"/>
          </a:p>
        </p:txBody>
      </p:sp>
    </p:spTree>
    <p:extLst>
      <p:ext uri="{BB962C8B-B14F-4D97-AF65-F5344CB8AC3E}">
        <p14:creationId xmlns:p14="http://schemas.microsoft.com/office/powerpoint/2010/main" val="6272997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Dosis toxica</a:t>
            </a:r>
            <a:endParaRPr lang="es-MX" dirty="0"/>
          </a:p>
        </p:txBody>
      </p:sp>
      <p:sp>
        <p:nvSpPr>
          <p:cNvPr id="3" name="Marcador de contenido 2"/>
          <p:cNvSpPr>
            <a:spLocks noGrp="1"/>
          </p:cNvSpPr>
          <p:nvPr>
            <p:ph idx="1"/>
          </p:nvPr>
        </p:nvSpPr>
        <p:spPr>
          <a:xfrm>
            <a:off x="594360" y="2420888"/>
            <a:ext cx="7955280" cy="4069080"/>
          </a:xfrm>
        </p:spPr>
        <p:txBody>
          <a:bodyPr/>
          <a:lstStyle/>
          <a:p>
            <a:pPr marL="0" indent="0" algn="just">
              <a:buNone/>
            </a:pPr>
            <a:r>
              <a:rPr lang="es-MX" dirty="0"/>
              <a:t>Los alimentos que contienen más de 20 mg/kg de histamina, se consideran ricos en histamina y son los que deben eliminarse en la dieta de los pacientes con intolerancia a la histamina</a:t>
            </a:r>
            <a:r>
              <a:rPr lang="es-MX" dirty="0" smtClean="0"/>
              <a:t>.</a:t>
            </a:r>
          </a:p>
          <a:p>
            <a:pPr marL="0" indent="0">
              <a:buNone/>
            </a:pPr>
            <a:endParaRPr lang="es-MX" dirty="0"/>
          </a:p>
        </p:txBody>
      </p:sp>
    </p:spTree>
    <p:extLst>
      <p:ext uri="{BB962C8B-B14F-4D97-AF65-F5344CB8AC3E}">
        <p14:creationId xmlns:p14="http://schemas.microsoft.com/office/powerpoint/2010/main" val="14076894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1700" y="0"/>
            <a:ext cx="6377940" cy="1293028"/>
          </a:xfrm>
        </p:spPr>
        <p:txBody>
          <a:bodyPr/>
          <a:lstStyle/>
          <a:p>
            <a:pPr algn="ctr"/>
            <a:r>
              <a:rPr lang="es-MX" dirty="0" smtClean="0"/>
              <a:t>Tratamiento </a:t>
            </a:r>
            <a:endParaRPr lang="es-MX" dirty="0"/>
          </a:p>
        </p:txBody>
      </p:sp>
      <p:sp>
        <p:nvSpPr>
          <p:cNvPr id="3" name="Marcador de contenido 2"/>
          <p:cNvSpPr>
            <a:spLocks noGrp="1"/>
          </p:cNvSpPr>
          <p:nvPr>
            <p:ph idx="1"/>
          </p:nvPr>
        </p:nvSpPr>
        <p:spPr>
          <a:xfrm>
            <a:off x="827584" y="986576"/>
            <a:ext cx="7955280" cy="1306448"/>
          </a:xfrm>
        </p:spPr>
        <p:txBody>
          <a:bodyPr/>
          <a:lstStyle/>
          <a:p>
            <a:pPr marL="0" indent="0" algn="just">
              <a:buNone/>
            </a:pPr>
            <a:r>
              <a:rPr lang="es-MX" dirty="0"/>
              <a:t>Dieta baja en histamina. Combinando los restantes alimentos de forma adecuada para que, manteniendo la ingesta de histamina lo más baja posible, se puedan cubrir todas las necesidades nutricionales del paciente</a:t>
            </a:r>
            <a:r>
              <a:rPr lang="es-MX" dirty="0" smtClean="0"/>
              <a:t>.</a:t>
            </a:r>
          </a:p>
          <a:p>
            <a:pPr marL="0" indent="0">
              <a:buNone/>
            </a:pPr>
            <a:endParaRPr lang="es-MX" dirty="0"/>
          </a:p>
        </p:txBody>
      </p:sp>
      <p:pic>
        <p:nvPicPr>
          <p:cNvPr id="9220" name="Picture 4" descr="http://lablogtica.com/wp-content/uploads/2015/09/histamina.jpg"/>
          <p:cNvPicPr>
            <a:picLocks noChangeAspect="1" noChangeArrowheads="1"/>
          </p:cNvPicPr>
          <p:nvPr/>
        </p:nvPicPr>
        <p:blipFill rotWithShape="1">
          <a:blip r:embed="rId2">
            <a:extLst>
              <a:ext uri="{28A0092B-C50C-407E-A947-70E740481C1C}">
                <a14:useLocalDpi xmlns:a14="http://schemas.microsoft.com/office/drawing/2010/main" val="0"/>
              </a:ext>
            </a:extLst>
          </a:blip>
          <a:srcRect b="11308"/>
          <a:stretch/>
        </p:blipFill>
        <p:spPr bwMode="auto">
          <a:xfrm>
            <a:off x="1475656" y="2420888"/>
            <a:ext cx="6648450" cy="400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467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548680"/>
            <a:ext cx="6336704" cy="1500016"/>
          </a:xfrm>
        </p:spPr>
        <p:txBody>
          <a:bodyPr>
            <a:normAutofit fontScale="90000"/>
          </a:bodyPr>
          <a:lstStyle/>
          <a:p>
            <a:pPr algn="ctr"/>
            <a:r>
              <a:rPr lang="es-MX" dirty="0" smtClean="0"/>
              <a:t>Toxina en peces y mariscos</a:t>
            </a:r>
            <a:endParaRPr lang="es-MX" dirty="0"/>
          </a:p>
        </p:txBody>
      </p:sp>
      <p:sp>
        <p:nvSpPr>
          <p:cNvPr id="3" name="2 Subtítulo"/>
          <p:cNvSpPr>
            <a:spLocks noGrp="1"/>
          </p:cNvSpPr>
          <p:nvPr>
            <p:ph type="subTitle" idx="1"/>
          </p:nvPr>
        </p:nvSpPr>
        <p:spPr>
          <a:xfrm>
            <a:off x="107504" y="2204864"/>
            <a:ext cx="5114778" cy="936104"/>
          </a:xfrm>
        </p:spPr>
        <p:txBody>
          <a:bodyPr/>
          <a:lstStyle/>
          <a:p>
            <a:pPr algn="ctr"/>
            <a:r>
              <a:rPr lang="es-MX" sz="4200" b="1" cap="all" dirty="0" err="1" smtClean="0">
                <a:ln w="500">
                  <a:solidFill>
                    <a:srgbClr val="B13F9A">
                      <a:shade val="20000"/>
                      <a:satMod val="120000"/>
                    </a:srgbClr>
                  </a:solidFill>
                </a:ln>
                <a:solidFill>
                  <a:srgbClr val="00B0F0"/>
                </a:solidFill>
                <a:ea typeface="+mj-ea"/>
                <a:cs typeface="+mj-cs"/>
              </a:rPr>
              <a:t>Ciguatero</a:t>
            </a:r>
            <a:endParaRPr lang="es-MX" dirty="0">
              <a:solidFill>
                <a:srgbClr val="00B0F0"/>
              </a:solidFill>
            </a:endParaRPr>
          </a:p>
        </p:txBody>
      </p:sp>
      <p:pic>
        <p:nvPicPr>
          <p:cNvPr id="3074" name="Picture 2" descr="http://www.womenshealthmag.com/sites/womenshealthmag.com/files/images/fish-ciguat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571500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65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268760"/>
            <a:ext cx="7239000" cy="626328"/>
          </a:xfrm>
        </p:spPr>
        <p:txBody>
          <a:bodyPr>
            <a:normAutofit fontScale="90000"/>
          </a:bodyPr>
          <a:lstStyle/>
          <a:p>
            <a:pPr algn="ctr"/>
            <a:r>
              <a:rPr lang="es-MX" dirty="0" smtClean="0"/>
              <a:t>Ciguatera</a:t>
            </a:r>
            <a:endParaRPr lang="es-MX" dirty="0"/>
          </a:p>
        </p:txBody>
      </p:sp>
      <p:sp>
        <p:nvSpPr>
          <p:cNvPr id="3" name="2 Marcador de contenido"/>
          <p:cNvSpPr>
            <a:spLocks noGrp="1"/>
          </p:cNvSpPr>
          <p:nvPr>
            <p:ph idx="1"/>
          </p:nvPr>
        </p:nvSpPr>
        <p:spPr>
          <a:xfrm>
            <a:off x="539552" y="2132856"/>
            <a:ext cx="7239000" cy="2448272"/>
          </a:xfrm>
        </p:spPr>
        <p:txBody>
          <a:bodyPr>
            <a:normAutofit/>
          </a:bodyPr>
          <a:lstStyle/>
          <a:p>
            <a:pPr marL="0" indent="0">
              <a:buNone/>
            </a:pPr>
            <a:r>
              <a:rPr lang="es-MX" dirty="0" smtClean="0"/>
              <a:t>¿Que es?</a:t>
            </a:r>
            <a:br>
              <a:rPr lang="es-MX" dirty="0" smtClean="0"/>
            </a:br>
            <a:r>
              <a:rPr lang="es-MX" dirty="0" smtClean="0"/>
              <a:t>La ciguatera es una envenenamiento causado por la ingesta de peces tropicales o subtropicales que han ingerido previamente </a:t>
            </a:r>
            <a:r>
              <a:rPr lang="es-MX" dirty="0" err="1" smtClean="0"/>
              <a:t>microalgas</a:t>
            </a:r>
            <a:r>
              <a:rPr lang="es-MX" dirty="0" smtClean="0"/>
              <a:t> y/o </a:t>
            </a:r>
            <a:r>
              <a:rPr lang="es-MX" dirty="0" err="1" smtClean="0"/>
              <a:t>dinoflajelados</a:t>
            </a:r>
            <a:endParaRPr lang="es-MX" dirty="0"/>
          </a:p>
        </p:txBody>
      </p:sp>
    </p:spTree>
    <p:extLst>
      <p:ext uri="{BB962C8B-B14F-4D97-AF65-F5344CB8AC3E}">
        <p14:creationId xmlns:p14="http://schemas.microsoft.com/office/powerpoint/2010/main" val="6776780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3133" y="548680"/>
            <a:ext cx="7239000" cy="698336"/>
          </a:xfrm>
        </p:spPr>
        <p:txBody>
          <a:bodyPr>
            <a:normAutofit/>
          </a:bodyPr>
          <a:lstStyle/>
          <a:p>
            <a:pPr algn="ctr"/>
            <a:r>
              <a:rPr lang="es-MX" dirty="0"/>
              <a:t>Ciguatera</a:t>
            </a:r>
          </a:p>
        </p:txBody>
      </p:sp>
      <p:sp>
        <p:nvSpPr>
          <p:cNvPr id="3" name="2 Marcador de contenido"/>
          <p:cNvSpPr>
            <a:spLocks noGrp="1"/>
          </p:cNvSpPr>
          <p:nvPr>
            <p:ph idx="1"/>
          </p:nvPr>
        </p:nvSpPr>
        <p:spPr>
          <a:xfrm>
            <a:off x="455201" y="1385392"/>
            <a:ext cx="7488832" cy="5472608"/>
          </a:xfrm>
        </p:spPr>
        <p:txBody>
          <a:bodyPr>
            <a:normAutofit/>
          </a:bodyPr>
          <a:lstStyle/>
          <a:p>
            <a:pPr marL="0" indent="0">
              <a:buNone/>
            </a:pPr>
            <a:r>
              <a:rPr lang="es-MX" dirty="0" smtClean="0"/>
              <a:t>Antecedentes históricos </a:t>
            </a:r>
          </a:p>
          <a:p>
            <a:r>
              <a:rPr lang="es-MX" dirty="0" smtClean="0"/>
              <a:t>En los tiempos de Alejandro Magno, (323-356 a.C.) se prohibía a los soldados comer peces para prevenir enfermedades.</a:t>
            </a:r>
          </a:p>
          <a:p>
            <a:r>
              <a:rPr lang="es-MX" dirty="0" smtClean="0"/>
              <a:t>ocurren en 1601 (Océano Indico), en 1770 (Pacífico Sur), en 1774 por el Capitán James Cook, y en 1792 en la Polinesia Francesa.</a:t>
            </a:r>
          </a:p>
          <a:p>
            <a:r>
              <a:rPr lang="es-MX" dirty="0" smtClean="0"/>
              <a:t>En </a:t>
            </a:r>
            <a:r>
              <a:rPr lang="es-MX" dirty="0"/>
              <a:t>1800s, cuando un Inglés se enfermó en Cuba y declaró que contrajo la enfermedad luego de consumir "</a:t>
            </a:r>
            <a:r>
              <a:rPr lang="es-MX" i="1" dirty="0" err="1"/>
              <a:t>seawater</a:t>
            </a:r>
            <a:r>
              <a:rPr lang="es-MX" dirty="0"/>
              <a:t> </a:t>
            </a:r>
            <a:r>
              <a:rPr lang="es-MX" dirty="0" err="1"/>
              <a:t>fish</a:t>
            </a:r>
            <a:r>
              <a:rPr lang="es-MX" dirty="0"/>
              <a:t>" (pez de mar</a:t>
            </a:r>
            <a:r>
              <a:rPr lang="es-MX" dirty="0" smtClean="0"/>
              <a:t>)</a:t>
            </a:r>
          </a:p>
        </p:txBody>
      </p:sp>
    </p:spTree>
    <p:extLst>
      <p:ext uri="{BB962C8B-B14F-4D97-AF65-F5344CB8AC3E}">
        <p14:creationId xmlns:p14="http://schemas.microsoft.com/office/powerpoint/2010/main" val="37002063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6436" y="116632"/>
            <a:ext cx="7239000" cy="586115"/>
          </a:xfrm>
        </p:spPr>
        <p:txBody>
          <a:bodyPr>
            <a:normAutofit fontScale="90000"/>
          </a:bodyPr>
          <a:lstStyle/>
          <a:p>
            <a:pPr algn="ctr"/>
            <a:r>
              <a:rPr lang="es-MX" dirty="0" smtClean="0"/>
              <a:t>Ciguatera</a:t>
            </a:r>
            <a:endParaRPr lang="es-MX" dirty="0"/>
          </a:p>
        </p:txBody>
      </p:sp>
      <p:sp>
        <p:nvSpPr>
          <p:cNvPr id="3" name="2 Marcador de contenido"/>
          <p:cNvSpPr>
            <a:spLocks noGrp="1"/>
          </p:cNvSpPr>
          <p:nvPr>
            <p:ph idx="1"/>
          </p:nvPr>
        </p:nvSpPr>
        <p:spPr>
          <a:xfrm>
            <a:off x="251520" y="836712"/>
            <a:ext cx="3105084" cy="2448272"/>
          </a:xfrm>
        </p:spPr>
        <p:txBody>
          <a:bodyPr>
            <a:noAutofit/>
          </a:bodyPr>
          <a:lstStyle/>
          <a:p>
            <a:pPr marL="0" indent="0">
              <a:buNone/>
            </a:pPr>
            <a:r>
              <a:rPr lang="es-MX" sz="1800" dirty="0" smtClean="0">
                <a:latin typeface="+mj-lt"/>
              </a:rPr>
              <a:t>Productores algas como: </a:t>
            </a:r>
          </a:p>
          <a:p>
            <a:r>
              <a:rPr lang="es-MX" sz="1800" dirty="0">
                <a:latin typeface="+mj-lt"/>
              </a:rPr>
              <a:t> </a:t>
            </a:r>
            <a:r>
              <a:rPr lang="es-MX" sz="1800" i="1" dirty="0" err="1" smtClean="0">
                <a:latin typeface="+mj-lt"/>
              </a:rPr>
              <a:t>Schizothrix</a:t>
            </a:r>
            <a:r>
              <a:rPr lang="es-MX" sz="1800" i="1" dirty="0" smtClean="0">
                <a:latin typeface="+mj-lt"/>
              </a:rPr>
              <a:t> </a:t>
            </a:r>
            <a:r>
              <a:rPr lang="es-MX" sz="1800" i="1" dirty="0" err="1" smtClean="0">
                <a:latin typeface="+mj-lt"/>
              </a:rPr>
              <a:t>calcicolu</a:t>
            </a:r>
            <a:endParaRPr lang="es-MX" sz="1800" i="1" dirty="0" smtClean="0">
              <a:latin typeface="+mj-lt"/>
            </a:endParaRPr>
          </a:p>
          <a:p>
            <a:pPr marL="0" indent="0">
              <a:buNone/>
            </a:pPr>
            <a:r>
              <a:rPr lang="es-MX" sz="1800" dirty="0" smtClean="0">
                <a:latin typeface="+mj-lt"/>
              </a:rPr>
              <a:t>Productores protistas como:</a:t>
            </a:r>
          </a:p>
          <a:p>
            <a:r>
              <a:rPr lang="es-MX" sz="1800" i="1" dirty="0" err="1" smtClean="0">
                <a:latin typeface="+mj-lt"/>
              </a:rPr>
              <a:t>Gambierdiscus</a:t>
            </a:r>
            <a:r>
              <a:rPr lang="es-MX" sz="1800" i="1" dirty="0" smtClean="0">
                <a:latin typeface="+mj-lt"/>
              </a:rPr>
              <a:t> </a:t>
            </a:r>
            <a:r>
              <a:rPr lang="es-MX" sz="1800" i="1" dirty="0" err="1" smtClean="0">
                <a:latin typeface="+mj-lt"/>
              </a:rPr>
              <a:t>toxicus</a:t>
            </a:r>
            <a:r>
              <a:rPr lang="es-MX" sz="1800" i="1" dirty="0" smtClean="0">
                <a:latin typeface="+mj-lt"/>
              </a:rPr>
              <a:t> </a:t>
            </a:r>
          </a:p>
          <a:p>
            <a:r>
              <a:rPr lang="es-MX" sz="1800" i="1" dirty="0" smtClean="0">
                <a:latin typeface="+mj-lt"/>
              </a:rPr>
              <a:t> </a:t>
            </a:r>
            <a:r>
              <a:rPr lang="es-MX" sz="1800" i="1" dirty="0" err="1" smtClean="0">
                <a:latin typeface="+mj-lt"/>
              </a:rPr>
              <a:t>Prorocentrum</a:t>
            </a:r>
            <a:r>
              <a:rPr lang="es-MX" sz="1800" i="1" dirty="0" smtClean="0">
                <a:latin typeface="+mj-lt"/>
              </a:rPr>
              <a:t> </a:t>
            </a:r>
            <a:r>
              <a:rPr lang="es-MX" sz="1800" i="1" dirty="0" err="1" smtClean="0">
                <a:latin typeface="+mj-lt"/>
              </a:rPr>
              <a:t>concavum</a:t>
            </a:r>
            <a:r>
              <a:rPr lang="es-MX" sz="1800" i="1" dirty="0" smtClean="0">
                <a:latin typeface="+mj-lt"/>
              </a:rPr>
              <a:t> </a:t>
            </a:r>
          </a:p>
          <a:p>
            <a:r>
              <a:rPr lang="es-MX" sz="1800" i="1" dirty="0" smtClean="0">
                <a:latin typeface="+mj-lt"/>
              </a:rPr>
              <a:t>P</a:t>
            </a:r>
            <a:r>
              <a:rPr lang="es-MX" sz="1800" i="1" dirty="0">
                <a:latin typeface="+mj-lt"/>
              </a:rPr>
              <a:t>. mexicana</a:t>
            </a:r>
          </a:p>
        </p:txBody>
      </p:sp>
      <p:pic>
        <p:nvPicPr>
          <p:cNvPr id="1026" name="Picture 2" descr="OSCILLATORIACEAE Schizothrix calcicola Rusty scum Blue-green al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248" y="908720"/>
            <a:ext cx="322411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derwatertimes.com/news4/Gambierdiscus_tox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69567"/>
            <a:ext cx="28575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lanktonnet.awi.de/repository/rawdata-PlanktonNet2/viewable/maria_antonia_sampayo_prorocentrum_concavum_xxa_20080918115646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215" y="3645024"/>
            <a:ext cx="2657872" cy="2325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ms.si.edu/irlspec/images/Proroc_mexica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92048" y="4155870"/>
            <a:ext cx="292035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23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1.bp.blogspot.com/-mc3Z-O5eATk/VTJrr9OdCfI/AAAAAAAAAv0/_Jk6__qjQ64/s1600/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1296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285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upload.wikimedia.org/wikipedia/commons/f/f1/Maitotox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289"/>
            <a:ext cx="8100392" cy="3745031"/>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88640"/>
            <a:ext cx="7239000" cy="626328"/>
          </a:xfrm>
        </p:spPr>
        <p:txBody>
          <a:bodyPr>
            <a:normAutofit fontScale="90000"/>
          </a:bodyPr>
          <a:lstStyle/>
          <a:p>
            <a:pPr algn="ctr"/>
            <a:r>
              <a:rPr lang="es-MX" dirty="0" smtClean="0"/>
              <a:t>Ciguatera</a:t>
            </a:r>
            <a:endParaRPr lang="es-MX" dirty="0"/>
          </a:p>
        </p:txBody>
      </p:sp>
      <p:sp>
        <p:nvSpPr>
          <p:cNvPr id="3" name="2 Marcador de contenido"/>
          <p:cNvSpPr>
            <a:spLocks noGrp="1"/>
          </p:cNvSpPr>
          <p:nvPr>
            <p:ph idx="1"/>
          </p:nvPr>
        </p:nvSpPr>
        <p:spPr>
          <a:xfrm>
            <a:off x="395536" y="836712"/>
            <a:ext cx="7239000" cy="504056"/>
          </a:xfrm>
        </p:spPr>
        <p:txBody>
          <a:bodyPr>
            <a:normAutofit/>
          </a:bodyPr>
          <a:lstStyle/>
          <a:p>
            <a:pPr marL="0" indent="0">
              <a:buNone/>
            </a:pPr>
            <a:r>
              <a:rPr lang="es-MX" dirty="0" err="1" smtClean="0"/>
              <a:t>Ciguanotoxina</a:t>
            </a:r>
            <a:endParaRPr lang="es-MX" dirty="0"/>
          </a:p>
        </p:txBody>
      </p:sp>
      <p:pic>
        <p:nvPicPr>
          <p:cNvPr id="2052" name="Picture 4" descr="http://upload.wikimedia.org/wikipedia/commons/thumb/7/7d/Ciguatoxin.svg/800px-Ciguatox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0688"/>
            <a:ext cx="7620000" cy="212826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187624" y="2748955"/>
            <a:ext cx="2016224" cy="369332"/>
          </a:xfrm>
          <a:prstGeom prst="rect">
            <a:avLst/>
          </a:prstGeom>
          <a:noFill/>
        </p:spPr>
        <p:txBody>
          <a:bodyPr wrap="square" rtlCol="0">
            <a:spAutoFit/>
          </a:bodyPr>
          <a:lstStyle/>
          <a:p>
            <a:endParaRPr lang="es-MX" dirty="0"/>
          </a:p>
        </p:txBody>
      </p:sp>
      <p:sp>
        <p:nvSpPr>
          <p:cNvPr id="6" name="5 CuadroTexto"/>
          <p:cNvSpPr txBox="1"/>
          <p:nvPr/>
        </p:nvSpPr>
        <p:spPr>
          <a:xfrm>
            <a:off x="539552" y="2564289"/>
            <a:ext cx="1512168" cy="369332"/>
          </a:xfrm>
          <a:prstGeom prst="rect">
            <a:avLst/>
          </a:prstGeom>
          <a:noFill/>
        </p:spPr>
        <p:txBody>
          <a:bodyPr wrap="square" rtlCol="0">
            <a:spAutoFit/>
          </a:bodyPr>
          <a:lstStyle/>
          <a:p>
            <a:r>
              <a:rPr lang="es-MX" dirty="0" err="1" smtClean="0"/>
              <a:t>Maitotoxina</a:t>
            </a:r>
            <a:endParaRPr lang="es-MX" dirty="0"/>
          </a:p>
        </p:txBody>
      </p:sp>
    </p:spTree>
    <p:extLst>
      <p:ext uri="{BB962C8B-B14F-4D97-AF65-F5344CB8AC3E}">
        <p14:creationId xmlns:p14="http://schemas.microsoft.com/office/powerpoint/2010/main" val="2937985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588680"/>
          </a:xfrm>
        </p:spPr>
        <p:txBody>
          <a:bodyPr>
            <a:normAutofit fontScale="90000"/>
          </a:bodyPr>
          <a:lstStyle/>
          <a:p>
            <a:pPr algn="ctr"/>
            <a:r>
              <a:rPr lang="es-MX" dirty="0"/>
              <a:t>Ciguatera</a:t>
            </a:r>
          </a:p>
        </p:txBody>
      </p:sp>
      <p:pic>
        <p:nvPicPr>
          <p:cNvPr id="5" name="Picture 6" descr="http://upload.wikimedia.org/wikipedia/commons/b/ba/Palytox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42" y="946962"/>
            <a:ext cx="7555723" cy="478629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7330" y="980728"/>
            <a:ext cx="1512168" cy="369332"/>
          </a:xfrm>
          <a:prstGeom prst="rect">
            <a:avLst/>
          </a:prstGeom>
          <a:noFill/>
        </p:spPr>
        <p:txBody>
          <a:bodyPr wrap="square" rtlCol="0">
            <a:spAutoFit/>
          </a:bodyPr>
          <a:lstStyle/>
          <a:p>
            <a:r>
              <a:rPr lang="es-MX" dirty="0" err="1" smtClean="0"/>
              <a:t>Palitoxina</a:t>
            </a:r>
            <a:endParaRPr lang="es-MX" dirty="0"/>
          </a:p>
        </p:txBody>
      </p:sp>
    </p:spTree>
    <p:extLst>
      <p:ext uri="{BB962C8B-B14F-4D97-AF65-F5344CB8AC3E}">
        <p14:creationId xmlns:p14="http://schemas.microsoft.com/office/powerpoint/2010/main" val="42064921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239000" cy="626328"/>
          </a:xfrm>
        </p:spPr>
        <p:txBody>
          <a:bodyPr>
            <a:normAutofit fontScale="90000"/>
          </a:bodyPr>
          <a:lstStyle/>
          <a:p>
            <a:pPr algn="ctr"/>
            <a:r>
              <a:rPr lang="es-MX" dirty="0" smtClean="0"/>
              <a:t>Ciguatera</a:t>
            </a:r>
            <a:endParaRPr lang="es-MX" dirty="0"/>
          </a:p>
        </p:txBody>
      </p:sp>
      <p:sp>
        <p:nvSpPr>
          <p:cNvPr id="3" name="2 Marcador de contenido"/>
          <p:cNvSpPr>
            <a:spLocks noGrp="1"/>
          </p:cNvSpPr>
          <p:nvPr>
            <p:ph idx="1"/>
          </p:nvPr>
        </p:nvSpPr>
        <p:spPr>
          <a:xfrm>
            <a:off x="467544" y="908720"/>
            <a:ext cx="3240360" cy="5688632"/>
          </a:xfrm>
        </p:spPr>
        <p:txBody>
          <a:bodyPr>
            <a:noAutofit/>
          </a:bodyPr>
          <a:lstStyle/>
          <a:p>
            <a:pPr marL="0" indent="0">
              <a:buNone/>
            </a:pPr>
            <a:r>
              <a:rPr lang="es-MX" sz="1600" dirty="0" smtClean="0"/>
              <a:t>Los peces:</a:t>
            </a:r>
            <a:endParaRPr lang="es-MX" sz="1600" dirty="0"/>
          </a:p>
          <a:p>
            <a:r>
              <a:rPr lang="es-MX" sz="1600" dirty="0"/>
              <a:t>A</a:t>
            </a:r>
            <a:r>
              <a:rPr lang="es-MX" sz="1600" dirty="0" smtClean="0"/>
              <a:t>tún </a:t>
            </a:r>
            <a:r>
              <a:rPr lang="es-MX" sz="1600" dirty="0"/>
              <a:t>y el dorado (</a:t>
            </a:r>
            <a:r>
              <a:rPr lang="es-MX" sz="1600" dirty="0" err="1"/>
              <a:t>mahi</a:t>
            </a:r>
            <a:r>
              <a:rPr lang="es-MX" sz="1600" dirty="0"/>
              <a:t> </a:t>
            </a:r>
            <a:r>
              <a:rPr lang="es-MX" sz="1600" dirty="0" err="1"/>
              <a:t>mahi</a:t>
            </a:r>
            <a:r>
              <a:rPr lang="es-MX" sz="1600" dirty="0" smtClean="0"/>
              <a:t>) </a:t>
            </a:r>
          </a:p>
          <a:p>
            <a:r>
              <a:rPr lang="es-MX" sz="1600" dirty="0" smtClean="0"/>
              <a:t>Bacalao</a:t>
            </a:r>
          </a:p>
          <a:p>
            <a:r>
              <a:rPr lang="es-MX" sz="1600" dirty="0"/>
              <a:t>S</a:t>
            </a:r>
            <a:r>
              <a:rPr lang="es-MX" sz="1600" dirty="0" smtClean="0"/>
              <a:t>almón</a:t>
            </a:r>
            <a:r>
              <a:rPr lang="es-MX" sz="1600" dirty="0"/>
              <a:t>, </a:t>
            </a:r>
          </a:p>
          <a:p>
            <a:r>
              <a:rPr lang="es-MX" sz="1600" dirty="0" smtClean="0"/>
              <a:t>Lenguados</a:t>
            </a:r>
          </a:p>
          <a:p>
            <a:r>
              <a:rPr lang="es-MX" sz="1600" dirty="0"/>
              <a:t>A</a:t>
            </a:r>
            <a:r>
              <a:rPr lang="es-MX" sz="1600" dirty="0" smtClean="0"/>
              <a:t>badejos</a:t>
            </a:r>
          </a:p>
          <a:p>
            <a:r>
              <a:rPr lang="es-MX" sz="1600" dirty="0" smtClean="0"/>
              <a:t>Tilapia</a:t>
            </a:r>
          </a:p>
          <a:p>
            <a:r>
              <a:rPr lang="es-MX" sz="1600" dirty="0"/>
              <a:t>T</a:t>
            </a:r>
            <a:r>
              <a:rPr lang="es-MX" sz="1600" dirty="0" smtClean="0"/>
              <a:t>rucha </a:t>
            </a:r>
          </a:p>
          <a:p>
            <a:r>
              <a:rPr lang="es-MX" sz="1600" dirty="0" smtClean="0"/>
              <a:t>Bagre</a:t>
            </a:r>
          </a:p>
          <a:p>
            <a:pPr marL="0" indent="0">
              <a:buNone/>
            </a:pPr>
            <a:r>
              <a:rPr lang="es-MX" sz="1600" dirty="0"/>
              <a:t>Invertebrados:</a:t>
            </a:r>
          </a:p>
          <a:p>
            <a:r>
              <a:rPr lang="es-MX" sz="1600" dirty="0"/>
              <a:t>Cangrejos</a:t>
            </a:r>
          </a:p>
          <a:p>
            <a:r>
              <a:rPr lang="es-MX" sz="1600" dirty="0"/>
              <a:t>Langostas</a:t>
            </a:r>
          </a:p>
          <a:p>
            <a:r>
              <a:rPr lang="es-MX" sz="1600" dirty="0" smtClean="0"/>
              <a:t>Calamar</a:t>
            </a:r>
            <a:endParaRPr lang="es-MX" sz="1600" dirty="0"/>
          </a:p>
          <a:p>
            <a:r>
              <a:rPr lang="es-MX" sz="1600" dirty="0"/>
              <a:t>Pulpo</a:t>
            </a:r>
          </a:p>
          <a:p>
            <a:r>
              <a:rPr lang="es-MX" sz="1600" dirty="0" err="1"/>
              <a:t>Carrucho</a:t>
            </a:r>
            <a:endParaRPr lang="es-MX" sz="1600" dirty="0"/>
          </a:p>
          <a:p>
            <a:r>
              <a:rPr lang="es-MX" sz="1600" dirty="0" smtClean="0"/>
              <a:t>Bivalvos </a:t>
            </a:r>
            <a:r>
              <a:rPr lang="es-MX" sz="1600" dirty="0"/>
              <a:t>(ostras, </a:t>
            </a:r>
          </a:p>
          <a:p>
            <a:r>
              <a:rPr lang="es-MX" sz="1600" dirty="0"/>
              <a:t>almejas, mejillones y  </a:t>
            </a:r>
            <a:r>
              <a:rPr lang="es-MX" sz="1600" dirty="0" smtClean="0"/>
              <a:t>vieiras)</a:t>
            </a:r>
          </a:p>
        </p:txBody>
      </p:sp>
      <p:sp>
        <p:nvSpPr>
          <p:cNvPr id="5" name="4 Cerrar llave"/>
          <p:cNvSpPr/>
          <p:nvPr/>
        </p:nvSpPr>
        <p:spPr>
          <a:xfrm>
            <a:off x="4283968" y="980728"/>
            <a:ext cx="648072" cy="5688632"/>
          </a:xfrm>
          <a:prstGeom prst="rightBrace">
            <a:avLst>
              <a:gd name="adj1" fmla="val 81629"/>
              <a:gd name="adj2" fmla="val 50209"/>
            </a:avLst>
          </a:prstGeom>
          <a:solidFill>
            <a:schemeClr val="accent5">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CuadroTexto"/>
          <p:cNvSpPr txBox="1"/>
          <p:nvPr/>
        </p:nvSpPr>
        <p:spPr>
          <a:xfrm>
            <a:off x="5292080" y="3224879"/>
            <a:ext cx="2808312" cy="923330"/>
          </a:xfrm>
          <a:prstGeom prst="rect">
            <a:avLst/>
          </a:prstGeom>
          <a:noFill/>
        </p:spPr>
        <p:txBody>
          <a:bodyPr wrap="square" rtlCol="0">
            <a:spAutoFit/>
          </a:bodyPr>
          <a:lstStyle/>
          <a:p>
            <a:r>
              <a:rPr lang="es-MX" dirty="0" smtClean="0"/>
              <a:t>No son </a:t>
            </a:r>
            <a:r>
              <a:rPr lang="es-MX" b="1" dirty="0" smtClean="0"/>
              <a:t>generalmente </a:t>
            </a:r>
            <a:r>
              <a:rPr lang="es-MX" dirty="0" smtClean="0"/>
              <a:t>portadores de </a:t>
            </a:r>
            <a:r>
              <a:rPr lang="es-MX" dirty="0" err="1" smtClean="0"/>
              <a:t>ciguanotoxinas</a:t>
            </a:r>
            <a:endParaRPr lang="es-MX" dirty="0"/>
          </a:p>
        </p:txBody>
      </p:sp>
    </p:spTree>
    <p:extLst>
      <p:ext uri="{BB962C8B-B14F-4D97-AF65-F5344CB8AC3E}">
        <p14:creationId xmlns:p14="http://schemas.microsoft.com/office/powerpoint/2010/main" val="14320827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hoi.edu/science/B/redtide/species/cfp_vector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1" y="404664"/>
            <a:ext cx="8054608" cy="626469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320040"/>
            <a:ext cx="7239000" cy="516672"/>
          </a:xfrm>
        </p:spPr>
        <p:txBody>
          <a:bodyPr>
            <a:normAutofit fontScale="90000"/>
          </a:bodyPr>
          <a:lstStyle/>
          <a:p>
            <a:pPr algn="ctr"/>
            <a:r>
              <a:rPr lang="es-MX" dirty="0" smtClean="0"/>
              <a:t>Ciguatera</a:t>
            </a:r>
            <a:endParaRPr lang="es-MX" dirty="0"/>
          </a:p>
        </p:txBody>
      </p:sp>
    </p:spTree>
    <p:extLst>
      <p:ext uri="{BB962C8B-B14F-4D97-AF65-F5344CB8AC3E}">
        <p14:creationId xmlns:p14="http://schemas.microsoft.com/office/powerpoint/2010/main" val="3535783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4016"/>
            <a:ext cx="7239000" cy="660688"/>
          </a:xfrm>
        </p:spPr>
        <p:txBody>
          <a:bodyPr>
            <a:normAutofit/>
          </a:bodyPr>
          <a:lstStyle/>
          <a:p>
            <a:pPr algn="ctr"/>
            <a:r>
              <a:rPr lang="es-MX" dirty="0" smtClean="0"/>
              <a:t>Ciguatera</a:t>
            </a:r>
            <a:endParaRPr lang="es-MX" dirty="0"/>
          </a:p>
        </p:txBody>
      </p:sp>
      <p:sp>
        <p:nvSpPr>
          <p:cNvPr id="3" name="2 Marcador de contenido"/>
          <p:cNvSpPr>
            <a:spLocks noGrp="1"/>
          </p:cNvSpPr>
          <p:nvPr>
            <p:ph idx="1"/>
          </p:nvPr>
        </p:nvSpPr>
        <p:spPr>
          <a:xfrm>
            <a:off x="470204" y="1124744"/>
            <a:ext cx="8494283" cy="5184576"/>
          </a:xfrm>
        </p:spPr>
        <p:txBody>
          <a:bodyPr>
            <a:noAutofit/>
          </a:bodyPr>
          <a:lstStyle/>
          <a:p>
            <a:pPr marL="0" indent="0" algn="just">
              <a:buNone/>
            </a:pPr>
            <a:r>
              <a:rPr lang="es-MX" sz="2400" dirty="0" smtClean="0"/>
              <a:t>Características:</a:t>
            </a:r>
          </a:p>
          <a:p>
            <a:pPr algn="just"/>
            <a:r>
              <a:rPr lang="es-MX" sz="2000" dirty="0" smtClean="0"/>
              <a:t>Las </a:t>
            </a:r>
            <a:r>
              <a:rPr lang="es-MX" sz="2000" dirty="0" err="1" smtClean="0"/>
              <a:t>ciguatoxinas</a:t>
            </a:r>
            <a:r>
              <a:rPr lang="es-MX" sz="2000" dirty="0" smtClean="0"/>
              <a:t> tienden </a:t>
            </a:r>
            <a:r>
              <a:rPr lang="es-MX" sz="2000" dirty="0"/>
              <a:t>a </a:t>
            </a:r>
            <a:r>
              <a:rPr lang="es-MX" sz="2000" dirty="0" smtClean="0"/>
              <a:t>acumularse generalmente en el </a:t>
            </a:r>
            <a:r>
              <a:rPr lang="es-MX" sz="2000" dirty="0" err="1" smtClean="0"/>
              <a:t>higado</a:t>
            </a:r>
            <a:r>
              <a:rPr lang="es-MX" sz="2000" dirty="0" smtClean="0"/>
              <a:t> y cerebro también presentes en los músculos.</a:t>
            </a:r>
          </a:p>
          <a:p>
            <a:pPr marL="0" indent="0" algn="just">
              <a:buNone/>
            </a:pPr>
            <a:endParaRPr lang="es-MX" sz="2000" dirty="0" smtClean="0"/>
          </a:p>
          <a:p>
            <a:pPr algn="just"/>
            <a:r>
              <a:rPr lang="es-MX" sz="2000" dirty="0" smtClean="0"/>
              <a:t>Las </a:t>
            </a:r>
            <a:r>
              <a:rPr lang="es-MX" sz="2000" dirty="0" err="1"/>
              <a:t>ciguatoxinas</a:t>
            </a:r>
            <a:r>
              <a:rPr lang="es-MX" sz="2000" dirty="0"/>
              <a:t> </a:t>
            </a:r>
            <a:r>
              <a:rPr lang="es-MX" sz="2000" dirty="0" smtClean="0"/>
              <a:t>son termoestables, resistentes </a:t>
            </a:r>
            <a:r>
              <a:rPr lang="es-MX" sz="2000" dirty="0"/>
              <a:t>al frío y calor, </a:t>
            </a:r>
            <a:r>
              <a:rPr lang="es-MX" sz="2000" dirty="0" smtClean="0"/>
              <a:t>cocer o </a:t>
            </a:r>
            <a:r>
              <a:rPr lang="es-MX" sz="2000" dirty="0"/>
              <a:t>congelar los peces o mariscos no las destruyen</a:t>
            </a:r>
            <a:r>
              <a:rPr lang="es-MX" sz="2000" dirty="0" smtClean="0"/>
              <a:t>.</a:t>
            </a:r>
            <a:r>
              <a:rPr lang="es-MX" sz="2000" dirty="0"/>
              <a:t> </a:t>
            </a:r>
            <a:endParaRPr lang="es-MX" sz="2000" dirty="0" smtClean="0"/>
          </a:p>
          <a:p>
            <a:pPr marL="0" indent="0" algn="just">
              <a:buNone/>
            </a:pPr>
            <a:endParaRPr lang="es-MX" sz="2000" dirty="0" smtClean="0"/>
          </a:p>
          <a:p>
            <a:pPr algn="just"/>
            <a:r>
              <a:rPr lang="es-MX" sz="2000" dirty="0" smtClean="0"/>
              <a:t>Concentraciones </a:t>
            </a:r>
            <a:r>
              <a:rPr lang="es-MX" sz="2000" dirty="0"/>
              <a:t>de 0,08mg/Kg. en peces producen síntomas clínicos(38)</a:t>
            </a:r>
          </a:p>
          <a:p>
            <a:pPr marL="0" indent="0" algn="just">
              <a:buNone/>
            </a:pPr>
            <a:endParaRPr lang="es-MX" sz="2000" dirty="0" smtClean="0"/>
          </a:p>
          <a:p>
            <a:pPr algn="just"/>
            <a:r>
              <a:rPr lang="es-MX" sz="2000" dirty="0" smtClean="0"/>
              <a:t>No poseen</a:t>
            </a:r>
            <a:r>
              <a:rPr lang="es-MX" sz="2000" dirty="0"/>
              <a:t> color, olor o sabor</a:t>
            </a:r>
            <a:r>
              <a:rPr lang="es-MX" sz="2000" dirty="0" smtClean="0"/>
              <a:t>.</a:t>
            </a:r>
          </a:p>
          <a:p>
            <a:pPr marL="0" indent="0" algn="just">
              <a:buNone/>
            </a:pPr>
            <a:endParaRPr lang="es-MX" sz="2000" dirty="0" smtClean="0"/>
          </a:p>
          <a:p>
            <a:pPr algn="just"/>
            <a:r>
              <a:rPr lang="es-MX" sz="2000" dirty="0" smtClean="0"/>
              <a:t>Las </a:t>
            </a:r>
            <a:r>
              <a:rPr lang="es-MX" sz="2000" dirty="0"/>
              <a:t>toxinas no afectan a los peces, </a:t>
            </a:r>
            <a:r>
              <a:rPr lang="es-MX" sz="2000" dirty="0" smtClean="0"/>
              <a:t>es </a:t>
            </a:r>
            <a:r>
              <a:rPr lang="es-MX" sz="2000" dirty="0"/>
              <a:t>imposible determinar </a:t>
            </a:r>
            <a:r>
              <a:rPr lang="es-MX" sz="2000" dirty="0" smtClean="0"/>
              <a:t>con un simple </a:t>
            </a:r>
            <a:r>
              <a:rPr lang="es-MX" sz="2000" dirty="0"/>
              <a:t>examen cual es un pez de riesgo. </a:t>
            </a:r>
            <a:r>
              <a:rPr lang="es-MX" sz="2000" dirty="0" smtClean="0"/>
              <a:t>Sin embargo los </a:t>
            </a:r>
            <a:r>
              <a:rPr lang="es-MX" sz="2000" dirty="0"/>
              <a:t>ejemplares de más de 2 kg. son puntualmente riesgosos. </a:t>
            </a:r>
            <a:endParaRPr lang="es-MX" sz="2000" dirty="0" smtClean="0"/>
          </a:p>
        </p:txBody>
      </p:sp>
    </p:spTree>
    <p:extLst>
      <p:ext uri="{BB962C8B-B14F-4D97-AF65-F5344CB8AC3E}">
        <p14:creationId xmlns:p14="http://schemas.microsoft.com/office/powerpoint/2010/main" val="13823775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7886700" cy="1325563"/>
          </a:xfrm>
        </p:spPr>
        <p:txBody>
          <a:bodyPr>
            <a:normAutofit/>
          </a:bodyPr>
          <a:lstStyle/>
          <a:p>
            <a:pPr algn="ctr"/>
            <a:r>
              <a:rPr lang="es-MX" dirty="0" smtClean="0"/>
              <a:t>Ciguatera</a:t>
            </a:r>
            <a:endParaRPr lang="es-MX" dirty="0"/>
          </a:p>
        </p:txBody>
      </p:sp>
      <p:sp>
        <p:nvSpPr>
          <p:cNvPr id="3" name="2 Marcador de contenido"/>
          <p:cNvSpPr>
            <a:spLocks noGrp="1"/>
          </p:cNvSpPr>
          <p:nvPr>
            <p:ph sz="half" idx="2"/>
          </p:nvPr>
        </p:nvSpPr>
        <p:spPr>
          <a:xfrm>
            <a:off x="323528" y="1325563"/>
            <a:ext cx="3888432" cy="5328592"/>
          </a:xfrm>
        </p:spPr>
        <p:txBody>
          <a:bodyPr>
            <a:noAutofit/>
          </a:bodyPr>
          <a:lstStyle/>
          <a:p>
            <a:pPr marL="0" indent="0">
              <a:buNone/>
            </a:pPr>
            <a:r>
              <a:rPr lang="es-MX" sz="2000" b="1" dirty="0" smtClean="0"/>
              <a:t>Síntomas por intoxicación por ciguatera de 12/24 horas después de la ingesta.</a:t>
            </a:r>
          </a:p>
          <a:p>
            <a:pPr marL="0" indent="0">
              <a:buNone/>
            </a:pPr>
            <a:r>
              <a:rPr lang="es-MX" sz="2000" b="1" dirty="0" smtClean="0"/>
              <a:t>Síntomas cardiacos:</a:t>
            </a:r>
          </a:p>
          <a:p>
            <a:r>
              <a:rPr lang="es-MX" sz="2000" dirty="0" smtClean="0"/>
              <a:t>Pulso </a:t>
            </a:r>
            <a:r>
              <a:rPr lang="es-MX" sz="2000" dirty="0"/>
              <a:t>bajo e </a:t>
            </a:r>
            <a:r>
              <a:rPr lang="es-MX" sz="2000" dirty="0" smtClean="0"/>
              <a:t>irregular. </a:t>
            </a:r>
          </a:p>
          <a:p>
            <a:r>
              <a:rPr lang="es-MX" sz="2000" dirty="0" smtClean="0"/>
              <a:t>Hipo/hipertensión.</a:t>
            </a:r>
          </a:p>
          <a:p>
            <a:r>
              <a:rPr lang="es-MX" sz="2000" dirty="0" smtClean="0"/>
              <a:t>Taquicardia.</a:t>
            </a:r>
          </a:p>
          <a:p>
            <a:r>
              <a:rPr lang="es-MX" sz="2000" dirty="0" smtClean="0"/>
              <a:t>Bradicardia.</a:t>
            </a:r>
          </a:p>
          <a:p>
            <a:r>
              <a:rPr lang="es-MX" sz="2000" dirty="0"/>
              <a:t>A</a:t>
            </a:r>
            <a:r>
              <a:rPr lang="es-MX" sz="2000" dirty="0" smtClean="0"/>
              <a:t>rritmia.</a:t>
            </a:r>
          </a:p>
          <a:p>
            <a:pPr marL="0" indent="0">
              <a:buNone/>
            </a:pPr>
            <a:r>
              <a:rPr lang="es-MX" sz="2000" b="1" dirty="0"/>
              <a:t>Urinarios y </a:t>
            </a:r>
            <a:r>
              <a:rPr lang="es-MX" sz="2000" b="1" dirty="0" smtClean="0"/>
              <a:t>Ginecológicos</a:t>
            </a:r>
            <a:endParaRPr lang="es-MX" sz="2000" b="1" dirty="0"/>
          </a:p>
          <a:p>
            <a:r>
              <a:rPr lang="es-MX" sz="2000" dirty="0" smtClean="0"/>
              <a:t>Dolor </a:t>
            </a:r>
            <a:r>
              <a:rPr lang="es-MX" sz="2000" dirty="0"/>
              <a:t>al </a:t>
            </a:r>
            <a:r>
              <a:rPr lang="es-MX" sz="2000" dirty="0" smtClean="0"/>
              <a:t>orinar. </a:t>
            </a:r>
          </a:p>
          <a:p>
            <a:r>
              <a:rPr lang="es-MX" sz="2000" dirty="0"/>
              <a:t>D</a:t>
            </a:r>
            <a:r>
              <a:rPr lang="es-MX" sz="2000" dirty="0" smtClean="0"/>
              <a:t>olor </a:t>
            </a:r>
            <a:r>
              <a:rPr lang="es-MX" sz="2000" dirty="0"/>
              <a:t>en la </a:t>
            </a:r>
            <a:r>
              <a:rPr lang="es-MX" sz="2000" dirty="0" smtClean="0"/>
              <a:t>vagina </a:t>
            </a:r>
            <a:r>
              <a:rPr lang="es-MX" sz="2000" dirty="0"/>
              <a:t>o en el </a:t>
            </a:r>
            <a:r>
              <a:rPr lang="es-MX" sz="2000" dirty="0" smtClean="0"/>
              <a:t>pene.</a:t>
            </a:r>
          </a:p>
        </p:txBody>
      </p:sp>
      <p:sp>
        <p:nvSpPr>
          <p:cNvPr id="6" name="Marcador de contenido 5"/>
          <p:cNvSpPr>
            <a:spLocks noGrp="1"/>
          </p:cNvSpPr>
          <p:nvPr>
            <p:ph sz="quarter" idx="4"/>
          </p:nvPr>
        </p:nvSpPr>
        <p:spPr>
          <a:xfrm>
            <a:off x="4553231" y="1484784"/>
            <a:ext cx="4195523" cy="4896544"/>
          </a:xfrm>
        </p:spPr>
        <p:txBody>
          <a:bodyPr>
            <a:normAutofit fontScale="92500" lnSpcReduction="20000"/>
          </a:bodyPr>
          <a:lstStyle/>
          <a:p>
            <a:r>
              <a:rPr lang="es-MX" dirty="0" smtClean="0"/>
              <a:t>Dermatológicos:</a:t>
            </a:r>
          </a:p>
          <a:p>
            <a:r>
              <a:rPr lang="es-MX" dirty="0" smtClean="0"/>
              <a:t>Picor extremo en todo el cuerpo </a:t>
            </a:r>
          </a:p>
          <a:p>
            <a:r>
              <a:rPr lang="es-MX" dirty="0" smtClean="0"/>
              <a:t>Erupciones en la piel (urticaria)</a:t>
            </a:r>
          </a:p>
          <a:p>
            <a:r>
              <a:rPr lang="es-MX" dirty="0" smtClean="0"/>
              <a:t>Pérdida de cabello y  de las uñas (rara vez).</a:t>
            </a:r>
          </a:p>
          <a:p>
            <a:r>
              <a:rPr lang="es-MX" dirty="0" smtClean="0"/>
              <a:t>Emocionales:</a:t>
            </a:r>
          </a:p>
          <a:p>
            <a:r>
              <a:rPr lang="es-MX" dirty="0" smtClean="0"/>
              <a:t>Depresión</a:t>
            </a:r>
          </a:p>
          <a:p>
            <a:r>
              <a:rPr lang="es-MX" dirty="0" smtClean="0"/>
              <a:t>Ansiedad</a:t>
            </a:r>
          </a:p>
          <a:p>
            <a:r>
              <a:rPr lang="es-MX" dirty="0" smtClean="0"/>
              <a:t>Nerviosidad</a:t>
            </a:r>
          </a:p>
          <a:p>
            <a:r>
              <a:rPr lang="es-MX" dirty="0" smtClean="0"/>
              <a:t>Aturdimiento</a:t>
            </a:r>
          </a:p>
          <a:p>
            <a:r>
              <a:rPr lang="es-MX" dirty="0" smtClean="0"/>
              <a:t>Comportamiento irracional</a:t>
            </a:r>
          </a:p>
          <a:p>
            <a:r>
              <a:rPr lang="es-MX" dirty="0" smtClean="0"/>
              <a:t>Alucinaciones</a:t>
            </a:r>
          </a:p>
          <a:p>
            <a:r>
              <a:rPr lang="es-MX" dirty="0" smtClean="0"/>
              <a:t>Histeria</a:t>
            </a:r>
            <a:endParaRPr lang="es-MX" dirty="0"/>
          </a:p>
        </p:txBody>
      </p:sp>
    </p:spTree>
    <p:extLst>
      <p:ext uri="{BB962C8B-B14F-4D97-AF65-F5344CB8AC3E}">
        <p14:creationId xmlns:p14="http://schemas.microsoft.com/office/powerpoint/2010/main" val="27018498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764704"/>
            <a:ext cx="6377940" cy="1295400"/>
          </a:xfrm>
        </p:spPr>
        <p:txBody>
          <a:bodyPr/>
          <a:lstStyle/>
          <a:p>
            <a:r>
              <a:rPr lang="es-MX" dirty="0" smtClean="0"/>
              <a:t>DOSIS TOXICA</a:t>
            </a:r>
            <a:endParaRPr lang="es-MX" dirty="0"/>
          </a:p>
        </p:txBody>
      </p:sp>
      <p:sp>
        <p:nvSpPr>
          <p:cNvPr id="4" name="Marcador de contenido 3"/>
          <p:cNvSpPr>
            <a:spLocks noGrp="1"/>
          </p:cNvSpPr>
          <p:nvPr>
            <p:ph sz="half" idx="2"/>
          </p:nvPr>
        </p:nvSpPr>
        <p:spPr>
          <a:xfrm>
            <a:off x="611560" y="2204864"/>
            <a:ext cx="7506033" cy="1440160"/>
          </a:xfrm>
        </p:spPr>
        <p:txBody>
          <a:bodyPr>
            <a:normAutofit/>
          </a:bodyPr>
          <a:lstStyle/>
          <a:p>
            <a:pPr algn="just"/>
            <a:r>
              <a:rPr lang="es-MX" sz="2400" dirty="0"/>
              <a:t>L</a:t>
            </a:r>
            <a:r>
              <a:rPr lang="es-MX" sz="2400" dirty="0" smtClean="0"/>
              <a:t>a </a:t>
            </a:r>
            <a:r>
              <a:rPr lang="es-MX" sz="2400" dirty="0"/>
              <a:t>dosis media con la cual el 50% de los humanos se enfermaría sería de 2 </a:t>
            </a:r>
            <a:r>
              <a:rPr lang="es-MX" sz="2400" dirty="0" err="1"/>
              <a:t>nanogramos</a:t>
            </a:r>
            <a:r>
              <a:rPr lang="es-MX" sz="2400" dirty="0"/>
              <a:t> por kilogramos, y la dosis letal de 20 </a:t>
            </a:r>
            <a:r>
              <a:rPr lang="es-MX" sz="2400" dirty="0" err="1"/>
              <a:t>nanogramos</a:t>
            </a:r>
            <a:r>
              <a:rPr lang="es-MX" sz="2400" dirty="0"/>
              <a:t> por kilogramo. </a:t>
            </a:r>
          </a:p>
        </p:txBody>
      </p:sp>
    </p:spTree>
    <p:extLst>
      <p:ext uri="{BB962C8B-B14F-4D97-AF65-F5344CB8AC3E}">
        <p14:creationId xmlns:p14="http://schemas.microsoft.com/office/powerpoint/2010/main" val="9945584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677487"/>
          </a:xfrm>
        </p:spPr>
        <p:txBody>
          <a:bodyPr>
            <a:normAutofit/>
          </a:bodyPr>
          <a:lstStyle/>
          <a:p>
            <a:pPr algn="ctr"/>
            <a:r>
              <a:rPr lang="es-MX" dirty="0" smtClean="0"/>
              <a:t>Ciguatera</a:t>
            </a:r>
            <a:endParaRPr lang="es-MX" dirty="0"/>
          </a:p>
        </p:txBody>
      </p:sp>
      <p:sp>
        <p:nvSpPr>
          <p:cNvPr id="3" name="2 Marcador de contenido"/>
          <p:cNvSpPr>
            <a:spLocks noGrp="1"/>
          </p:cNvSpPr>
          <p:nvPr>
            <p:ph idx="1"/>
          </p:nvPr>
        </p:nvSpPr>
        <p:spPr>
          <a:xfrm>
            <a:off x="467544" y="1052736"/>
            <a:ext cx="8424936" cy="5544616"/>
          </a:xfrm>
        </p:spPr>
        <p:txBody>
          <a:bodyPr>
            <a:normAutofit/>
          </a:bodyPr>
          <a:lstStyle/>
          <a:p>
            <a:pPr marL="0" indent="0" algn="just">
              <a:buNone/>
            </a:pPr>
            <a:r>
              <a:rPr lang="es-MX" sz="2000" b="1" dirty="0" smtClean="0"/>
              <a:t>No existe tratamiento específico, su tratamiento se limita a la supresión de los síntomas.</a:t>
            </a:r>
          </a:p>
          <a:p>
            <a:pPr marL="0" indent="0" algn="just">
              <a:buNone/>
            </a:pPr>
            <a:r>
              <a:rPr lang="es-MX" sz="2000" b="1" dirty="0" smtClean="0"/>
              <a:t>Los </a:t>
            </a:r>
            <a:r>
              <a:rPr lang="es-MX" sz="2000" b="1" dirty="0"/>
              <a:t>tratamientos </a:t>
            </a:r>
            <a:r>
              <a:rPr lang="es-MX" sz="2000" b="1" dirty="0" smtClean="0"/>
              <a:t>médicos:</a:t>
            </a:r>
          </a:p>
          <a:p>
            <a:pPr algn="just"/>
            <a:r>
              <a:rPr lang="es-MX" sz="1700" dirty="0" smtClean="0"/>
              <a:t>Vitamina C/Complejo B </a:t>
            </a:r>
            <a:endParaRPr lang="es-MX" sz="1700" dirty="0"/>
          </a:p>
          <a:p>
            <a:pPr algn="just"/>
            <a:r>
              <a:rPr lang="es-MX" sz="1700" dirty="0" smtClean="0"/>
              <a:t>Analgésicos </a:t>
            </a:r>
            <a:r>
              <a:rPr lang="es-MX" sz="1700" dirty="0"/>
              <a:t>con </a:t>
            </a:r>
            <a:r>
              <a:rPr lang="es-MX" sz="1700" dirty="0" smtClean="0"/>
              <a:t>propiedades antinflamatorias </a:t>
            </a:r>
          </a:p>
          <a:p>
            <a:pPr algn="just"/>
            <a:r>
              <a:rPr lang="es-MX" sz="1700" dirty="0" smtClean="0"/>
              <a:t>Antihistamínicos </a:t>
            </a:r>
            <a:r>
              <a:rPr lang="es-MX" sz="1700" dirty="0"/>
              <a:t>para reducir la </a:t>
            </a:r>
            <a:r>
              <a:rPr lang="es-MX" sz="1700" dirty="0" smtClean="0"/>
              <a:t>picazón</a:t>
            </a:r>
          </a:p>
          <a:p>
            <a:pPr algn="just"/>
            <a:r>
              <a:rPr lang="es-MX" sz="1700" dirty="0" smtClean="0"/>
              <a:t>Antidepresivos </a:t>
            </a:r>
          </a:p>
          <a:p>
            <a:pPr algn="just"/>
            <a:r>
              <a:rPr lang="es-MX" sz="1700" dirty="0" smtClean="0"/>
              <a:t>Uso </a:t>
            </a:r>
            <a:r>
              <a:rPr lang="es-MX" sz="1700" dirty="0"/>
              <a:t>de </a:t>
            </a:r>
            <a:r>
              <a:rPr lang="es-MX" sz="1700" dirty="0" smtClean="0"/>
              <a:t>atropina como </a:t>
            </a:r>
            <a:r>
              <a:rPr lang="es-MX" sz="1700" dirty="0"/>
              <a:t>tratamiento para la bradicardia. </a:t>
            </a:r>
            <a:endParaRPr lang="es-MX" sz="1700" dirty="0" smtClean="0"/>
          </a:p>
          <a:p>
            <a:pPr algn="just"/>
            <a:r>
              <a:rPr lang="es-MX" sz="1700" dirty="0" smtClean="0"/>
              <a:t>Empleo de carbón</a:t>
            </a:r>
            <a:r>
              <a:rPr lang="es-MX" sz="1700" dirty="0"/>
              <a:t> </a:t>
            </a:r>
            <a:r>
              <a:rPr lang="es-MX" sz="1700" dirty="0" smtClean="0"/>
              <a:t>activado (1g/Kg) para </a:t>
            </a:r>
            <a:r>
              <a:rPr lang="es-MX" sz="1700" dirty="0" err="1" smtClean="0"/>
              <a:t>descontaminacion</a:t>
            </a:r>
            <a:r>
              <a:rPr lang="es-MX" sz="1700" dirty="0" smtClean="0"/>
              <a:t> gastrointestinal, puede </a:t>
            </a:r>
            <a:r>
              <a:rPr lang="es-MX" sz="1700" dirty="0"/>
              <a:t>ser beneficioso si se hace dentro de 3 o 4 horas de la ingestión de la </a:t>
            </a:r>
            <a:r>
              <a:rPr lang="es-MX" sz="1700" dirty="0" smtClean="0"/>
              <a:t>toxina.</a:t>
            </a:r>
          </a:p>
          <a:p>
            <a:pPr algn="just"/>
            <a:r>
              <a:rPr lang="es-MX" sz="1700" dirty="0" smtClean="0"/>
              <a:t>Uso de antieméticos </a:t>
            </a:r>
            <a:r>
              <a:rPr lang="es-MX" sz="1700" dirty="0"/>
              <a:t>puede controlar los vómitos. </a:t>
            </a:r>
            <a:endParaRPr lang="es-MX" sz="1700" dirty="0" smtClean="0"/>
          </a:p>
          <a:p>
            <a:pPr algn="just"/>
            <a:r>
              <a:rPr lang="es-MX" sz="1700" dirty="0" smtClean="0"/>
              <a:t>El </a:t>
            </a:r>
            <a:r>
              <a:rPr lang="es-MX" sz="1700" dirty="0"/>
              <a:t>uso de </a:t>
            </a:r>
            <a:r>
              <a:rPr lang="es-MX" sz="1700" dirty="0" err="1"/>
              <a:t>mannitol</a:t>
            </a:r>
            <a:r>
              <a:rPr lang="es-MX" sz="1700" dirty="0"/>
              <a:t> se ha hecho común en el tratamiento de ciguatera </a:t>
            </a:r>
            <a:r>
              <a:rPr lang="es-MX" sz="1700" dirty="0" smtClean="0"/>
              <a:t>para eliminar los síntomas neurológicos</a:t>
            </a:r>
          </a:p>
        </p:txBody>
      </p:sp>
    </p:spTree>
    <p:extLst>
      <p:ext uri="{BB962C8B-B14F-4D97-AF65-F5344CB8AC3E}">
        <p14:creationId xmlns:p14="http://schemas.microsoft.com/office/powerpoint/2010/main" val="8783226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14" y="908720"/>
            <a:ext cx="7239000" cy="588680"/>
          </a:xfrm>
        </p:spPr>
        <p:txBody>
          <a:bodyPr>
            <a:normAutofit fontScale="90000"/>
          </a:bodyPr>
          <a:lstStyle/>
          <a:p>
            <a:pPr algn="ctr"/>
            <a:r>
              <a:rPr lang="es-MX" dirty="0" smtClean="0"/>
              <a:t>Ciguatera</a:t>
            </a:r>
            <a:endParaRPr lang="es-MX" dirty="0"/>
          </a:p>
        </p:txBody>
      </p:sp>
      <p:sp>
        <p:nvSpPr>
          <p:cNvPr id="3" name="2 Marcador de contenido"/>
          <p:cNvSpPr>
            <a:spLocks noGrp="1"/>
          </p:cNvSpPr>
          <p:nvPr>
            <p:ph idx="1"/>
          </p:nvPr>
        </p:nvSpPr>
        <p:spPr>
          <a:xfrm>
            <a:off x="489051" y="1340768"/>
            <a:ext cx="8208912" cy="5760640"/>
          </a:xfrm>
        </p:spPr>
        <p:txBody>
          <a:bodyPr>
            <a:normAutofit/>
          </a:bodyPr>
          <a:lstStyle/>
          <a:p>
            <a:pPr marL="0" indent="0" algn="just">
              <a:buNone/>
            </a:pPr>
            <a:endParaRPr lang="es-MX" b="1" dirty="0" smtClean="0"/>
          </a:p>
          <a:p>
            <a:pPr marL="0" indent="0" algn="just">
              <a:buNone/>
            </a:pPr>
            <a:r>
              <a:rPr lang="es-MX" b="1" dirty="0" smtClean="0"/>
              <a:t>Medidas de prevención de intoxicación por ciguatera. </a:t>
            </a:r>
          </a:p>
          <a:p>
            <a:pPr marL="0" indent="0" algn="just">
              <a:buNone/>
            </a:pPr>
            <a:r>
              <a:rPr lang="es-MX" sz="2100" dirty="0" smtClean="0"/>
              <a:t>1</a:t>
            </a:r>
            <a:r>
              <a:rPr lang="es-MX" sz="2100" dirty="0"/>
              <a:t>. </a:t>
            </a:r>
            <a:r>
              <a:rPr lang="es-MX" sz="2100" dirty="0" smtClean="0"/>
              <a:t>Evitar </a:t>
            </a:r>
            <a:r>
              <a:rPr lang="es-MX" sz="2100" dirty="0"/>
              <a:t>el consumo de la picúa, el </a:t>
            </a:r>
            <a:r>
              <a:rPr lang="es-MX" sz="2100" dirty="0" err="1"/>
              <a:t>medregal</a:t>
            </a:r>
            <a:r>
              <a:rPr lang="es-MX" sz="2100" dirty="0"/>
              <a:t>, el   </a:t>
            </a:r>
          </a:p>
          <a:p>
            <a:pPr marL="0" indent="0" algn="just">
              <a:buNone/>
            </a:pPr>
            <a:r>
              <a:rPr lang="es-MX" sz="2100" dirty="0"/>
              <a:t>   capitán, el jurel negro y de los peces carnívoros </a:t>
            </a:r>
          </a:p>
          <a:p>
            <a:pPr marL="0" indent="0" algn="just">
              <a:buNone/>
            </a:pPr>
            <a:r>
              <a:rPr lang="es-MX" sz="2100" dirty="0"/>
              <a:t>   (Ej. meros, pargos, jureles, sierras) demasiado   </a:t>
            </a:r>
          </a:p>
          <a:p>
            <a:pPr marL="0" indent="0" algn="just">
              <a:buNone/>
            </a:pPr>
            <a:r>
              <a:rPr lang="es-MX" sz="2100" dirty="0"/>
              <a:t>   grandes,</a:t>
            </a:r>
          </a:p>
          <a:p>
            <a:pPr marL="0" indent="0" algn="just">
              <a:buNone/>
            </a:pPr>
            <a:r>
              <a:rPr lang="es-MX" sz="2100" dirty="0"/>
              <a:t>2. </a:t>
            </a:r>
            <a:r>
              <a:rPr lang="es-MX" sz="2100" dirty="0" smtClean="0"/>
              <a:t>Evitar </a:t>
            </a:r>
            <a:r>
              <a:rPr lang="es-MX" sz="2100" dirty="0"/>
              <a:t>el consumo de pescado fileteado o   </a:t>
            </a:r>
          </a:p>
          <a:p>
            <a:pPr marL="0" indent="0" algn="just">
              <a:buNone/>
            </a:pPr>
            <a:r>
              <a:rPr lang="es-MX" sz="2100" dirty="0"/>
              <a:t>   rebanado a menos de que se pueda evidenciar </a:t>
            </a:r>
          </a:p>
          <a:p>
            <a:pPr marL="0" indent="0" algn="just">
              <a:buNone/>
            </a:pPr>
            <a:r>
              <a:rPr lang="es-MX" sz="2100" dirty="0"/>
              <a:t>   la identidad de éste,</a:t>
            </a:r>
          </a:p>
          <a:p>
            <a:pPr marL="0" indent="0" algn="just">
              <a:buNone/>
            </a:pPr>
            <a:r>
              <a:rPr lang="es-MX" sz="2100" dirty="0"/>
              <a:t>3. Realizar un buen eviscerado puesto.</a:t>
            </a:r>
          </a:p>
          <a:p>
            <a:pPr marL="0" indent="0" algn="just">
              <a:buNone/>
            </a:pPr>
            <a:r>
              <a:rPr lang="es-MX" sz="2100" dirty="0" smtClean="0"/>
              <a:t>4. Consumir </a:t>
            </a:r>
            <a:r>
              <a:rPr lang="es-MX" sz="2100" dirty="0"/>
              <a:t>únicamente el músculo del pescado</a:t>
            </a:r>
          </a:p>
          <a:p>
            <a:pPr marL="0" indent="0" algn="just">
              <a:buNone/>
            </a:pPr>
            <a:endParaRPr lang="es-MX" dirty="0"/>
          </a:p>
        </p:txBody>
      </p:sp>
    </p:spTree>
    <p:extLst>
      <p:ext uri="{BB962C8B-B14F-4D97-AF65-F5344CB8AC3E}">
        <p14:creationId xmlns:p14="http://schemas.microsoft.com/office/powerpoint/2010/main" val="30454831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7239000" cy="660688"/>
          </a:xfrm>
        </p:spPr>
        <p:txBody>
          <a:bodyPr>
            <a:normAutofit fontScale="90000"/>
          </a:bodyPr>
          <a:lstStyle/>
          <a:p>
            <a:r>
              <a:rPr lang="es-MX" dirty="0" smtClean="0"/>
              <a:t>Referencias Bibliográficas</a:t>
            </a:r>
            <a:endParaRPr lang="es-MX" dirty="0"/>
          </a:p>
        </p:txBody>
      </p:sp>
      <p:sp>
        <p:nvSpPr>
          <p:cNvPr id="3" name="2 Marcador de contenido"/>
          <p:cNvSpPr>
            <a:spLocks noGrp="1"/>
          </p:cNvSpPr>
          <p:nvPr>
            <p:ph idx="1"/>
          </p:nvPr>
        </p:nvSpPr>
        <p:spPr>
          <a:xfrm>
            <a:off x="457200" y="1916832"/>
            <a:ext cx="7955280" cy="4536504"/>
          </a:xfrm>
        </p:spPr>
        <p:txBody>
          <a:bodyPr>
            <a:normAutofit/>
          </a:bodyPr>
          <a:lstStyle/>
          <a:p>
            <a:pPr marL="0" indent="0">
              <a:buNone/>
            </a:pPr>
            <a:r>
              <a:rPr lang="es-MX" dirty="0"/>
              <a:t>http://</a:t>
            </a:r>
            <a:r>
              <a:rPr lang="es-MX" dirty="0" smtClean="0"/>
              <a:t>www.ecured.cu/index.php/Ciguatera</a:t>
            </a:r>
          </a:p>
          <a:p>
            <a:pPr marL="0" indent="0">
              <a:buNone/>
            </a:pPr>
            <a:r>
              <a:rPr lang="es-MX" dirty="0"/>
              <a:t>http://</a:t>
            </a:r>
            <a:r>
              <a:rPr lang="es-MX" dirty="0" smtClean="0"/>
              <a:t>www2.gobiernodecanarias.org/sanidad/scs/content/8621be6b-b8c5-11de-ae50-15aa3b9230b7/Protocolo%20de%20la%20Ciguatera.pdf </a:t>
            </a:r>
          </a:p>
          <a:p>
            <a:pPr marL="0" indent="0">
              <a:buNone/>
            </a:pPr>
            <a:r>
              <a:rPr lang="es-MX" dirty="0" smtClean="0"/>
              <a:t>http</a:t>
            </a:r>
            <a:r>
              <a:rPr lang="es-MX" dirty="0"/>
              <a:t>://</a:t>
            </a:r>
            <a:r>
              <a:rPr lang="es-MX" dirty="0" smtClean="0"/>
              <a:t>www.whoi.edu/science/B/redtide/species/cfp_images.html</a:t>
            </a:r>
          </a:p>
          <a:p>
            <a:pPr marL="0" indent="0">
              <a:buNone/>
            </a:pPr>
            <a:r>
              <a:rPr lang="es-MX" dirty="0" smtClean="0"/>
              <a:t>http</a:t>
            </a:r>
            <a:r>
              <a:rPr lang="es-MX" dirty="0"/>
              <a:t>://</a:t>
            </a:r>
            <a:r>
              <a:rPr lang="es-MX" dirty="0" smtClean="0"/>
              <a:t>www.nlm.nih.gov/medlineplus/spanish/ency/article/002851.htm</a:t>
            </a:r>
          </a:p>
          <a:p>
            <a:pPr marL="0" indent="0">
              <a:buNone/>
            </a:pPr>
            <a:r>
              <a:rPr lang="es-MX" dirty="0"/>
              <a:t>http://</a:t>
            </a:r>
            <a:r>
              <a:rPr lang="es-MX" dirty="0" smtClean="0"/>
              <a:t>www.seagrantpr.org/catalog/files/fact_sheets/60-ciguatera.pdf</a:t>
            </a:r>
          </a:p>
          <a:p>
            <a:pPr marL="0" indent="0">
              <a:buNone/>
            </a:pPr>
            <a:r>
              <a:rPr lang="es-MX" dirty="0"/>
              <a:t>https://microbiologiageneraluvg.wordpress.com/2013/08/31/la-ciguatera/</a:t>
            </a:r>
            <a:endParaRPr lang="es-MX" dirty="0" smtClean="0"/>
          </a:p>
        </p:txBody>
      </p:sp>
    </p:spTree>
    <p:extLst>
      <p:ext uri="{BB962C8B-B14F-4D97-AF65-F5344CB8AC3E}">
        <p14:creationId xmlns:p14="http://schemas.microsoft.com/office/powerpoint/2010/main" val="97530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Dosis toxica </a:t>
            </a:r>
            <a:endParaRPr lang="es-MX" dirty="0"/>
          </a:p>
        </p:txBody>
      </p:sp>
      <p:sp>
        <p:nvSpPr>
          <p:cNvPr id="3" name="2 Marcador de contenido"/>
          <p:cNvSpPr>
            <a:spLocks noGrp="1"/>
          </p:cNvSpPr>
          <p:nvPr>
            <p:ph idx="1"/>
          </p:nvPr>
        </p:nvSpPr>
        <p:spPr>
          <a:xfrm>
            <a:off x="323528" y="2057401"/>
            <a:ext cx="8496944" cy="4968552"/>
          </a:xfrm>
        </p:spPr>
        <p:txBody>
          <a:bodyPr>
            <a:normAutofit/>
          </a:bodyPr>
          <a:lstStyle/>
          <a:p>
            <a:pPr algn="just"/>
            <a:r>
              <a:rPr lang="es-MX" dirty="0"/>
              <a:t>S</a:t>
            </a:r>
            <a:r>
              <a:rPr lang="es-MX" dirty="0" smtClean="0"/>
              <a:t>e encuentra entre los compuestos más tóxicos conocidos , ya que son suficientes de 2 a 10 </a:t>
            </a:r>
            <a:r>
              <a:rPr lang="es-MX" dirty="0" err="1" smtClean="0"/>
              <a:t>μg</a:t>
            </a:r>
            <a:r>
              <a:rPr lang="es-MX" dirty="0" smtClean="0"/>
              <a:t> para producir efectos letales. (ratas)</a:t>
            </a:r>
          </a:p>
          <a:p>
            <a:pPr algn="just">
              <a:buNone/>
            </a:pPr>
            <a:endParaRPr lang="es-MX" dirty="0" smtClean="0"/>
          </a:p>
          <a:p>
            <a:pPr algn="just"/>
            <a:r>
              <a:rPr lang="es-MX" dirty="0" smtClean="0"/>
              <a:t>La dosis letal en humanos no se conoce, pero extrapolada a partir de datos de experimentos en mono, para un humano de 70 Kg. de peso, sería de 0.09-0.15 </a:t>
            </a:r>
            <a:r>
              <a:rPr lang="es-MX" dirty="0" err="1" smtClean="0"/>
              <a:t>picogramos</a:t>
            </a:r>
            <a:r>
              <a:rPr lang="es-MX" dirty="0" smtClean="0"/>
              <a:t> de toxina por vía intravenosa o intramuscular, 0.70-0.90 </a:t>
            </a:r>
            <a:r>
              <a:rPr lang="es-MX" dirty="0" err="1" smtClean="0"/>
              <a:t>picogramos</a:t>
            </a:r>
            <a:r>
              <a:rPr lang="es-MX" dirty="0" smtClean="0"/>
              <a:t> por inhalación y 70 µg por vía oral.</a:t>
            </a:r>
          </a:p>
          <a:p>
            <a:pPr algn="just"/>
            <a:endParaRPr lang="es-MX"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700808"/>
            <a:ext cx="7955280" cy="4069080"/>
          </a:xfrm>
        </p:spPr>
        <p:txBody>
          <a:bodyPr/>
          <a:lstStyle/>
          <a:p>
            <a:r>
              <a:rPr lang="es-MX" dirty="0" smtClean="0">
                <a:solidFill>
                  <a:schemeClr val="tx1">
                    <a:lumMod val="95000"/>
                    <a:lumOff val="5000"/>
                  </a:schemeClr>
                </a:solidFill>
              </a:rPr>
              <a:t>http://www.soarme.com/archivos/1324369263.pdf</a:t>
            </a:r>
          </a:p>
          <a:p>
            <a:r>
              <a:rPr lang="es-MX" dirty="0" smtClean="0">
                <a:solidFill>
                  <a:schemeClr val="tx1">
                    <a:lumMod val="95000"/>
                    <a:lumOff val="5000"/>
                  </a:schemeClr>
                </a:solidFill>
              </a:rPr>
              <a:t>http://www.redalyc.org/pdf/919/91920102.pdf</a:t>
            </a:r>
          </a:p>
          <a:p>
            <a:r>
              <a:rPr lang="es-MX" dirty="0"/>
              <a:t>Hurtado, M. P., de la Parte, M. A., &amp; Brito, A.. (2002). </a:t>
            </a:r>
            <a:r>
              <a:rPr lang="es-MX" dirty="0" err="1"/>
              <a:t>Staphylococcus</a:t>
            </a:r>
            <a:r>
              <a:rPr lang="es-MX" dirty="0"/>
              <a:t> </a:t>
            </a:r>
            <a:r>
              <a:rPr lang="es-MX" dirty="0" err="1"/>
              <a:t>aureus</a:t>
            </a:r>
            <a:r>
              <a:rPr lang="es-MX" dirty="0"/>
              <a:t>: Revisión de los mecanismos de patogenicidad y la fisiopatología de la infección estafilocócica.. </a:t>
            </a:r>
            <a:r>
              <a:rPr lang="es-MX" i="1" dirty="0"/>
              <a:t>Revista de la Sociedad Venezolana de Microbiología</a:t>
            </a:r>
            <a:r>
              <a:rPr lang="es-MX" dirty="0"/>
              <a:t>, </a:t>
            </a:r>
            <a:r>
              <a:rPr lang="es-MX" i="1" dirty="0"/>
              <a:t>22</a:t>
            </a:r>
            <a:r>
              <a:rPr lang="es-MX" dirty="0"/>
              <a:t>(2), 112-118. Recuperado en 12 de julio de 2016, de http://www.scielo.org.ve/scielo.php?script=sci_arttext&amp;pid=S1315-25562002000200003&amp;lng=es&amp;tlng=es.</a:t>
            </a:r>
          </a:p>
          <a:p>
            <a:endParaRPr lang="es-MX" dirty="0" smtClean="0">
              <a:solidFill>
                <a:schemeClr val="tx1">
                  <a:lumMod val="95000"/>
                  <a:lumOff val="5000"/>
                </a:schemeClr>
              </a:solidFill>
            </a:endParaRPr>
          </a:p>
          <a:p>
            <a:endParaRPr lang="es-MX"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608</TotalTime>
  <Words>3462</Words>
  <Application>Microsoft Office PowerPoint</Application>
  <PresentationFormat>Presentación en pantalla (4:3)</PresentationFormat>
  <Paragraphs>404</Paragraphs>
  <Slides>90</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90</vt:i4>
      </vt:variant>
    </vt:vector>
  </HeadingPairs>
  <TitlesOfParts>
    <vt:vector size="96" baseType="lpstr">
      <vt:lpstr>Arial</vt:lpstr>
      <vt:lpstr>Calibri</vt:lpstr>
      <vt:lpstr>Century Gothic</vt:lpstr>
      <vt:lpstr>Symbol</vt:lpstr>
      <vt:lpstr>Wingdings</vt:lpstr>
      <vt:lpstr>Estela de condensación</vt:lpstr>
      <vt:lpstr>Intoxicación debida a Péptidos y proteínas toxicas </vt:lpstr>
      <vt:lpstr>CLOSTRIDIUM BOTULINUM</vt:lpstr>
      <vt:lpstr>Generalidades</vt:lpstr>
      <vt:lpstr>Presentación de PowerPoint</vt:lpstr>
      <vt:lpstr>Presentación de PowerPoint</vt:lpstr>
      <vt:lpstr>Mecanismo de acción</vt:lpstr>
      <vt:lpstr>Presentación de PowerPoint</vt:lpstr>
      <vt:lpstr>Presentación de PowerPoint</vt:lpstr>
      <vt:lpstr>Dosis toxica </vt:lpstr>
      <vt:lpstr>Presentación de PowerPoint</vt:lpstr>
      <vt:lpstr>Presentación clínica </vt:lpstr>
      <vt:lpstr>Tratamiento </vt:lpstr>
      <vt:lpstr>Presentación de PowerPoint</vt:lpstr>
      <vt:lpstr>Medidas preventivas </vt:lpstr>
      <vt:lpstr>Presentación de PowerPoint</vt:lpstr>
      <vt:lpstr>Presentación de PowerPoint</vt:lpstr>
      <vt:lpstr>Presentación de PowerPoint</vt:lpstr>
      <vt:lpstr>ESTAFILOCOCOS</vt:lpstr>
      <vt:lpstr>Presentación de PowerPoint</vt:lpstr>
      <vt:lpstr>Presentación de PowerPoint</vt:lpstr>
      <vt:lpstr>Presentación de PowerPoint</vt:lpstr>
      <vt:lpstr>Presentación de PowerPoint</vt:lpstr>
      <vt:lpstr>MORFOLOGIA BACTERINA</vt:lpstr>
      <vt:lpstr>Presentación de PowerPoint</vt:lpstr>
      <vt:lpstr>Presentación de PowerPoint</vt:lpstr>
      <vt:lpstr>Presentación de PowerPoint</vt:lpstr>
      <vt:lpstr>CARACTERISTICAS BIOQUIMICAS</vt:lpstr>
      <vt:lpstr>Presentación de PowerPoint</vt:lpstr>
      <vt:lpstr>PATOGENIA E INMUNIDAD</vt:lpstr>
      <vt:lpstr>Presentación de PowerPoint</vt:lpstr>
      <vt:lpstr>Presentación de PowerPoint</vt:lpstr>
      <vt:lpstr>Intoxicación Alimentaria</vt:lpstr>
      <vt:lpstr>Presentación de PowerPoint</vt:lpstr>
      <vt:lpstr>Presentación de PowerPoint</vt:lpstr>
      <vt:lpstr>DIAGNOSTICO</vt:lpstr>
      <vt:lpstr>tRATAMIENTO</vt:lpstr>
      <vt:lpstr>TRATAMIENTO</vt:lpstr>
      <vt:lpstr>Toxina de clostridium perfringes</vt:lpstr>
      <vt:lpstr>Generalidades </vt:lpstr>
      <vt:lpstr>Generalidades</vt:lpstr>
      <vt:lpstr>Fuentes antropogenicas </vt:lpstr>
      <vt:lpstr>Tipo de exposición</vt:lpstr>
      <vt:lpstr>Clasificación por C. perfringes en la producción de toxinas </vt:lpstr>
      <vt:lpstr>Mecanismo de acción</vt:lpstr>
      <vt:lpstr>Escombroidosis </vt:lpstr>
      <vt:lpstr>Presentación clínica</vt:lpstr>
      <vt:lpstr>Dosis toxica</vt:lpstr>
      <vt:lpstr>Examen de laboratorio </vt:lpstr>
      <vt:lpstr>Diagnostico</vt:lpstr>
      <vt:lpstr>Medidas preventivas </vt:lpstr>
      <vt:lpstr>Saxitoxina </vt:lpstr>
      <vt:lpstr>Generalidades </vt:lpstr>
      <vt:lpstr>Presentación de PowerPoint</vt:lpstr>
      <vt:lpstr>Presentación de PowerPoint</vt:lpstr>
      <vt:lpstr>Toxicidad</vt:lpstr>
      <vt:lpstr>Mecanismo de Acción </vt:lpstr>
      <vt:lpstr>Presentación de PowerPoint</vt:lpstr>
      <vt:lpstr>Presentación de PowerPoint</vt:lpstr>
      <vt:lpstr>Efectos sobre la saxitoxina sobre los canales de Na+</vt:lpstr>
      <vt:lpstr>Presentacion clinica  Sintomas</vt:lpstr>
      <vt:lpstr>Tratamiento </vt:lpstr>
      <vt:lpstr>Presentación de PowerPoint</vt:lpstr>
      <vt:lpstr>Laboratorio </vt:lpstr>
      <vt:lpstr>Presentación de PowerPoint</vt:lpstr>
      <vt:lpstr>HISTAMINA</vt:lpstr>
      <vt:lpstr>Histamina</vt:lpstr>
      <vt:lpstr>Generalidades</vt:lpstr>
      <vt:lpstr>Fuentes antropogenicas</vt:lpstr>
      <vt:lpstr>Tipo de exposición</vt:lpstr>
      <vt:lpstr>Mecanismo de acción</vt:lpstr>
      <vt:lpstr>Presentación de PowerPoint</vt:lpstr>
      <vt:lpstr>Presentación de PowerPoint</vt:lpstr>
      <vt:lpstr>Presentación clínica</vt:lpstr>
      <vt:lpstr>Dosis toxica</vt:lpstr>
      <vt:lpstr>Tratamiento </vt:lpstr>
      <vt:lpstr>Toxina en peces y mariscos</vt:lpstr>
      <vt:lpstr>Ciguatera</vt:lpstr>
      <vt:lpstr>Ciguatera</vt:lpstr>
      <vt:lpstr>Ciguatera</vt:lpstr>
      <vt:lpstr>Ciguatera</vt:lpstr>
      <vt:lpstr>Ciguatera</vt:lpstr>
      <vt:lpstr>Ciguatera</vt:lpstr>
      <vt:lpstr>Ciguatera</vt:lpstr>
      <vt:lpstr>Ciguatera</vt:lpstr>
      <vt:lpstr>Ciguatera</vt:lpstr>
      <vt:lpstr>DOSIS TOXICA</vt:lpstr>
      <vt:lpstr>Ciguatera</vt:lpstr>
      <vt:lpstr>Ciguatera</vt:lpstr>
      <vt:lpstr>Referencias Bibliográficas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dc:creator>
  <cp:lastModifiedBy>Valeria</cp:lastModifiedBy>
  <cp:revision>58</cp:revision>
  <dcterms:created xsi:type="dcterms:W3CDTF">2016-06-28T20:05:07Z</dcterms:created>
  <dcterms:modified xsi:type="dcterms:W3CDTF">2016-07-17T23:35:26Z</dcterms:modified>
</cp:coreProperties>
</file>