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7" r:id="rId4"/>
    <p:sldId id="259" r:id="rId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3BCF1E-D24E-45DB-A671-F920D746FB91}" type="datetimeFigureOut">
              <a:rPr lang="es-CO" smtClean="0"/>
              <a:t>11/02/2009</a:t>
            </a:fld>
            <a:endParaRPr lang="es-CO"/>
          </a:p>
        </p:txBody>
      </p:sp>
      <p:sp>
        <p:nvSpPr>
          <p:cNvPr id="19" name="Footer Placeholder 18"/>
          <p:cNvSpPr>
            <a:spLocks noGrp="1"/>
          </p:cNvSpPr>
          <p:nvPr>
            <p:ph type="ftr" sz="quarter" idx="11"/>
          </p:nvPr>
        </p:nvSpPr>
        <p:spPr/>
        <p:txBody>
          <a:bodyPr/>
          <a:lstStyle/>
          <a:p>
            <a:endParaRPr lang="es-CO"/>
          </a:p>
        </p:txBody>
      </p:sp>
      <p:sp>
        <p:nvSpPr>
          <p:cNvPr id="27" name="Slide Number Placeholder 26"/>
          <p:cNvSpPr>
            <a:spLocks noGrp="1"/>
          </p:cNvSpPr>
          <p:nvPr>
            <p:ph type="sldNum" sz="quarter" idx="12"/>
          </p:nvPr>
        </p:nvSpPr>
        <p:spPr/>
        <p:txBody>
          <a:bodyPr/>
          <a:lstStyle/>
          <a:p>
            <a:fld id="{DC0EECD1-ABEA-4ED9-84C5-078D6C36D70D}" type="slidenum">
              <a:rPr lang="es-CO" smtClean="0"/>
              <a:t>‹#›</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BCF1E-D24E-45DB-A671-F920D746FB91}" type="datetimeFigureOut">
              <a:rPr lang="es-CO" smtClean="0"/>
              <a:t>11/02/2009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C0EECD1-ABEA-4ED9-84C5-078D6C36D70D}" type="slidenum">
              <a:rPr lang="es-CO" smtClean="0"/>
              <a:t>‹#›</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BCF1E-D24E-45DB-A671-F920D746FB91}" type="datetimeFigureOut">
              <a:rPr lang="es-CO" smtClean="0"/>
              <a:t>11/02/2009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C0EECD1-ABEA-4ED9-84C5-078D6C36D70D}" type="slidenum">
              <a:rPr lang="es-CO" smtClean="0"/>
              <a:t>‹#›</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BCF1E-D24E-45DB-A671-F920D746FB91}" type="datetimeFigureOut">
              <a:rPr lang="es-CO" smtClean="0"/>
              <a:t>11/02/2009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C0EECD1-ABEA-4ED9-84C5-078D6C36D70D}" type="slidenum">
              <a:rPr lang="es-CO" smtClean="0"/>
              <a:t>‹#›</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3BCF1E-D24E-45DB-A671-F920D746FB91}" type="datetimeFigureOut">
              <a:rPr lang="es-CO" smtClean="0"/>
              <a:t>11/02/2009</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DC0EECD1-ABEA-4ED9-84C5-078D6C36D70D}" type="slidenum">
              <a:rPr lang="es-CO" smtClean="0"/>
              <a:t>‹#›</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BCF1E-D24E-45DB-A671-F920D746FB91}" type="datetimeFigureOut">
              <a:rPr lang="es-CO" smtClean="0"/>
              <a:t>11/02/2009</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C0EECD1-ABEA-4ED9-84C5-078D6C36D70D}" type="slidenum">
              <a:rPr lang="es-CO" smtClean="0"/>
              <a:t>‹#›</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3BCF1E-D24E-45DB-A671-F920D746FB91}" type="datetimeFigureOut">
              <a:rPr lang="es-CO" smtClean="0"/>
              <a:t>11/02/2009</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DC0EECD1-ABEA-4ED9-84C5-078D6C36D70D}" type="slidenum">
              <a:rPr lang="es-CO" smtClean="0"/>
              <a:t>‹#›</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D3BCF1E-D24E-45DB-A671-F920D746FB91}" type="datetimeFigureOut">
              <a:rPr lang="es-CO" smtClean="0"/>
              <a:t>11/02/2009</a:t>
            </a:fld>
            <a:endParaRPr lang="es-CO"/>
          </a:p>
        </p:txBody>
      </p:sp>
      <p:sp>
        <p:nvSpPr>
          <p:cNvPr id="8" name="Slide Number Placeholder 7"/>
          <p:cNvSpPr>
            <a:spLocks noGrp="1"/>
          </p:cNvSpPr>
          <p:nvPr>
            <p:ph type="sldNum" sz="quarter" idx="11"/>
          </p:nvPr>
        </p:nvSpPr>
        <p:spPr/>
        <p:txBody>
          <a:bodyPr/>
          <a:lstStyle/>
          <a:p>
            <a:fld id="{DC0EECD1-ABEA-4ED9-84C5-078D6C36D70D}" type="slidenum">
              <a:rPr lang="es-CO" smtClean="0"/>
              <a:t>‹#›</a:t>
            </a:fld>
            <a:endParaRPr lang="es-CO"/>
          </a:p>
        </p:txBody>
      </p:sp>
      <p:sp>
        <p:nvSpPr>
          <p:cNvPr id="9" name="Footer Placeholder 8"/>
          <p:cNvSpPr>
            <a:spLocks noGrp="1"/>
          </p:cNvSpPr>
          <p:nvPr>
            <p:ph type="ftr" sz="quarter" idx="12"/>
          </p:nvPr>
        </p:nvSpPr>
        <p:spPr/>
        <p:txBody>
          <a:bodyPr/>
          <a:lstStyle/>
          <a:p>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BCF1E-D24E-45DB-A671-F920D746FB91}" type="datetimeFigureOut">
              <a:rPr lang="es-CO" smtClean="0"/>
              <a:t>11/02/2009</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DC0EECD1-ABEA-4ED9-84C5-078D6C36D70D}" type="slidenum">
              <a:rPr lang="es-CO" smtClean="0"/>
              <a:t>‹#›</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BCF1E-D24E-45DB-A671-F920D746FB91}" type="datetimeFigureOut">
              <a:rPr lang="es-CO" smtClean="0"/>
              <a:t>11/02/2009</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a:xfrm>
            <a:off x="8156448" y="6422064"/>
            <a:ext cx="762000" cy="365125"/>
          </a:xfrm>
        </p:spPr>
        <p:txBody>
          <a:bodyPr/>
          <a:lstStyle/>
          <a:p>
            <a:fld id="{DC0EECD1-ABEA-4ED9-84C5-078D6C36D70D}" type="slidenum">
              <a:rPr lang="es-CO" smtClean="0"/>
              <a:t>‹#›</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CD3BCF1E-D24E-45DB-A671-F920D746FB91}" type="datetimeFigureOut">
              <a:rPr lang="es-CO" smtClean="0"/>
              <a:t>11/02/2009</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DC0EECD1-ABEA-4ED9-84C5-078D6C36D70D}" type="slidenum">
              <a:rPr lang="es-CO" smtClean="0"/>
              <a:t>‹#›</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D3BCF1E-D24E-45DB-A671-F920D746FB91}" type="datetimeFigureOut">
              <a:rPr lang="es-CO" smtClean="0"/>
              <a:t>11/02/2009</a:t>
            </a:fld>
            <a:endParaRPr lang="es-CO"/>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CO"/>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C0EECD1-ABEA-4ED9-84C5-078D6C36D70D}" type="slidenum">
              <a:rPr lang="es-CO" smtClean="0"/>
              <a:t>‹#›</a:t>
            </a:fld>
            <a:endParaRPr lang="es-CO"/>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s-CO" sz="7200" b="1" dirty="0" smtClean="0">
                <a:effectLst>
                  <a:outerShdw blurRad="38100" dist="38100" dir="2700000" algn="tl">
                    <a:srgbClr val="000000">
                      <a:alpha val="43137"/>
                    </a:srgbClr>
                  </a:outerShdw>
                </a:effectLst>
              </a:rPr>
              <a:t>PENSAMIENTO DINÁMICO</a:t>
            </a:r>
            <a:endParaRPr lang="es-CO" sz="7200"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r>
              <a:rPr lang="es-CO" dirty="0" smtClean="0"/>
              <a:t>MAPAS CONCEPTUALES</a:t>
            </a:r>
            <a:endParaRPr lang="es-C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357166"/>
            <a:ext cx="7467600" cy="4525963"/>
          </a:xfrm>
        </p:spPr>
        <p:txBody>
          <a:bodyPr>
            <a:normAutofit fontScale="62500" lnSpcReduction="20000"/>
          </a:bodyPr>
          <a:lstStyle/>
          <a:p>
            <a:pPr algn="just"/>
            <a:r>
              <a:rPr lang="es-CO" dirty="0" smtClean="0"/>
              <a:t>Anteriormente en este artículo comentamos sobre la necesidad de movernos hacia el pensamiento dinámico que se </a:t>
            </a:r>
            <a:r>
              <a:rPr lang="es-CO" dirty="0" smtClean="0"/>
              <a:t>requiere para </a:t>
            </a:r>
            <a:r>
              <a:rPr lang="es-CO" dirty="0" smtClean="0"/>
              <a:t>construir mapas conceptuales que muestren explicaciones, esto es, mapas conceptuales que traten con </a:t>
            </a:r>
            <a:r>
              <a:rPr lang="es-CO" i="1" dirty="0" smtClean="0"/>
              <a:t>eventos a </a:t>
            </a:r>
            <a:r>
              <a:rPr lang="es-CO" i="1" dirty="0" smtClean="0"/>
              <a:t>diferencia </a:t>
            </a:r>
            <a:r>
              <a:rPr lang="es-CO" dirty="0" smtClean="0"/>
              <a:t>de </a:t>
            </a:r>
            <a:r>
              <a:rPr lang="es-CO" i="1" dirty="0" smtClean="0"/>
              <a:t>objetos. </a:t>
            </a:r>
            <a:endParaRPr lang="es-CO" i="1" dirty="0" smtClean="0"/>
          </a:p>
          <a:p>
            <a:pPr algn="just"/>
            <a:endParaRPr lang="es-CO" i="1" dirty="0" smtClean="0"/>
          </a:p>
          <a:p>
            <a:pPr algn="just"/>
            <a:r>
              <a:rPr lang="es-CO" b="1" i="1" dirty="0" smtClean="0">
                <a:solidFill>
                  <a:schemeClr val="accent1">
                    <a:lumMod val="75000"/>
                  </a:schemeClr>
                </a:solidFill>
                <a:effectLst>
                  <a:outerShdw blurRad="38100" dist="38100" dir="2700000" algn="tl">
                    <a:srgbClr val="000000">
                      <a:alpha val="43137"/>
                    </a:srgbClr>
                  </a:outerShdw>
                </a:effectLst>
              </a:rPr>
              <a:t>Diagramas </a:t>
            </a:r>
            <a:r>
              <a:rPr lang="es-CO" b="1" i="1" dirty="0" smtClean="0">
                <a:solidFill>
                  <a:schemeClr val="accent1">
                    <a:lumMod val="75000"/>
                  </a:schemeClr>
                </a:solidFill>
                <a:effectLst>
                  <a:outerShdw blurRad="38100" dist="38100" dir="2700000" algn="tl">
                    <a:srgbClr val="000000">
                      <a:alpha val="43137"/>
                    </a:srgbClr>
                  </a:outerShdw>
                </a:effectLst>
              </a:rPr>
              <a:t>de causa y efecto </a:t>
            </a:r>
            <a:r>
              <a:rPr lang="es-CO" i="1" dirty="0" smtClean="0"/>
              <a:t>(también conocidos como Ishikawa, espina de pescado o diagramas de </a:t>
            </a:r>
            <a:r>
              <a:rPr lang="es-CO" i="1" dirty="0" smtClean="0"/>
              <a:t>características) </a:t>
            </a:r>
            <a:r>
              <a:rPr lang="es-CO" dirty="0" smtClean="0"/>
              <a:t>y </a:t>
            </a:r>
            <a:r>
              <a:rPr lang="es-CO" dirty="0" smtClean="0"/>
              <a:t>mapas causales son graficas especializadas que describen los factores que contribuyen a, o afectan a, una situación </a:t>
            </a:r>
            <a:r>
              <a:rPr lang="es-CO" dirty="0" smtClean="0"/>
              <a:t>dada: todas </a:t>
            </a:r>
            <a:r>
              <a:rPr lang="es-CO" dirty="0" smtClean="0"/>
              <a:t>las causas, esto es, que llevan a un cierto efecto. Sin embargo, estos mapas sufren de la misma restricción </a:t>
            </a:r>
            <a:r>
              <a:rPr lang="es-CO" dirty="0" smtClean="0"/>
              <a:t>de representación </a:t>
            </a:r>
            <a:r>
              <a:rPr lang="es-CO" dirty="0" smtClean="0"/>
              <a:t>que los mapas mentales, ya que no tienen frases de enlace que expliquen clara y explícitamente la </a:t>
            </a:r>
            <a:r>
              <a:rPr lang="es-CO" dirty="0" smtClean="0"/>
              <a:t>relación entre </a:t>
            </a:r>
            <a:r>
              <a:rPr lang="es-CO" dirty="0" smtClean="0"/>
              <a:t>los eventos o en otras instancias han sido formalizados hasta el punto que ya no son divertidos para ser usados </a:t>
            </a:r>
            <a:r>
              <a:rPr lang="es-CO" dirty="0" smtClean="0"/>
              <a:t>por niños </a:t>
            </a:r>
            <a:r>
              <a:rPr lang="es-CO" dirty="0" smtClean="0"/>
              <a:t>sino para que las computadoras los entiendan</a:t>
            </a:r>
            <a:r>
              <a:rPr lang="es-CO" dirty="0" smtClean="0"/>
              <a:t>.</a:t>
            </a:r>
            <a:endParaRPr lang="es-CO" dirty="0" smtClean="0"/>
          </a:p>
        </p:txBody>
      </p:sp>
      <p:pic>
        <p:nvPicPr>
          <p:cNvPr id="1026" name="Picture 2" descr="http://upload.wikimedia.org/wikipedia/commons/c/cb/Diagrama_de_causa-efecto.jpg"/>
          <p:cNvPicPr>
            <a:picLocks noChangeAspect="1" noChangeArrowheads="1"/>
          </p:cNvPicPr>
          <p:nvPr/>
        </p:nvPicPr>
        <p:blipFill>
          <a:blip r:embed="rId2"/>
          <a:srcRect/>
          <a:stretch>
            <a:fillRect/>
          </a:stretch>
        </p:blipFill>
        <p:spPr bwMode="auto">
          <a:xfrm>
            <a:off x="4143372" y="4500570"/>
            <a:ext cx="3097231" cy="215795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714356"/>
            <a:ext cx="7215238" cy="6357983"/>
          </a:xfrm>
        </p:spPr>
        <p:txBody>
          <a:bodyPr>
            <a:normAutofit fontScale="77500" lnSpcReduction="20000"/>
          </a:bodyPr>
          <a:lstStyle/>
          <a:p>
            <a:pPr algn="just"/>
            <a:r>
              <a:rPr lang="es-CO" dirty="0" smtClean="0"/>
              <a:t>En una series de estudios, </a:t>
            </a:r>
            <a:r>
              <a:rPr lang="es-CO" dirty="0" err="1" smtClean="0"/>
              <a:t>Safayeni</a:t>
            </a:r>
            <a:r>
              <a:rPr lang="es-CO" dirty="0" smtClean="0"/>
              <a:t>, </a:t>
            </a:r>
            <a:r>
              <a:rPr lang="es-CO" dirty="0" err="1" smtClean="0"/>
              <a:t>Derbentseva</a:t>
            </a:r>
            <a:r>
              <a:rPr lang="es-CO" dirty="0" smtClean="0"/>
              <a:t> y Cañas (2005) han encontrado que la estructura de los mapas </a:t>
            </a:r>
            <a:r>
              <a:rPr lang="es-CO" dirty="0" smtClean="0"/>
              <a:t>conceptuales puede </a:t>
            </a:r>
            <a:r>
              <a:rPr lang="es-CO" dirty="0" smtClean="0"/>
              <a:t>ser un indicativo de nivel de pensamiento expresado en el mapa. Por ejemplo, los mapas conceptúales modelados </a:t>
            </a:r>
            <a:r>
              <a:rPr lang="es-CO" dirty="0" smtClean="0"/>
              <a:t>con una </a:t>
            </a:r>
            <a:r>
              <a:rPr lang="es-CO" dirty="0" smtClean="0"/>
              <a:t>estructura circular (vea las Figuras 3 y 4) llevan a más instancias significativas de proposiciones significativas o </a:t>
            </a:r>
            <a:r>
              <a:rPr lang="es-CO" dirty="0" smtClean="0"/>
              <a:t>dinámicas cuando </a:t>
            </a:r>
            <a:r>
              <a:rPr lang="es-CO" dirty="0" smtClean="0"/>
              <a:t>se comparan con los mapas conceptuales modelados con una estructura en forma de árbol. </a:t>
            </a:r>
            <a:endParaRPr lang="es-CO" dirty="0" smtClean="0"/>
          </a:p>
          <a:p>
            <a:pPr algn="just"/>
            <a:r>
              <a:rPr lang="es-CO" dirty="0" smtClean="0"/>
              <a:t>En </a:t>
            </a:r>
            <a:r>
              <a:rPr lang="es-CO" dirty="0" smtClean="0"/>
              <a:t>trabajos </a:t>
            </a:r>
            <a:r>
              <a:rPr lang="es-CO" dirty="0" smtClean="0"/>
              <a:t>presentados en </a:t>
            </a:r>
            <a:r>
              <a:rPr lang="es-CO" dirty="0" smtClean="0"/>
              <a:t>conferencias sobre mapas conceptuales (</a:t>
            </a:r>
            <a:r>
              <a:rPr lang="es-CO" dirty="0" err="1" smtClean="0"/>
              <a:t>Derbentseva</a:t>
            </a:r>
            <a:r>
              <a:rPr lang="es-CO" dirty="0" smtClean="0"/>
              <a:t>, </a:t>
            </a:r>
            <a:r>
              <a:rPr lang="es-CO" dirty="0" err="1" smtClean="0"/>
              <a:t>Safayeni</a:t>
            </a:r>
            <a:r>
              <a:rPr lang="es-CO" dirty="0" smtClean="0"/>
              <a:t> &amp; Cañas, 2004, 2006) nos siguen informando </a:t>
            </a:r>
            <a:r>
              <a:rPr lang="es-CO" dirty="0" smtClean="0"/>
              <a:t>sobre experimentos </a:t>
            </a:r>
            <a:r>
              <a:rPr lang="es-CO" dirty="0" smtClean="0"/>
              <a:t>en que se compara dos estrategias para promover la construcción de relaciones más dinámicas: el uso </a:t>
            </a:r>
            <a:r>
              <a:rPr lang="es-CO" dirty="0" smtClean="0"/>
              <a:t>de cuantificadores </a:t>
            </a:r>
            <a:r>
              <a:rPr lang="es-CO" dirty="0" smtClean="0"/>
              <a:t>en el concepto raíz de un mapa y una pregunta de enfoque dinámica. </a:t>
            </a:r>
            <a:endParaRPr lang="es-CO" dirty="0" smtClean="0"/>
          </a:p>
          <a:p>
            <a:endParaRPr lang="es-CO" dirty="0"/>
          </a:p>
        </p:txBody>
      </p:sp>
      <p:pic>
        <p:nvPicPr>
          <p:cNvPr id="2050" name="Picture 2" descr="http://www.mansci.uwaterloo.ca/images/faculty/Frank.gif"/>
          <p:cNvPicPr>
            <a:picLocks noChangeAspect="1" noChangeArrowheads="1"/>
          </p:cNvPicPr>
          <p:nvPr/>
        </p:nvPicPr>
        <p:blipFill>
          <a:blip r:embed="rId2"/>
          <a:srcRect/>
          <a:stretch>
            <a:fillRect/>
          </a:stretch>
        </p:blipFill>
        <p:spPr bwMode="auto">
          <a:xfrm>
            <a:off x="7715272" y="214290"/>
            <a:ext cx="1219200" cy="18288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4348" y="928670"/>
            <a:ext cx="7500990" cy="2585323"/>
          </a:xfrm>
          <a:prstGeom prst="rect">
            <a:avLst/>
          </a:prstGeom>
          <a:noFill/>
        </p:spPr>
        <p:txBody>
          <a:bodyPr wrap="square" rtlCol="0">
            <a:spAutoFit/>
          </a:bodyPr>
          <a:lstStyle/>
          <a:p>
            <a:pPr algn="just"/>
            <a:r>
              <a:rPr lang="es-CO" dirty="0" smtClean="0"/>
              <a:t>Interesantemente, aunque una pregunta 1 </a:t>
            </a:r>
            <a:r>
              <a:rPr lang="es-CO" dirty="0" err="1" smtClean="0"/>
              <a:t>CmapTools</a:t>
            </a:r>
            <a:r>
              <a:rPr lang="es-CO" dirty="0" smtClean="0"/>
              <a:t> actualmente no incorpora la implementación del Gigante. de enfoque más dinámica tiene un efecto en la naturaleza de las proposiciones generadas, es el añadir un “cuantificador” a la raíz del mapa que tiene el impacto más grande. Aunque los resultados de los experimentos son preliminares, nos informan sobre tres métodos por los cuales se puede promover pensamiento más dinámico: mapas cíclicos, una pregunta de enfoque dinámica y un concepto raíz cuantificado.</a:t>
            </a:r>
          </a:p>
          <a:p>
            <a:endParaRPr lang="es-CO" dirty="0"/>
          </a:p>
        </p:txBody>
      </p:sp>
      <p:pic>
        <p:nvPicPr>
          <p:cNvPr id="16386" name="Picture 2"/>
          <p:cNvPicPr>
            <a:picLocks noChangeAspect="1" noChangeArrowheads="1"/>
          </p:cNvPicPr>
          <p:nvPr/>
        </p:nvPicPr>
        <p:blipFill>
          <a:blip r:embed="rId2" cstate="print"/>
          <a:srcRect/>
          <a:stretch>
            <a:fillRect/>
          </a:stretch>
        </p:blipFill>
        <p:spPr bwMode="auto">
          <a:xfrm>
            <a:off x="3143240" y="3643314"/>
            <a:ext cx="3984633" cy="2808457"/>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Technic">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14</TotalTime>
  <Words>385</Words>
  <Application>Microsoft Office PowerPoint</Application>
  <PresentationFormat>On-screen Show (4:3)</PresentationFormat>
  <Paragraphs>8</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Technic</vt:lpstr>
      <vt:lpstr>PENSAMIENTO DINÁMICO</vt:lpstr>
      <vt:lpstr>Slide 2</vt:lpstr>
      <vt:lpstr>Slide 3</vt:lpstr>
      <vt:lpstr>Slide 4</vt:lpstr>
    </vt:vector>
  </TitlesOfParts>
  <Company>Sony Electronics,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PENSAMIENTO DINÁMICO</dc:title>
  <dc:creator>Yoya</dc:creator>
  <cp:lastModifiedBy>Yoya</cp:lastModifiedBy>
  <cp:revision>2</cp:revision>
  <dcterms:created xsi:type="dcterms:W3CDTF">2009-02-12T03:34:50Z</dcterms:created>
  <dcterms:modified xsi:type="dcterms:W3CDTF">2009-02-12T03:49:46Z</dcterms:modified>
</cp:coreProperties>
</file>