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1" r:id="rId10"/>
    <p:sldId id="265" r:id="rId11"/>
    <p:sldId id="266" r:id="rId12"/>
    <p:sldId id="267" r:id="rId13"/>
    <p:sldId id="268" r:id="rId14"/>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6010C7B7-33D0-46A7-B0DB-08C88464AFA4}" type="datetimeFigureOut">
              <a:rPr lang="es-CO" smtClean="0"/>
              <a:pPr/>
              <a:t>20/05/2009</a:t>
            </a:fld>
            <a:endParaRPr lang="es-CO"/>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CO"/>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D240FF6-2BD6-4F53-90B1-96C2B3E59056}"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010C7B7-33D0-46A7-B0DB-08C88464AFA4}" type="datetimeFigureOut">
              <a:rPr lang="es-CO" smtClean="0"/>
              <a:pPr/>
              <a:t>20/05/2009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D240FF6-2BD6-4F53-90B1-96C2B3E59056}"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010C7B7-33D0-46A7-B0DB-08C88464AFA4}" type="datetimeFigureOut">
              <a:rPr lang="es-CO" smtClean="0"/>
              <a:pPr/>
              <a:t>20/05/2009</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D240FF6-2BD6-4F53-90B1-96C2B3E59056}"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6010C7B7-33D0-46A7-B0DB-08C88464AFA4}" type="datetimeFigureOut">
              <a:rPr lang="es-CO" smtClean="0"/>
              <a:pPr/>
              <a:t>20/05/2009</a:t>
            </a:fld>
            <a:endParaRPr lang="es-CO"/>
          </a:p>
        </p:txBody>
      </p:sp>
      <p:sp>
        <p:nvSpPr>
          <p:cNvPr id="5" name="4 Marcador de pie de página"/>
          <p:cNvSpPr>
            <a:spLocks noGrp="1"/>
          </p:cNvSpPr>
          <p:nvPr>
            <p:ph type="ftr" sz="quarter" idx="11"/>
          </p:nvPr>
        </p:nvSpPr>
        <p:spPr>
          <a:xfrm>
            <a:off x="457200" y="6480969"/>
            <a:ext cx="4260056" cy="300831"/>
          </a:xfrm>
        </p:spPr>
        <p:txBody>
          <a:bodyPr/>
          <a:lstStyle/>
          <a:p>
            <a:endParaRPr lang="es-CO"/>
          </a:p>
        </p:txBody>
      </p:sp>
      <p:sp>
        <p:nvSpPr>
          <p:cNvPr id="6" name="5 Marcador de número de diapositiva"/>
          <p:cNvSpPr>
            <a:spLocks noGrp="1"/>
          </p:cNvSpPr>
          <p:nvPr>
            <p:ph type="sldNum" sz="quarter" idx="12"/>
          </p:nvPr>
        </p:nvSpPr>
        <p:spPr/>
        <p:txBody>
          <a:bodyPr/>
          <a:lstStyle/>
          <a:p>
            <a:fld id="{0D240FF6-2BD6-4F53-90B1-96C2B3E59056}"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6010C7B7-33D0-46A7-B0DB-08C88464AFA4}" type="datetimeFigureOut">
              <a:rPr lang="es-CO" smtClean="0"/>
              <a:pPr/>
              <a:t>20/05/2009</a:t>
            </a:fld>
            <a:endParaRPr lang="es-CO"/>
          </a:p>
        </p:txBody>
      </p:sp>
      <p:sp>
        <p:nvSpPr>
          <p:cNvPr id="5" name="4 Marcador de pie de página"/>
          <p:cNvSpPr>
            <a:spLocks noGrp="1"/>
          </p:cNvSpPr>
          <p:nvPr>
            <p:ph type="ftr" sz="quarter" idx="11"/>
          </p:nvPr>
        </p:nvSpPr>
        <p:spPr>
          <a:xfrm>
            <a:off x="2619376" y="6480969"/>
            <a:ext cx="4260056" cy="300831"/>
          </a:xfrm>
        </p:spPr>
        <p:txBody>
          <a:bodyPr/>
          <a:lstStyle/>
          <a:p>
            <a:endParaRPr lang="es-CO"/>
          </a:p>
        </p:txBody>
      </p:sp>
      <p:sp>
        <p:nvSpPr>
          <p:cNvPr id="6" name="5 Marcador de número de diapositiva"/>
          <p:cNvSpPr>
            <a:spLocks noGrp="1"/>
          </p:cNvSpPr>
          <p:nvPr>
            <p:ph type="sldNum" sz="quarter" idx="12"/>
          </p:nvPr>
        </p:nvSpPr>
        <p:spPr>
          <a:xfrm>
            <a:off x="8451056" y="809624"/>
            <a:ext cx="502920" cy="300831"/>
          </a:xfrm>
        </p:spPr>
        <p:txBody>
          <a:bodyPr/>
          <a:lstStyle/>
          <a:p>
            <a:fld id="{0D240FF6-2BD6-4F53-90B1-96C2B3E59056}" type="slidenum">
              <a:rPr lang="es-CO" smtClean="0"/>
              <a:pPr/>
              <a:t>‹Nº›</a:t>
            </a:fld>
            <a:endParaRPr lang="es-CO"/>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6010C7B7-33D0-46A7-B0DB-08C88464AFA4}" type="datetimeFigureOut">
              <a:rPr lang="es-CO" smtClean="0"/>
              <a:pPr/>
              <a:t>20/05/2009</a:t>
            </a:fld>
            <a:endParaRPr lang="es-CO"/>
          </a:p>
        </p:txBody>
      </p:sp>
      <p:sp>
        <p:nvSpPr>
          <p:cNvPr id="6" name="5 Marcador de pie de página"/>
          <p:cNvSpPr>
            <a:spLocks noGrp="1"/>
          </p:cNvSpPr>
          <p:nvPr>
            <p:ph type="ftr" sz="quarter" idx="11"/>
          </p:nvPr>
        </p:nvSpPr>
        <p:spPr>
          <a:xfrm>
            <a:off x="457200" y="6480969"/>
            <a:ext cx="4260056" cy="301752"/>
          </a:xfrm>
        </p:spPr>
        <p:txBody>
          <a:bodyPr/>
          <a:lstStyle/>
          <a:p>
            <a:endParaRPr lang="es-CO"/>
          </a:p>
        </p:txBody>
      </p:sp>
      <p:sp>
        <p:nvSpPr>
          <p:cNvPr id="7" name="6 Marcador de número de diapositiva"/>
          <p:cNvSpPr>
            <a:spLocks noGrp="1"/>
          </p:cNvSpPr>
          <p:nvPr>
            <p:ph type="sldNum" sz="quarter" idx="12"/>
          </p:nvPr>
        </p:nvSpPr>
        <p:spPr>
          <a:xfrm>
            <a:off x="7589520" y="6480969"/>
            <a:ext cx="502920" cy="301752"/>
          </a:xfrm>
        </p:spPr>
        <p:txBody>
          <a:bodyPr/>
          <a:lstStyle/>
          <a:p>
            <a:fld id="{0D240FF6-2BD6-4F53-90B1-96C2B3E59056}"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6010C7B7-33D0-46A7-B0DB-08C88464AFA4}" type="datetimeFigureOut">
              <a:rPr lang="es-CO" smtClean="0"/>
              <a:pPr/>
              <a:t>20/05/2009</a:t>
            </a:fld>
            <a:endParaRPr lang="es-CO"/>
          </a:p>
        </p:txBody>
      </p:sp>
      <p:sp>
        <p:nvSpPr>
          <p:cNvPr id="8" name="7 Marcador de pie de página"/>
          <p:cNvSpPr>
            <a:spLocks noGrp="1"/>
          </p:cNvSpPr>
          <p:nvPr>
            <p:ph type="ftr" sz="quarter" idx="11"/>
          </p:nvPr>
        </p:nvSpPr>
        <p:spPr>
          <a:xfrm>
            <a:off x="457200" y="6480969"/>
            <a:ext cx="4261104" cy="301752"/>
          </a:xfrm>
        </p:spPr>
        <p:txBody>
          <a:bodyPr/>
          <a:lstStyle/>
          <a:p>
            <a:endParaRPr lang="es-CO"/>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0D240FF6-2BD6-4F53-90B1-96C2B3E59056}"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010C7B7-33D0-46A7-B0DB-08C88464AFA4}" type="datetimeFigureOut">
              <a:rPr lang="es-CO" smtClean="0"/>
              <a:pPr/>
              <a:t>20/05/2009</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0D240FF6-2BD6-4F53-90B1-96C2B3E59056}"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6010C7B7-33D0-46A7-B0DB-08C88464AFA4}" type="datetimeFigureOut">
              <a:rPr lang="es-CO" smtClean="0"/>
              <a:pPr/>
              <a:t>20/05/2009</a:t>
            </a:fld>
            <a:endParaRPr lang="es-CO"/>
          </a:p>
        </p:txBody>
      </p:sp>
      <p:sp>
        <p:nvSpPr>
          <p:cNvPr id="3" name="2 Marcador de pie de página"/>
          <p:cNvSpPr>
            <a:spLocks noGrp="1"/>
          </p:cNvSpPr>
          <p:nvPr>
            <p:ph type="ftr" sz="quarter" idx="11"/>
          </p:nvPr>
        </p:nvSpPr>
        <p:spPr>
          <a:xfrm>
            <a:off x="457200" y="6481890"/>
            <a:ext cx="4260056" cy="300831"/>
          </a:xfrm>
        </p:spPr>
        <p:txBody>
          <a:bodyPr/>
          <a:lstStyle/>
          <a:p>
            <a:endParaRPr lang="es-CO"/>
          </a:p>
        </p:txBody>
      </p:sp>
      <p:sp>
        <p:nvSpPr>
          <p:cNvPr id="4" name="3 Marcador de número de diapositiva"/>
          <p:cNvSpPr>
            <a:spLocks noGrp="1"/>
          </p:cNvSpPr>
          <p:nvPr>
            <p:ph type="sldNum" sz="quarter" idx="12"/>
          </p:nvPr>
        </p:nvSpPr>
        <p:spPr>
          <a:xfrm>
            <a:off x="7589520" y="6480969"/>
            <a:ext cx="502920" cy="301752"/>
          </a:xfrm>
        </p:spPr>
        <p:txBody>
          <a:bodyPr/>
          <a:lstStyle/>
          <a:p>
            <a:fld id="{0D240FF6-2BD6-4F53-90B1-96C2B3E59056}"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6010C7B7-33D0-46A7-B0DB-08C88464AFA4}" type="datetimeFigureOut">
              <a:rPr lang="es-CO" smtClean="0"/>
              <a:pPr/>
              <a:t>20/05/2009</a:t>
            </a:fld>
            <a:endParaRPr lang="es-CO"/>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CO"/>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0D240FF6-2BD6-4F53-90B1-96C2B3E59056}"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6010C7B7-33D0-46A7-B0DB-08C88464AFA4}" type="datetimeFigureOut">
              <a:rPr lang="es-CO" smtClean="0"/>
              <a:pPr/>
              <a:t>20/05/2009</a:t>
            </a:fld>
            <a:endParaRPr lang="es-CO"/>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CO"/>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0D240FF6-2BD6-4F53-90B1-96C2B3E59056}" type="slidenum">
              <a:rPr lang="es-CO" smtClean="0"/>
              <a:pPr/>
              <a:t>‹Nº›</a:t>
            </a:fld>
            <a:endParaRPr lang="es-CO"/>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6010C7B7-33D0-46A7-B0DB-08C88464AFA4}" type="datetimeFigureOut">
              <a:rPr lang="es-CO" smtClean="0"/>
              <a:pPr/>
              <a:t>20/05/2009</a:t>
            </a:fld>
            <a:endParaRPr lang="es-CO"/>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CO"/>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D240FF6-2BD6-4F53-90B1-96C2B3E59056}" type="slidenum">
              <a:rPr lang="es-CO" smtClean="0"/>
              <a:pPr/>
              <a:t>‹Nº›</a:t>
            </a:fld>
            <a:endParaRPr lang="es-CO"/>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upload.wikimedia.org/wikipedia/en/e/e7/SAP_logo.svg"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CO" dirty="0" smtClean="0"/>
              <a:t>CALCETINES CRYSTAL S.A</a:t>
            </a:r>
            <a:endParaRPr lang="es-CO" dirty="0"/>
          </a:p>
        </p:txBody>
      </p:sp>
      <p:sp>
        <p:nvSpPr>
          <p:cNvPr id="3" name="2 Subtítulo"/>
          <p:cNvSpPr>
            <a:spLocks noGrp="1"/>
          </p:cNvSpPr>
          <p:nvPr>
            <p:ph type="subTitle" idx="1"/>
          </p:nvPr>
        </p:nvSpPr>
        <p:spPr/>
        <p:txBody>
          <a:bodyPr>
            <a:normAutofit/>
          </a:bodyPr>
          <a:lstStyle/>
          <a:p>
            <a:endParaRPr lang="es-CO" dirty="0" smtClean="0"/>
          </a:p>
          <a:p>
            <a:endParaRPr lang="es-CO" dirty="0" smtClean="0"/>
          </a:p>
        </p:txBody>
      </p:sp>
      <p:pic>
        <p:nvPicPr>
          <p:cNvPr id="4" name="Picture 2"/>
          <p:cNvPicPr>
            <a:picLocks noChangeAspect="1" noChangeArrowheads="1"/>
          </p:cNvPicPr>
          <p:nvPr/>
        </p:nvPicPr>
        <p:blipFill>
          <a:blip r:embed="rId2"/>
          <a:srcRect/>
          <a:stretch>
            <a:fillRect/>
          </a:stretch>
        </p:blipFill>
        <p:spPr bwMode="auto">
          <a:xfrm>
            <a:off x="357158" y="2500306"/>
            <a:ext cx="2643202" cy="2976050"/>
          </a:xfrm>
          <a:prstGeom prst="rect">
            <a:avLst/>
          </a:prstGeom>
          <a:noFill/>
          <a:ln w="9525">
            <a:noFill/>
            <a:miter lim="800000"/>
            <a:headEnd/>
            <a:tailEnd/>
          </a:ln>
        </p:spPr>
      </p:pic>
      <p:pic>
        <p:nvPicPr>
          <p:cNvPr id="5" name="Picture 4"/>
          <p:cNvPicPr>
            <a:picLocks noChangeAspect="1" noChangeArrowheads="1"/>
          </p:cNvPicPr>
          <p:nvPr/>
        </p:nvPicPr>
        <p:blipFill>
          <a:blip r:embed="rId3"/>
          <a:srcRect/>
          <a:stretch>
            <a:fillRect/>
          </a:stretch>
        </p:blipFill>
        <p:spPr bwMode="auto">
          <a:xfrm>
            <a:off x="6500826" y="2428868"/>
            <a:ext cx="2102247" cy="2366974"/>
          </a:xfrm>
          <a:prstGeom prst="rect">
            <a:avLst/>
          </a:prstGeom>
          <a:noFill/>
          <a:ln w="9525">
            <a:noFill/>
            <a:miter lim="800000"/>
            <a:headEnd/>
            <a:tailEnd/>
          </a:ln>
        </p:spPr>
      </p:pic>
      <p:pic>
        <p:nvPicPr>
          <p:cNvPr id="6" name="Picture 7"/>
          <p:cNvPicPr>
            <a:picLocks noChangeAspect="1" noChangeArrowheads="1"/>
          </p:cNvPicPr>
          <p:nvPr/>
        </p:nvPicPr>
        <p:blipFill>
          <a:blip r:embed="rId4"/>
          <a:srcRect/>
          <a:stretch>
            <a:fillRect/>
          </a:stretch>
        </p:blipFill>
        <p:spPr bwMode="auto">
          <a:xfrm>
            <a:off x="4429124" y="4286256"/>
            <a:ext cx="1911902" cy="2152660"/>
          </a:xfrm>
          <a:prstGeom prst="rect">
            <a:avLst/>
          </a:prstGeom>
          <a:noFill/>
          <a:ln w="9525">
            <a:noFill/>
            <a:miter lim="800000"/>
            <a:headEnd/>
            <a:tailEnd/>
          </a:ln>
        </p:spPr>
      </p:pic>
      <p:pic>
        <p:nvPicPr>
          <p:cNvPr id="7" name="Picture 8"/>
          <p:cNvPicPr>
            <a:picLocks noChangeAspect="1" noChangeArrowheads="1"/>
          </p:cNvPicPr>
          <p:nvPr/>
        </p:nvPicPr>
        <p:blipFill>
          <a:blip r:embed="rId5"/>
          <a:srcRect/>
          <a:stretch>
            <a:fillRect/>
          </a:stretch>
        </p:blipFill>
        <p:spPr bwMode="auto">
          <a:xfrm>
            <a:off x="3786182" y="2500306"/>
            <a:ext cx="1285875"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285728"/>
            <a:ext cx="8229600" cy="6572272"/>
          </a:xfrm>
        </p:spPr>
        <p:txBody>
          <a:bodyPr>
            <a:normAutofit fontScale="92500" lnSpcReduction="20000"/>
          </a:bodyPr>
          <a:lstStyle/>
          <a:p>
            <a:r>
              <a:rPr lang="es-CO" dirty="0" smtClean="0"/>
              <a:t>El problema radico en que el SAP no permitió modificaciones para adaptarse a las especificaciones, parámetros y situaciones reales que la empresa enfrentada en el día a día.</a:t>
            </a:r>
          </a:p>
          <a:p>
            <a:endParaRPr lang="es-CO" dirty="0" smtClean="0"/>
          </a:p>
          <a:p>
            <a:r>
              <a:rPr lang="es-CO" dirty="0" smtClean="0"/>
              <a:t>Los auditores nombrados no se comprometieron ni se integraron de la forma que se debía a observar y verificar el funcionamiento real de la planta.</a:t>
            </a:r>
          </a:p>
          <a:p>
            <a:endParaRPr lang="es-CO" dirty="0" smtClean="0"/>
          </a:p>
          <a:p>
            <a:r>
              <a:rPr lang="es-CO" dirty="0" smtClean="0"/>
              <a:t>El mayor problema que se presentaba en la empresa con respecto a la materia prima era la incompatibilidad de unidades en como manejaban antes del SAP los pedidos.</a:t>
            </a:r>
          </a:p>
          <a:p>
            <a:endParaRPr lang="es-CO" dirty="0" smtClean="0"/>
          </a:p>
          <a:p>
            <a:endParaRPr lang="es-CO"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428604"/>
            <a:ext cx="8229600" cy="6143668"/>
          </a:xfrm>
        </p:spPr>
        <p:txBody>
          <a:bodyPr>
            <a:normAutofit fontScale="92500" lnSpcReduction="20000"/>
          </a:bodyPr>
          <a:lstStyle/>
          <a:p>
            <a:r>
              <a:rPr lang="es-CO" dirty="0" smtClean="0"/>
              <a:t>Como la empresa tuvo que empezar a adaptarse al software tuvo que empezar por cambiar el sistema de pedidos que manejaban, cambiando las unidades de bobinas a unidades de masa manejadas por SAP, lo cual ha disminuido considerablemente los porcentajes de desperdicio en la planta pero diariamente se siguen generando 20 cajas de materia prima sobrante y un 4.3% de ineficiencia por faltantes de esta.</a:t>
            </a:r>
          </a:p>
          <a:p>
            <a:pPr>
              <a:buNone/>
            </a:pPr>
            <a:endParaRPr lang="es-CO" dirty="0" smtClean="0"/>
          </a:p>
          <a:p>
            <a:r>
              <a:rPr lang="es-CO" dirty="0" smtClean="0"/>
              <a:t>Este problema ha sido evaluado por diferentes expertos en la materia (SAP) a nivel internacional los cuales consideran que se debe incurrir a variaciones en el sistema actual de la empresa. </a:t>
            </a:r>
          </a:p>
          <a:p>
            <a:pPr>
              <a:buNone/>
            </a:pPr>
            <a:endParaRPr lang="es-CO" dirty="0" smtClean="0"/>
          </a:p>
          <a:p>
            <a:endParaRPr lang="es-CO" dirty="0" smtClean="0"/>
          </a:p>
          <a:p>
            <a:endParaRPr lang="es-CO" dirty="0" smtClean="0"/>
          </a:p>
          <a:p>
            <a:endParaRPr lang="es-CO"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SOLUCIONES PROPUESTAS</a:t>
            </a:r>
            <a:endParaRPr lang="es-CO" dirty="0"/>
          </a:p>
        </p:txBody>
      </p:sp>
      <p:sp>
        <p:nvSpPr>
          <p:cNvPr id="3" name="2 Marcador de contenido"/>
          <p:cNvSpPr>
            <a:spLocks noGrp="1"/>
          </p:cNvSpPr>
          <p:nvPr>
            <p:ph idx="1"/>
          </p:nvPr>
        </p:nvSpPr>
        <p:spPr>
          <a:xfrm>
            <a:off x="500034" y="1500174"/>
            <a:ext cx="8229600" cy="4572000"/>
          </a:xfrm>
        </p:spPr>
        <p:txBody>
          <a:bodyPr>
            <a:normAutofit fontScale="77500" lnSpcReduction="20000"/>
          </a:bodyPr>
          <a:lstStyle/>
          <a:p>
            <a:r>
              <a:rPr lang="es-CO" dirty="0" smtClean="0"/>
              <a:t>la empresa maneja un proceso de producción día a día en el que cada vez que recibe un pedido se planea la producción y el producto se desarrolla en corto tiempo, además el producto y el tipo de producción varía con cada cliente y a su vez los tiempos de entrega.</a:t>
            </a:r>
          </a:p>
          <a:p>
            <a:pPr>
              <a:buNone/>
            </a:pPr>
            <a:endParaRPr lang="es-CO" dirty="0" smtClean="0"/>
          </a:p>
          <a:p>
            <a:r>
              <a:rPr lang="es-CO" dirty="0" smtClean="0"/>
              <a:t>Al analizar estos factores se observa que el SAP es muy eficiente en empresas que presenten procesos productivos en línea, con tiempos de entrega similares, productos y materia prima estandarizada  por lo que resulta más fácil su implementación y genera los resultados esperados </a:t>
            </a:r>
            <a:endParaRPr lang="es-CO"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571480"/>
            <a:ext cx="8229600" cy="5929354"/>
          </a:xfrm>
        </p:spPr>
        <p:txBody>
          <a:bodyPr>
            <a:normAutofit lnSpcReduction="10000"/>
          </a:bodyPr>
          <a:lstStyle/>
          <a:p>
            <a:r>
              <a:rPr lang="es-CO" dirty="0" smtClean="0"/>
              <a:t>LOGRAR UN TAMAÑO COMUN EN LAS BOBINAS DE MATERIA PRIMA.</a:t>
            </a:r>
          </a:p>
          <a:p>
            <a:endParaRPr lang="es-CO" dirty="0" smtClean="0"/>
          </a:p>
          <a:p>
            <a:r>
              <a:rPr lang="es-CO" dirty="0" smtClean="0"/>
              <a:t>UN GRUPO DE INVESTIGACIÓN CONFORMADO POR ESPECIALISTAS EN EL TEMA DE SAP QUE HAYAN IMPLEMENTADO CON ÉXITO ESTE SOFTWARE EN EMPRESAS DE LA MISMA CATEGORÍA.</a:t>
            </a:r>
          </a:p>
          <a:p>
            <a:endParaRPr lang="es-CO" dirty="0" smtClean="0"/>
          </a:p>
          <a:p>
            <a:r>
              <a:rPr lang="es-CO" dirty="0" smtClean="0"/>
              <a:t>ELIMINACION DE LA PLATAFORMA SAP EN EL AREA DE PRODUCCIÓN.</a:t>
            </a:r>
          </a:p>
          <a:p>
            <a:endParaRPr lang="es-CO" dirty="0" smtClean="0"/>
          </a:p>
          <a:p>
            <a:endParaRPr lang="es-CO" dirty="0" smtClean="0"/>
          </a:p>
          <a:p>
            <a:pPr>
              <a:buNone/>
            </a:pPr>
            <a:endParaRPr lang="es-CO" dirty="0" smtClean="0"/>
          </a:p>
          <a:p>
            <a:pPr>
              <a:buNone/>
            </a:pPr>
            <a:endParaRPr lang="es-CO"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PRESENTACION</a:t>
            </a:r>
            <a:endParaRPr lang="es-CO" dirty="0"/>
          </a:p>
        </p:txBody>
      </p:sp>
      <p:sp>
        <p:nvSpPr>
          <p:cNvPr id="3" name="2 Marcador de contenido"/>
          <p:cNvSpPr>
            <a:spLocks noGrp="1"/>
          </p:cNvSpPr>
          <p:nvPr>
            <p:ph idx="1"/>
          </p:nvPr>
        </p:nvSpPr>
        <p:spPr>
          <a:xfrm>
            <a:off x="457200" y="1500174"/>
            <a:ext cx="8229600" cy="5357826"/>
          </a:xfrm>
        </p:spPr>
        <p:txBody>
          <a:bodyPr>
            <a:normAutofit fontScale="85000" lnSpcReduction="20000"/>
          </a:bodyPr>
          <a:lstStyle/>
          <a:p>
            <a:r>
              <a:rPr lang="es-ES" dirty="0" smtClean="0"/>
              <a:t>La empresa en la que desarrollamos este trabajo de campo es el Grupo </a:t>
            </a:r>
            <a:r>
              <a:rPr lang="es-ES" dirty="0" err="1" smtClean="0"/>
              <a:t>Crystal</a:t>
            </a:r>
            <a:r>
              <a:rPr lang="es-ES" dirty="0" smtClean="0"/>
              <a:t> compuestas por las empresas Tintorería Industrial </a:t>
            </a:r>
            <a:r>
              <a:rPr lang="es-ES" dirty="0" err="1" smtClean="0"/>
              <a:t>Crystal</a:t>
            </a:r>
            <a:r>
              <a:rPr lang="es-ES" dirty="0" smtClean="0"/>
              <a:t> creada en 1958, Bordados </a:t>
            </a:r>
            <a:r>
              <a:rPr lang="es-ES" dirty="0" err="1" smtClean="0"/>
              <a:t>Crystal</a:t>
            </a:r>
            <a:r>
              <a:rPr lang="es-ES" dirty="0" smtClean="0"/>
              <a:t> en 1957, Calcetería Nacional en 1989, </a:t>
            </a:r>
            <a:r>
              <a:rPr lang="es-ES" dirty="0" err="1" smtClean="0"/>
              <a:t>Sotinsa</a:t>
            </a:r>
            <a:r>
              <a:rPr lang="es-ES" dirty="0" smtClean="0"/>
              <a:t> S.A ,  en 1.995, Calcetines </a:t>
            </a:r>
            <a:r>
              <a:rPr lang="es-ES" dirty="0" err="1" smtClean="0"/>
              <a:t>Crystal</a:t>
            </a:r>
            <a:r>
              <a:rPr lang="es-ES" dirty="0" smtClean="0"/>
              <a:t> en 1953 y </a:t>
            </a:r>
            <a:r>
              <a:rPr lang="es-ES" dirty="0" err="1" smtClean="0"/>
              <a:t>Printex</a:t>
            </a:r>
            <a:r>
              <a:rPr lang="es-ES" dirty="0" smtClean="0"/>
              <a:t> S.A. en 2001. </a:t>
            </a:r>
          </a:p>
          <a:p>
            <a:pPr>
              <a:buNone/>
            </a:pPr>
            <a:endParaRPr lang="es-CO" dirty="0" smtClean="0"/>
          </a:p>
          <a:p>
            <a:r>
              <a:rPr lang="es-ES" dirty="0" smtClean="0"/>
              <a:t>A través de los años, Calcetines </a:t>
            </a:r>
            <a:r>
              <a:rPr lang="es-ES" dirty="0" err="1" smtClean="0"/>
              <a:t>Crystal</a:t>
            </a:r>
            <a:r>
              <a:rPr lang="es-ES" dirty="0" smtClean="0"/>
              <a:t> y su prestigiosa marca Punto Blanco ha logrado importantes avances.  La adquisición de maquinaria de la más alta tecnología y la salida al mercado de nuevos productos, han contribuido a consolidar el prestigio que tiene actualmente esta gran empresa.</a:t>
            </a:r>
            <a:endParaRPr lang="es-CO" dirty="0" smtClean="0"/>
          </a:p>
          <a:p>
            <a:endParaRPr lang="es-CO"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O" dirty="0" smtClean="0"/>
              <a:t>PROBLEMA A EVALUAR</a:t>
            </a:r>
            <a:endParaRPr lang="es-CO" dirty="0"/>
          </a:p>
        </p:txBody>
      </p:sp>
      <p:sp>
        <p:nvSpPr>
          <p:cNvPr id="3" name="2 Marcador de contenido"/>
          <p:cNvSpPr>
            <a:spLocks noGrp="1"/>
          </p:cNvSpPr>
          <p:nvPr>
            <p:ph idx="1"/>
          </p:nvPr>
        </p:nvSpPr>
        <p:spPr/>
        <p:txBody>
          <a:bodyPr>
            <a:normAutofit fontScale="92500" lnSpcReduction="10000"/>
          </a:bodyPr>
          <a:lstStyle/>
          <a:p>
            <a:r>
              <a:rPr lang="es-CO" dirty="0" smtClean="0"/>
              <a:t>Al analizar los diferentes procesos y áreas de la empresa se observó que el problema fundamental es el manejo de cantidades y órdenes de las materias primas ya que las irregularidades en esto altera el buen funcionamiento de las demás operaciones así que se debe garantizar  el correcto abastecimiento de todos los insumos para la fabricación sin generar costos innecesarios buscando la mayor optimización.</a:t>
            </a:r>
          </a:p>
          <a:p>
            <a:endParaRPr lang="es-C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760358"/>
            <a:ext cx="8229600" cy="6097642"/>
          </a:xfrm>
        </p:spPr>
        <p:txBody>
          <a:bodyPr>
            <a:normAutofit fontScale="77500" lnSpcReduction="20000"/>
          </a:bodyPr>
          <a:lstStyle/>
          <a:p>
            <a:r>
              <a:rPr lang="es-CO" dirty="0" smtClean="0"/>
              <a:t>La cantidad de materia prima que se necesita para un lote determinado se calcula a partir del peso de cada unidad y la cantidad en cada lote, el número de máquinas utilizadas para este y el peso en gramos que se requieren. </a:t>
            </a:r>
          </a:p>
          <a:p>
            <a:endParaRPr lang="es-CO" dirty="0" smtClean="0"/>
          </a:p>
          <a:p>
            <a:pPr>
              <a:buNone/>
            </a:pPr>
            <a:endParaRPr lang="es-CO" dirty="0" smtClean="0"/>
          </a:p>
          <a:p>
            <a:r>
              <a:rPr lang="es-CO" dirty="0" smtClean="0"/>
              <a:t>La información entre las diferentes áreas de la empresa viaja a través del software SAP mediante el cual se comunican las especificaciones y requerimientos de material desde el área de tejido hasta el departamento de materias primas. En esta parte se presentan algunos inconvenientes ya que la implementación y manejo del software es complicada ya que es difícil convertir las unidades que maneja la empresa que son conos y bobinas a las que este maneja que son generalmente en gramos.</a:t>
            </a:r>
          </a:p>
          <a:p>
            <a:endParaRPr lang="es-CO"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00034" y="1357298"/>
            <a:ext cx="8229600" cy="6357982"/>
          </a:xfrm>
        </p:spPr>
        <p:txBody>
          <a:bodyPr/>
          <a:lstStyle/>
          <a:p>
            <a:r>
              <a:rPr lang="es-CO" dirty="0" smtClean="0"/>
              <a:t>Este problema se ve reflejado en que mensualmente los sobrantes que se originan son de aproximadamente el 25%, este porcentaje puede parecer muy alto pero la empresa ha tomado algunas medidas y se logró disminuir desde un 41%.</a:t>
            </a:r>
            <a:endParaRPr lang="es-CO"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42910" y="285728"/>
            <a:ext cx="7239000" cy="1362075"/>
          </a:xfrm>
        </p:spPr>
        <p:txBody>
          <a:bodyPr>
            <a:normAutofit/>
          </a:bodyPr>
          <a:lstStyle/>
          <a:p>
            <a:pPr algn="ctr"/>
            <a:r>
              <a:rPr lang="es-CO" sz="7200" dirty="0" smtClean="0"/>
              <a:t>SAP</a:t>
            </a:r>
            <a:endParaRPr lang="es-CO" sz="7200" dirty="0"/>
          </a:p>
        </p:txBody>
      </p:sp>
      <p:sp>
        <p:nvSpPr>
          <p:cNvPr id="3" name="2 Marcador de texto"/>
          <p:cNvSpPr>
            <a:spLocks noGrp="1"/>
          </p:cNvSpPr>
          <p:nvPr>
            <p:ph type="body" idx="1"/>
          </p:nvPr>
        </p:nvSpPr>
        <p:spPr>
          <a:xfrm>
            <a:off x="357158" y="2214554"/>
            <a:ext cx="8048652" cy="2286000"/>
          </a:xfrm>
        </p:spPr>
        <p:txBody>
          <a:bodyPr>
            <a:normAutofit/>
          </a:bodyPr>
          <a:lstStyle/>
          <a:p>
            <a:pPr algn="ctr"/>
            <a:r>
              <a:rPr lang="en-US" sz="4000" dirty="0" smtClean="0">
                <a:solidFill>
                  <a:schemeClr val="accent2">
                    <a:lumMod val="60000"/>
                    <a:lumOff val="40000"/>
                  </a:schemeClr>
                </a:solidFill>
              </a:rPr>
              <a:t>System Analysis and Program Development</a:t>
            </a:r>
            <a:endParaRPr lang="es-CO" sz="4000" dirty="0">
              <a:solidFill>
                <a:schemeClr val="accent2">
                  <a:lumMod val="60000"/>
                  <a:lumOff val="40000"/>
                </a:schemeClr>
              </a:solidFill>
            </a:endParaRPr>
          </a:p>
        </p:txBody>
      </p:sp>
      <p:pic>
        <p:nvPicPr>
          <p:cNvPr id="19458" name="Picture 2" descr="File:SAP logo.svg">
            <a:hlinkClick r:id="rId2"/>
          </p:cNvPr>
          <p:cNvPicPr>
            <a:picLocks noChangeAspect="1" noChangeArrowheads="1"/>
          </p:cNvPicPr>
          <p:nvPr/>
        </p:nvPicPr>
        <p:blipFill>
          <a:blip r:embed="rId3"/>
          <a:srcRect/>
          <a:stretch>
            <a:fillRect/>
          </a:stretch>
        </p:blipFill>
        <p:spPr bwMode="auto">
          <a:xfrm>
            <a:off x="3214678" y="285728"/>
            <a:ext cx="2745145" cy="1357322"/>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57166"/>
            <a:ext cx="8229600" cy="6357982"/>
          </a:xfrm>
        </p:spPr>
        <p:txBody>
          <a:bodyPr>
            <a:normAutofit fontScale="70000" lnSpcReduction="20000"/>
          </a:bodyPr>
          <a:lstStyle/>
          <a:p>
            <a:r>
              <a:rPr lang="es-CO" dirty="0" smtClean="0"/>
              <a:t>Proporciona una amplia gama de servicios y herramientas que suministran una rápida rentabilidad a la compañía la cual le ayudará a desarrollar una estrategia de implementación orientada a sus principales prioridades. </a:t>
            </a:r>
          </a:p>
          <a:p>
            <a:pPr>
              <a:buNone/>
            </a:pPr>
            <a:endParaRPr lang="es-CO" dirty="0" smtClean="0"/>
          </a:p>
          <a:p>
            <a:endParaRPr lang="es-CO" dirty="0" smtClean="0"/>
          </a:p>
          <a:p>
            <a:r>
              <a:rPr lang="es-CO" dirty="0" smtClean="0"/>
              <a:t>SAP es el líder mundial en el suministro de soluciones de software de negocios. En la actualidad, cuenta con más de 86.000 clientes, establecidos en más de 120 países diferentes. Las soluciones</a:t>
            </a:r>
            <a:r>
              <a:rPr lang="es-CO" b="1" dirty="0" smtClean="0"/>
              <a:t> </a:t>
            </a:r>
            <a:r>
              <a:rPr lang="es-CO" dirty="0" smtClean="0"/>
              <a:t>de SAP responden a las necesidades tanto de las pequeñas y medianas empresas como de organizaciones globales.  Este ayuda a las empresas a mejorar las relaciones con sus clientes, perfeccionar la colaboración con sus socios de negocios y crear eficiencias a través de sus cadenas de abastecimiento y operaciones de negocios. Los portafolios de soluciones de negocio de SAP brindan soporte a los procesos de negocios específicos de más de 25 industrias, incluyendo la alta tecnología, las ventas minoristas, los servicios financieros, la salud y el sector público. </a:t>
            </a:r>
            <a:endParaRPr lang="es-CO"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571472" y="642918"/>
            <a:ext cx="8229600" cy="5500726"/>
          </a:xfrm>
        </p:spPr>
        <p:txBody>
          <a:bodyPr>
            <a:normAutofit fontScale="70000" lnSpcReduction="20000"/>
          </a:bodyPr>
          <a:lstStyle/>
          <a:p>
            <a:pPr>
              <a:buNone/>
            </a:pPr>
            <a:r>
              <a:rPr lang="es-CO" dirty="0" smtClean="0"/>
              <a:t>      En el caso particular de la empresa tratada se invirtió en este software ya que su principal objetivo era la integración de todas las áreas de la empresa teniendo como resultado la reducción de personal  y el mejoramiento de todas aquellas operaciones que le quitan valor a los procesos productivos como lo son:</a:t>
            </a:r>
          </a:p>
          <a:p>
            <a:pPr>
              <a:buNone/>
            </a:pPr>
            <a:r>
              <a:rPr lang="es-CO" dirty="0" smtClean="0"/>
              <a:t> </a:t>
            </a:r>
          </a:p>
          <a:p>
            <a:pPr lvl="0"/>
            <a:r>
              <a:rPr lang="es-CO" dirty="0" smtClean="0"/>
              <a:t>Menores plazos de entrega </a:t>
            </a:r>
          </a:p>
          <a:p>
            <a:pPr lvl="0"/>
            <a:r>
              <a:rPr lang="es-CO" dirty="0" smtClean="0"/>
              <a:t>Análisis de negocio mejorados </a:t>
            </a:r>
          </a:p>
          <a:p>
            <a:pPr lvl="0"/>
            <a:r>
              <a:rPr lang="es-CO" dirty="0" smtClean="0"/>
              <a:t>Menores pérdidas y robos </a:t>
            </a:r>
          </a:p>
          <a:p>
            <a:pPr lvl="0"/>
            <a:r>
              <a:rPr lang="es-CO" dirty="0" smtClean="0"/>
              <a:t>Menores tiempos de transporte </a:t>
            </a:r>
          </a:p>
          <a:p>
            <a:pPr lvl="0"/>
            <a:r>
              <a:rPr lang="es-CO" dirty="0" smtClean="0"/>
              <a:t>Mayor control sobre stocks y envíos </a:t>
            </a:r>
          </a:p>
          <a:p>
            <a:pPr lvl="0"/>
            <a:r>
              <a:rPr lang="es-CO" dirty="0" smtClean="0"/>
              <a:t>Menores residuos de ingeniería y producción </a:t>
            </a:r>
          </a:p>
          <a:p>
            <a:pPr lvl="0"/>
            <a:r>
              <a:rPr lang="es-CO" dirty="0" smtClean="0"/>
              <a:t>Almacenamiento y stocks consolidados para mejorar la eficiencia </a:t>
            </a:r>
          </a:p>
          <a:p>
            <a:pPr lvl="0"/>
            <a:r>
              <a:rPr lang="es-CO" dirty="0" smtClean="0"/>
              <a:t>Mejores relaciones con los clientes, con servicios de valor añadido </a:t>
            </a:r>
          </a:p>
          <a:p>
            <a:pPr lvl="0"/>
            <a:r>
              <a:rPr lang="es-CO" dirty="0" smtClean="0"/>
              <a:t>Mayor eficacia operacional</a:t>
            </a:r>
          </a:p>
          <a:p>
            <a:endParaRPr lang="es-CO"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596" y="1500174"/>
            <a:ext cx="8229600" cy="4572000"/>
          </a:xfrm>
        </p:spPr>
        <p:txBody>
          <a:bodyPr>
            <a:normAutofit fontScale="92500" lnSpcReduction="20000"/>
          </a:bodyPr>
          <a:lstStyle/>
          <a:p>
            <a:r>
              <a:rPr lang="es-CO" dirty="0" smtClean="0"/>
              <a:t>Contario a lo esperado solo en los primeros seis meses de operación de esta plataforma en la empresa se observó que las mejoras planteadas basadas en los objetivos planteados solo fueron reflejadas en dos áreas importantes de la empresa como lo son costos y ventas pero a su vez en el área de producción en la cual se proyectó el mejor cambio y los mejores beneficios por medio de SAP, el sistema no logro adaptarse a las necesidades de ésta debido a su poca flexibilidad.</a:t>
            </a:r>
          </a:p>
          <a:p>
            <a:endParaRPr lang="es-CO"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191</TotalTime>
  <Words>988</Words>
  <Application>Microsoft Office PowerPoint</Application>
  <PresentationFormat>Presentación en pantalla (4:3)</PresentationFormat>
  <Paragraphs>51</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Brío</vt:lpstr>
      <vt:lpstr>CALCETINES CRYSTAL S.A</vt:lpstr>
      <vt:lpstr>PRESENTACION</vt:lpstr>
      <vt:lpstr>PROBLEMA A EVALUAR</vt:lpstr>
      <vt:lpstr>Diapositiva 4</vt:lpstr>
      <vt:lpstr>Diapositiva 5</vt:lpstr>
      <vt:lpstr>SAP</vt:lpstr>
      <vt:lpstr>Diapositiva 7</vt:lpstr>
      <vt:lpstr>Diapositiva 8</vt:lpstr>
      <vt:lpstr>Diapositiva 9</vt:lpstr>
      <vt:lpstr>Diapositiva 10</vt:lpstr>
      <vt:lpstr>Diapositiva 11</vt:lpstr>
      <vt:lpstr>SOLUCIONES PROPUESTAS</vt:lpstr>
      <vt:lpstr>Diapositiva 13</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CALCETINES CRYSTAL S.A</dc:title>
  <dc:creator>user</dc:creator>
  <cp:lastModifiedBy>Sara</cp:lastModifiedBy>
  <cp:revision>21</cp:revision>
  <dcterms:created xsi:type="dcterms:W3CDTF">2009-05-20T19:35:20Z</dcterms:created>
  <dcterms:modified xsi:type="dcterms:W3CDTF">2009-05-20T22:57:07Z</dcterms:modified>
</cp:coreProperties>
</file>