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3A2B41-F9E5-4576-9AA7-ED0F6277FB44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2649576-76A5-4446-A8B3-6F9041516B87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404664"/>
            <a:ext cx="77048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AR" b="1" dirty="0" smtClean="0"/>
              <a:t>LA PLANIFICACIÓN A TRAVÉS DEL TIEMPO…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11560" y="1268760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 smtClean="0"/>
              <a:t>LA PALNIFICACIÓN NORMATIVA</a:t>
            </a:r>
          </a:p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ES" dirty="0" smtClean="0"/>
              <a:t>Surge como una forma ideal de organizar la educación en términos de eficiencia, efectividad y eficacia.</a:t>
            </a:r>
          </a:p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ES" dirty="0" smtClean="0"/>
              <a:t>Caracterizada como un instrumento racional que destierra la improvisación docente, quien cumpliría el rol de ejecutante de planes ajenos…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043608" y="400506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PALNIFICACIÓN ESTRATÉGICO SITUACIONAL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Posibilita la acción del docente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Entra en contacto con la realidad y la complejidad del proceso educativo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Herramienta valiosa de acción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No constituye solo un documento formal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No busca la predicción, si la previsión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Nueva mirada de la función de la planificación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Función del docente como hacedor reflexivo de su propia práctica.</a:t>
            </a:r>
          </a:p>
        </p:txBody>
      </p:sp>
    </p:spTree>
    <p:extLst>
      <p:ext uri="{BB962C8B-B14F-4D97-AF65-F5344CB8AC3E}">
        <p14:creationId xmlns:p14="http://schemas.microsoft.com/office/powerpoint/2010/main" val="7182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332656"/>
            <a:ext cx="7560840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dirty="0"/>
              <a:t>  </a:t>
            </a:r>
            <a:r>
              <a:rPr lang="es-AR" sz="2400" b="1" dirty="0"/>
              <a:t>5</a:t>
            </a:r>
            <a:r>
              <a:rPr lang="es-AR" sz="2400" b="1" dirty="0" smtClean="0"/>
              <a:t>.</a:t>
            </a:r>
            <a:r>
              <a:rPr lang="es-AR" sz="2400" dirty="0" smtClean="0"/>
              <a:t> </a:t>
            </a:r>
            <a:r>
              <a:rPr lang="es-AR" sz="2400" b="1" dirty="0" smtClean="0"/>
              <a:t>ESTRATEGIAS DE ENSEÑANZA.</a:t>
            </a:r>
            <a:endParaRPr lang="es-AR" sz="2400" b="1" dirty="0"/>
          </a:p>
        </p:txBody>
      </p:sp>
      <p:sp>
        <p:nvSpPr>
          <p:cNvPr id="3" name="2 Rectángulo"/>
          <p:cNvSpPr/>
          <p:nvPr/>
        </p:nvSpPr>
        <p:spPr>
          <a:xfrm>
            <a:off x="323528" y="908720"/>
            <a:ext cx="856895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/>
              <a:t>	</a:t>
            </a:r>
            <a:r>
              <a:rPr lang="es-ES" sz="2000" b="1" i="1" dirty="0" smtClean="0"/>
              <a:t>P</a:t>
            </a:r>
            <a:r>
              <a:rPr lang="es-ES" dirty="0" smtClean="0"/>
              <a:t>rocedimientos </a:t>
            </a:r>
            <a:r>
              <a:rPr lang="es-ES" dirty="0"/>
              <a:t>flexibles/adaptativos a distintas circunstancias de enseñanza… Entendidas como el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conjunto de actividades, técnicas, recursos</a:t>
            </a:r>
            <a:r>
              <a:rPr lang="es-ES" dirty="0"/>
              <a:t> y todos los medios incluido el contexto, que se consideran para </a:t>
            </a:r>
            <a:r>
              <a:rPr lang="es-ES" dirty="0" smtClean="0"/>
              <a:t>la planificación </a:t>
            </a:r>
            <a:r>
              <a:rPr lang="es-ES" dirty="0"/>
              <a:t>del proceso de enseñanza aprendizaje, y que conduzcan a los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logros de los objetivos</a:t>
            </a:r>
            <a:r>
              <a:rPr lang="es-ES" dirty="0"/>
              <a:t> que se desean lograr</a:t>
            </a:r>
            <a:r>
              <a:rPr lang="es-ES" dirty="0" smtClean="0"/>
              <a:t>.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107504" y="3195841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/>
              <a:t>- </a:t>
            </a:r>
            <a:r>
              <a:rPr lang="es-AR" u="sng" dirty="0" smtClean="0"/>
              <a:t>Se </a:t>
            </a:r>
            <a:r>
              <a:rPr lang="es-AR" u="sng" dirty="0"/>
              <a:t>consignarán de manera sintética</a:t>
            </a:r>
            <a:r>
              <a:rPr lang="es-AR" dirty="0"/>
              <a:t>:</a:t>
            </a:r>
          </a:p>
          <a:p>
            <a:r>
              <a:rPr lang="es-AR" dirty="0"/>
              <a:t>·</a:t>
            </a:r>
            <a:r>
              <a:rPr lang="es-AR" sz="1500" dirty="0"/>
              <a:t> Clases expositivas /magistrales.</a:t>
            </a:r>
          </a:p>
          <a:p>
            <a:r>
              <a:rPr lang="es-AR" sz="1500" dirty="0"/>
              <a:t>· Clases interactivas.</a:t>
            </a:r>
          </a:p>
          <a:p>
            <a:r>
              <a:rPr lang="es-AR" sz="1500" dirty="0"/>
              <a:t>· Resolución de problemas.</a:t>
            </a:r>
          </a:p>
          <a:p>
            <a:r>
              <a:rPr lang="es-AR" sz="1500" dirty="0"/>
              <a:t>· Búsqueda bibliográfica.</a:t>
            </a:r>
          </a:p>
          <a:p>
            <a:r>
              <a:rPr lang="es-AR" sz="1500" dirty="0"/>
              <a:t>· Lectura comprensiva.</a:t>
            </a:r>
          </a:p>
          <a:p>
            <a:r>
              <a:rPr lang="es-AR" sz="1500" dirty="0"/>
              <a:t>· Formulación de interrogantes e hipótesis.</a:t>
            </a:r>
          </a:p>
          <a:p>
            <a:r>
              <a:rPr lang="es-AR" sz="1500" dirty="0"/>
              <a:t>· Estudio dirigido.</a:t>
            </a:r>
          </a:p>
          <a:p>
            <a:r>
              <a:rPr lang="es-AR" sz="1500" dirty="0"/>
              <a:t>· Puesta en común de trabajos.</a:t>
            </a:r>
          </a:p>
          <a:p>
            <a:r>
              <a:rPr lang="es-AR" sz="1500" dirty="0"/>
              <a:t>· Debates dirigidos</a:t>
            </a:r>
            <a:r>
              <a:rPr lang="es-AR" sz="1500" dirty="0" smtClean="0"/>
              <a:t>.</a:t>
            </a:r>
          </a:p>
          <a:p>
            <a:r>
              <a:rPr lang="es-AR" sz="1500" dirty="0"/>
              <a:t>· Investigación.</a:t>
            </a:r>
          </a:p>
          <a:p>
            <a:r>
              <a:rPr lang="es-AR" sz="1500" dirty="0"/>
              <a:t>· Experimentación.</a:t>
            </a:r>
          </a:p>
          <a:p>
            <a:r>
              <a:rPr lang="es-AR" sz="1500" dirty="0"/>
              <a:t>· Técnicas grupales</a:t>
            </a:r>
            <a:r>
              <a:rPr lang="es-AR" sz="1500" dirty="0" smtClean="0"/>
              <a:t>.</a:t>
            </a:r>
          </a:p>
          <a:p>
            <a:r>
              <a:rPr lang="es-AR" sz="1500" dirty="0"/>
              <a:t>· Exposición de actividades</a:t>
            </a:r>
            <a:r>
              <a:rPr lang="es-AR" sz="1500" dirty="0" smtClean="0"/>
              <a:t>.</a:t>
            </a:r>
            <a:endParaRPr lang="es-AR" sz="1500" dirty="0"/>
          </a:p>
        </p:txBody>
      </p:sp>
      <p:sp>
        <p:nvSpPr>
          <p:cNvPr id="5" name="4 Rectángulo"/>
          <p:cNvSpPr/>
          <p:nvPr/>
        </p:nvSpPr>
        <p:spPr>
          <a:xfrm>
            <a:off x="4464496" y="3186549"/>
            <a:ext cx="4572000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500" dirty="0" smtClean="0"/>
              <a:t>· </a:t>
            </a:r>
            <a:r>
              <a:rPr lang="es-AR" sz="1500" dirty="0"/>
              <a:t>Técnicas para interpretar textos.</a:t>
            </a:r>
          </a:p>
          <a:p>
            <a:r>
              <a:rPr lang="es-AR" sz="1500" dirty="0"/>
              <a:t>· Confección de mapas conceptuales / Red semántica y conceptual.</a:t>
            </a:r>
          </a:p>
          <a:p>
            <a:r>
              <a:rPr lang="es-AR" sz="1500" dirty="0"/>
              <a:t>· Elaboración de informes/ Resúmenes / Fichas.</a:t>
            </a:r>
          </a:p>
          <a:p>
            <a:r>
              <a:rPr lang="es-AR" sz="1500" dirty="0"/>
              <a:t>· Proyecto.</a:t>
            </a:r>
          </a:p>
          <a:p>
            <a:r>
              <a:rPr lang="es-AR" sz="1500" dirty="0"/>
              <a:t>· Taller.</a:t>
            </a:r>
          </a:p>
          <a:p>
            <a:r>
              <a:rPr lang="es-AR" sz="1500" dirty="0"/>
              <a:t>· Observación.</a:t>
            </a:r>
          </a:p>
          <a:p>
            <a:r>
              <a:rPr lang="es-AR" sz="1500" dirty="0"/>
              <a:t>· Visionado de video.</a:t>
            </a:r>
          </a:p>
          <a:p>
            <a:r>
              <a:rPr lang="es-AR" sz="1500" dirty="0"/>
              <a:t>· Diseño y elaboración de gráficos.</a:t>
            </a:r>
          </a:p>
          <a:p>
            <a:r>
              <a:rPr lang="es-AR" sz="1500" dirty="0"/>
              <a:t>· Lectura de imágenes.</a:t>
            </a:r>
          </a:p>
          <a:p>
            <a:r>
              <a:rPr lang="es-AR" sz="1500" dirty="0"/>
              <a:t>· Juegos y Simulaciones.</a:t>
            </a:r>
          </a:p>
          <a:p>
            <a:r>
              <a:rPr lang="es-AR" sz="1500" dirty="0"/>
              <a:t>· Registro de datos.</a:t>
            </a:r>
          </a:p>
          <a:p>
            <a:r>
              <a:rPr lang="es-AR" sz="1500" dirty="0"/>
              <a:t>· Técnica de la entrevista.</a:t>
            </a:r>
          </a:p>
          <a:p>
            <a:r>
              <a:rPr lang="es-AR" sz="1500" dirty="0"/>
              <a:t>· Inducción y deducción</a:t>
            </a:r>
          </a:p>
          <a:p>
            <a:r>
              <a:rPr lang="es-AR" sz="1500" dirty="0"/>
              <a:t>Etc.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9512" y="2422629"/>
            <a:ext cx="8496944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AR" dirty="0"/>
              <a:t>- Unas estrategias determinadas conllevarán siempre un conjunto de actividades secuenciadas y estructuradas</a:t>
            </a:r>
          </a:p>
        </p:txBody>
      </p:sp>
    </p:spTree>
    <p:extLst>
      <p:ext uri="{BB962C8B-B14F-4D97-AF65-F5344CB8AC3E}">
        <p14:creationId xmlns:p14="http://schemas.microsoft.com/office/powerpoint/2010/main" val="17439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332656"/>
            <a:ext cx="8064896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b="1" dirty="0"/>
              <a:t>6</a:t>
            </a:r>
            <a:r>
              <a:rPr lang="es-AR" sz="2400" b="1" dirty="0" smtClean="0"/>
              <a:t>. RECURSOS.</a:t>
            </a:r>
            <a:endParaRPr lang="es-AR" sz="2400" b="1" dirty="0"/>
          </a:p>
        </p:txBody>
      </p:sp>
      <p:sp>
        <p:nvSpPr>
          <p:cNvPr id="3" name="2 Rectángulo"/>
          <p:cNvSpPr/>
          <p:nvPr/>
        </p:nvSpPr>
        <p:spPr>
          <a:xfrm>
            <a:off x="755576" y="836712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AR" dirty="0" smtClean="0"/>
              <a:t>La </a:t>
            </a:r>
            <a:r>
              <a:rPr lang="es-AR" dirty="0"/>
              <a:t>introducción de cada medio dentro del proceso de enseñanza responde a </a:t>
            </a:r>
            <a:r>
              <a:rPr lang="es-AR" u="sng" dirty="0"/>
              <a:t>determinadas necesidades</a:t>
            </a:r>
            <a:r>
              <a:rPr lang="es-AR" dirty="0"/>
              <a:t> y al cumplimiento de </a:t>
            </a:r>
            <a:r>
              <a:rPr lang="es-AR" u="sng" dirty="0"/>
              <a:t>determinados objetivos</a:t>
            </a:r>
            <a:r>
              <a:rPr lang="es-AR" dirty="0"/>
              <a:t>. Tienen un fin pedagógico-didáctico. Los medios juegan un verdadero papel sólo cuando son capaces de </a:t>
            </a:r>
            <a:r>
              <a:rPr lang="es-AR" u="sng" dirty="0"/>
              <a:t>optimizar la calidad de la enseñanza</a:t>
            </a:r>
            <a:r>
              <a:rPr lang="es-AR" dirty="0"/>
              <a:t> y el </a:t>
            </a: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éxito</a:t>
            </a:r>
            <a:r>
              <a:rPr lang="es-AR" dirty="0"/>
              <a:t> de su uso radica en una </a:t>
            </a:r>
            <a:r>
              <a:rPr lang="es-AR" u="sng" dirty="0"/>
              <a:t>buena selección</a:t>
            </a:r>
            <a:r>
              <a:rPr lang="es-AR" dirty="0"/>
              <a:t>, </a:t>
            </a:r>
            <a:r>
              <a:rPr lang="es-AR" u="sng" dirty="0"/>
              <a:t>preparación y utilización</a:t>
            </a:r>
            <a:r>
              <a:rPr lang="es-AR" dirty="0"/>
              <a:t>. Además de constituir canales de comunicación sirven como medios de trabajo que influyen en la formación de habilidades manuales e intelectuales. En ocasiones, sustituyen la experiencia directa al poder simular situaciones reales, y en otras posibilitan la reproducción de las mismas.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75656" y="3573016"/>
            <a:ext cx="7272808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AR" dirty="0"/>
              <a:t>Acá se mencionan los elementos materiales que se utilizarán:</a:t>
            </a:r>
          </a:p>
          <a:p>
            <a:pPr lvl="2"/>
            <a:r>
              <a:rPr lang="es-AR" dirty="0"/>
              <a:t>· Pizarrón.</a:t>
            </a:r>
          </a:p>
          <a:p>
            <a:pPr lvl="2"/>
            <a:r>
              <a:rPr lang="es-AR" dirty="0"/>
              <a:t>· Tizas.</a:t>
            </a:r>
          </a:p>
          <a:p>
            <a:pPr lvl="2"/>
            <a:r>
              <a:rPr lang="es-AR" dirty="0"/>
              <a:t>· Periódicos</a:t>
            </a:r>
          </a:p>
          <a:p>
            <a:pPr lvl="2"/>
            <a:r>
              <a:rPr lang="es-AR" dirty="0"/>
              <a:t>· Canciones</a:t>
            </a:r>
          </a:p>
          <a:p>
            <a:pPr lvl="2"/>
            <a:r>
              <a:rPr lang="es-AR" dirty="0"/>
              <a:t>· Textos (enciclopedias, revistas, diarios, etc.)</a:t>
            </a:r>
          </a:p>
          <a:p>
            <a:pPr lvl="2"/>
            <a:r>
              <a:rPr lang="es-AR" dirty="0"/>
              <a:t>· Videos.</a:t>
            </a:r>
          </a:p>
          <a:p>
            <a:pPr lvl="2"/>
            <a:r>
              <a:rPr lang="es-AR" dirty="0"/>
              <a:t>· Blog en la web</a:t>
            </a:r>
            <a:r>
              <a:rPr lang="es-AR" dirty="0" smtClean="0"/>
              <a:t>.</a:t>
            </a:r>
            <a:endParaRPr lang="es-AR" dirty="0"/>
          </a:p>
          <a:p>
            <a:pPr lvl="2"/>
            <a:r>
              <a:rPr lang="es-AR" dirty="0"/>
              <a:t>· Video conferencia.</a:t>
            </a:r>
          </a:p>
          <a:p>
            <a:pPr lvl="2"/>
            <a:r>
              <a:rPr lang="es-AR" dirty="0"/>
              <a:t>· Películas.</a:t>
            </a:r>
          </a:p>
          <a:p>
            <a:pPr lvl="2"/>
            <a:r>
              <a:rPr lang="es-AR" dirty="0"/>
              <a:t>· Etc.</a:t>
            </a:r>
          </a:p>
        </p:txBody>
      </p:sp>
    </p:spTree>
    <p:extLst>
      <p:ext uri="{BB962C8B-B14F-4D97-AF65-F5344CB8AC3E}">
        <p14:creationId xmlns:p14="http://schemas.microsoft.com/office/powerpoint/2010/main" val="23936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620688"/>
            <a:ext cx="8064896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b="1" dirty="0"/>
              <a:t>7</a:t>
            </a:r>
            <a:r>
              <a:rPr lang="es-AR" sz="2400" b="1" dirty="0" smtClean="0"/>
              <a:t>. EVALUACIÓN.</a:t>
            </a:r>
            <a:endParaRPr lang="es-AR" sz="2400" b="1" dirty="0"/>
          </a:p>
        </p:txBody>
      </p:sp>
      <p:sp>
        <p:nvSpPr>
          <p:cNvPr id="3" name="2 Rectángulo"/>
          <p:cNvSpPr/>
          <p:nvPr/>
        </p:nvSpPr>
        <p:spPr>
          <a:xfrm>
            <a:off x="1043608" y="1280949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	</a:t>
            </a:r>
            <a:r>
              <a:rPr lang="es-AR" sz="2000" b="1" i="1" dirty="0" smtClean="0"/>
              <a:t>U</a:t>
            </a:r>
            <a:r>
              <a:rPr lang="es-AR" dirty="0" smtClean="0"/>
              <a:t>no </a:t>
            </a:r>
            <a:r>
              <a:rPr lang="es-AR" dirty="0"/>
              <a:t>de los problemas que aún persisten en nuestro medio educativo es el </a:t>
            </a:r>
            <a:r>
              <a:rPr lang="es-A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divorcio</a:t>
            </a:r>
            <a:r>
              <a:rPr lang="es-AR" dirty="0"/>
              <a:t> existente entre el </a:t>
            </a:r>
            <a:r>
              <a:rPr lang="es-AR" u="sng" dirty="0"/>
              <a:t>proceso de enseñanza </a:t>
            </a:r>
            <a:r>
              <a:rPr lang="es-AR" u="sng" dirty="0" smtClean="0"/>
              <a:t>- </a:t>
            </a:r>
            <a:r>
              <a:rPr lang="es-AR" u="sng" dirty="0"/>
              <a:t>aprendizaje y la evaluación</a:t>
            </a:r>
            <a:r>
              <a:rPr lang="es-AR" dirty="0"/>
              <a:t>. </a:t>
            </a:r>
            <a:endParaRPr lang="es-AR" dirty="0" smtClean="0"/>
          </a:p>
          <a:p>
            <a:r>
              <a:rPr lang="es-AR" dirty="0"/>
              <a:t>	</a:t>
            </a:r>
            <a:r>
              <a:rPr lang="es-AR" dirty="0" smtClean="0"/>
              <a:t>Hoy </a:t>
            </a:r>
            <a:r>
              <a:rPr lang="es-AR" dirty="0"/>
              <a:t>se asume una </a:t>
            </a:r>
            <a:r>
              <a:rPr lang="es-AR" u="sng" dirty="0"/>
              <a:t>concepción amplia</a:t>
            </a:r>
            <a:r>
              <a:rPr lang="es-AR" dirty="0"/>
              <a:t> de la evaluación de los aprendizajes; una evaluación: 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s-AR" dirty="0" smtClean="0"/>
              <a:t>que </a:t>
            </a:r>
            <a:r>
              <a:rPr lang="es-AR" dirty="0"/>
              <a:t>se extiende al </a:t>
            </a:r>
            <a:r>
              <a:rPr lang="es-AR" u="sng" dirty="0"/>
              <a:t>proceso</a:t>
            </a:r>
            <a:r>
              <a:rPr lang="es-AR" dirty="0"/>
              <a:t> y no atiende sólo a los resultados; 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s-AR" dirty="0" smtClean="0"/>
              <a:t>que </a:t>
            </a:r>
            <a:r>
              <a:rPr lang="es-AR" dirty="0"/>
              <a:t>permite abarcar </a:t>
            </a:r>
            <a:r>
              <a:rPr lang="es-AR" u="sng" dirty="0"/>
              <a:t>dimensiones cuantificables y cualificables</a:t>
            </a:r>
            <a:r>
              <a:rPr lang="es-AR" dirty="0"/>
              <a:t> del aprendizaje; 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s-AR" dirty="0" smtClean="0"/>
              <a:t>que </a:t>
            </a:r>
            <a:r>
              <a:rPr lang="es-AR" dirty="0"/>
              <a:t>prevé la </a:t>
            </a:r>
            <a:r>
              <a:rPr lang="es-AR" u="sng" dirty="0"/>
              <a:t>diversidad de medios y procedimientos</a:t>
            </a:r>
            <a:r>
              <a:rPr lang="es-AR" dirty="0"/>
              <a:t> (y no la reduce a la utilización de pruebas y exámenes); 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s-AR" dirty="0" smtClean="0"/>
              <a:t>que </a:t>
            </a:r>
            <a:r>
              <a:rPr lang="es-AR" dirty="0"/>
              <a:t>requiere de la </a:t>
            </a:r>
            <a:r>
              <a:rPr lang="es-AR" u="sng" dirty="0"/>
              <a:t>participación</a:t>
            </a:r>
            <a:r>
              <a:rPr lang="es-AR" dirty="0"/>
              <a:t> de todos los involucraos (el profesor, el alumno, el grupo, otros agentes); y 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s-AR" dirty="0" smtClean="0"/>
              <a:t>que </a:t>
            </a:r>
            <a:r>
              <a:rPr lang="es-AR" u="sng" dirty="0"/>
              <a:t>cumple diversos fines y funciones</a:t>
            </a:r>
            <a:r>
              <a:rPr lang="es-AR" dirty="0"/>
              <a:t> como elemento consustancial del proceso de enseñanza y aprendizaje, y no como un “añadido” para responder a ciertas demandas como son la acreditación o la selección de los alumnos; que vistas como fines únicos, distorsionan la esencia de la evaluación. </a:t>
            </a:r>
          </a:p>
        </p:txBody>
      </p:sp>
    </p:spTree>
    <p:extLst>
      <p:ext uri="{BB962C8B-B14F-4D97-AF65-F5344CB8AC3E}">
        <p14:creationId xmlns:p14="http://schemas.microsoft.com/office/powerpoint/2010/main" val="162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2833772"/>
            <a:ext cx="2736304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AR" sz="2800" b="1" dirty="0"/>
              <a:t>EVALUACIÓN</a:t>
            </a:r>
            <a:endParaRPr lang="es-AR" sz="2800" dirty="0"/>
          </a:p>
        </p:txBody>
      </p:sp>
      <p:sp>
        <p:nvSpPr>
          <p:cNvPr id="3" name="2 Rectángulo"/>
          <p:cNvSpPr/>
          <p:nvPr/>
        </p:nvSpPr>
        <p:spPr>
          <a:xfrm>
            <a:off x="4729143" y="1516722"/>
            <a:ext cx="301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alibri" pitchFamily="34" charset="0"/>
              <a:buChar char="»"/>
            </a:pPr>
            <a:r>
              <a:rPr lang="es-AR" sz="2000" b="1" i="1" dirty="0"/>
              <a:t>Criterios de </a:t>
            </a:r>
            <a:r>
              <a:rPr lang="es-AR" sz="2000" b="1" i="1" dirty="0" smtClean="0"/>
              <a:t>evaluación.</a:t>
            </a:r>
            <a:endParaRPr lang="es-AR" sz="2000" b="1" i="1" dirty="0"/>
          </a:p>
        </p:txBody>
      </p:sp>
      <p:sp>
        <p:nvSpPr>
          <p:cNvPr id="4" name="3 Rectángulo"/>
          <p:cNvSpPr/>
          <p:nvPr/>
        </p:nvSpPr>
        <p:spPr>
          <a:xfrm>
            <a:off x="4735184" y="3933056"/>
            <a:ext cx="38692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alibri" pitchFamily="34" charset="0"/>
              <a:buChar char="»"/>
            </a:pPr>
            <a:r>
              <a:rPr lang="es-AR" sz="2000" b="1" i="1" dirty="0"/>
              <a:t>Procedimientos e Instrumentos </a:t>
            </a:r>
          </a:p>
          <a:p>
            <a:r>
              <a:rPr lang="es-AR" sz="2000" b="1" i="1" dirty="0" smtClean="0"/>
              <a:t>de evaluación.</a:t>
            </a:r>
            <a:endParaRPr lang="es-AR" sz="2000" dirty="0"/>
          </a:p>
        </p:txBody>
      </p:sp>
      <p:sp>
        <p:nvSpPr>
          <p:cNvPr id="5" name="4 Abrir llave"/>
          <p:cNvSpPr/>
          <p:nvPr/>
        </p:nvSpPr>
        <p:spPr>
          <a:xfrm>
            <a:off x="3779912" y="1052736"/>
            <a:ext cx="1656184" cy="41044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882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404664"/>
            <a:ext cx="76683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i="1" dirty="0" smtClean="0"/>
              <a:t>Criterios de evaluación</a:t>
            </a:r>
          </a:p>
          <a:p>
            <a:pPr marL="285750" indent="-285750">
              <a:buBlip>
                <a:blip r:embed="rId2"/>
              </a:buBlip>
            </a:pPr>
            <a:r>
              <a:rPr lang="es-AR" dirty="0" smtClean="0"/>
              <a:t>Indican qué evaluar.</a:t>
            </a:r>
          </a:p>
          <a:p>
            <a:pPr marL="285750" indent="-285750">
              <a:buBlip>
                <a:blip r:embed="rId2"/>
              </a:buBlip>
            </a:pPr>
            <a:r>
              <a:rPr lang="es-AR" dirty="0" smtClean="0"/>
              <a:t>Contribuyen a señalar los núcleos fundamentales y básicos de qué enseñar ( y que los alumnos deben aprender)</a:t>
            </a:r>
          </a:p>
          <a:p>
            <a:pPr marL="285750" indent="-285750">
              <a:buBlip>
                <a:blip r:embed="rId2"/>
              </a:buBlip>
            </a:pPr>
            <a:r>
              <a:rPr lang="es-AR" dirty="0" smtClean="0"/>
              <a:t>Establecen el tipo (capacidad) y grado (nivel de exigencia) del aprendizaje, respecto de unos contenidos y objetivos concretos.</a:t>
            </a:r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4320480" y="2348880"/>
            <a:ext cx="4572000" cy="4247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AR" dirty="0"/>
              <a:t>A continuación se brindan </a:t>
            </a:r>
            <a:r>
              <a:rPr lang="es-AR" i="1" u="sng" dirty="0"/>
              <a:t>algunos ejemplos</a:t>
            </a:r>
            <a:r>
              <a:rPr lang="es-AR" dirty="0"/>
              <a:t>: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Ortografía</a:t>
            </a:r>
            <a:r>
              <a:rPr lang="es-AR" dirty="0"/>
              <a:t>, presentación y redacción.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Capacidad </a:t>
            </a:r>
            <a:r>
              <a:rPr lang="es-AR" dirty="0"/>
              <a:t>para interpretar las consignas.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Capacidad </a:t>
            </a:r>
            <a:r>
              <a:rPr lang="es-AR" dirty="0"/>
              <a:t>para confeccionar esquemas, gráficos o cuadros comparativos.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Claridad </a:t>
            </a:r>
            <a:r>
              <a:rPr lang="es-AR" dirty="0"/>
              <a:t>y precisión en las respuestas.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Capacidad </a:t>
            </a:r>
            <a:r>
              <a:rPr lang="es-AR" dirty="0"/>
              <a:t>de síntesis.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Manejo </a:t>
            </a:r>
            <a:r>
              <a:rPr lang="es-AR" dirty="0"/>
              <a:t>de vocabulario técnico.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Calidad </a:t>
            </a:r>
            <a:r>
              <a:rPr lang="es-AR" dirty="0"/>
              <a:t>de los fundamentos que formula. </a:t>
            </a:r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Postura </a:t>
            </a:r>
            <a:r>
              <a:rPr lang="es-AR" dirty="0"/>
              <a:t>crítica en relación a los avances científicos y tecnológicos en relación a su repercusión en la sociedad. </a:t>
            </a:r>
            <a:endParaRPr lang="es-AR" dirty="0" smtClean="0"/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Presentación de Trabajos Prácticos en tiempo y forma.</a:t>
            </a:r>
            <a:endParaRPr lang="es-AR" dirty="0"/>
          </a:p>
          <a:p>
            <a:pPr marL="285750" indent="-285750">
              <a:buBlip>
                <a:blip r:embed="rId3"/>
              </a:buBlip>
            </a:pPr>
            <a:r>
              <a:rPr lang="es-AR" dirty="0" smtClean="0"/>
              <a:t>Etc</a:t>
            </a:r>
            <a:r>
              <a:rPr lang="es-AR" dirty="0"/>
              <a:t>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41156" y="2348880"/>
            <a:ext cx="31987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	Se </a:t>
            </a:r>
            <a:r>
              <a:rPr lang="es-AR" dirty="0"/>
              <a:t>evalúa el grado de cumplimiento de los objetivos planteados. Para ello los criterios de evaluación se constituyen en </a:t>
            </a:r>
            <a:r>
              <a:rPr lang="es-AR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referentes</a:t>
            </a:r>
            <a:r>
              <a:rPr lang="es-AR" dirty="0"/>
              <a:t> a la hora de emitir el juicio de valor. </a:t>
            </a:r>
            <a:r>
              <a:rPr lang="es-AR" dirty="0" smtClean="0"/>
              <a:t>	Constituyen </a:t>
            </a:r>
            <a:r>
              <a:rPr lang="es-AR" dirty="0"/>
              <a:t>un </a:t>
            </a:r>
            <a:r>
              <a:rPr lang="es-AR" u="sng" dirty="0"/>
              <a:t>“medio para juzgar”</a:t>
            </a:r>
            <a:r>
              <a:rPr lang="es-AR" dirty="0"/>
              <a:t>. Concretan y especifican las características del desempeño del alumno que permitirán determinar el grado de adquisición de los aprendizajes (competencias) propuestos en los objetivos. </a:t>
            </a:r>
          </a:p>
        </p:txBody>
      </p:sp>
    </p:spTree>
    <p:extLst>
      <p:ext uri="{BB962C8B-B14F-4D97-AF65-F5344CB8AC3E}">
        <p14:creationId xmlns:p14="http://schemas.microsoft.com/office/powerpoint/2010/main" val="8104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157797" y="683404"/>
            <a:ext cx="4526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i="1" dirty="0" smtClean="0"/>
              <a:t>Procedimientos e Instrumentos </a:t>
            </a:r>
            <a:r>
              <a:rPr lang="es-AR" b="1" i="1" dirty="0"/>
              <a:t>de evaluación</a:t>
            </a:r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755576" y="1412776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i="1" dirty="0" smtClean="0"/>
              <a:t>	R</a:t>
            </a:r>
            <a:r>
              <a:rPr lang="es-AR" dirty="0" smtClean="0"/>
              <a:t>emite </a:t>
            </a:r>
            <a:r>
              <a:rPr lang="es-AR" dirty="0"/>
              <a:t>al método o forma con el que se obtiene información. </a:t>
            </a:r>
          </a:p>
          <a:p>
            <a:r>
              <a:rPr lang="es-AR" dirty="0" smtClean="0"/>
              <a:t>	Entre </a:t>
            </a:r>
            <a:r>
              <a:rPr lang="es-AR" dirty="0"/>
              <a:t>los mismos se </a:t>
            </a:r>
            <a:r>
              <a:rPr lang="es-AR" dirty="0" smtClean="0"/>
              <a:t>encuentran: </a:t>
            </a:r>
          </a:p>
          <a:p>
            <a:pPr marL="2114550" lvl="4" indent="-285750">
              <a:buBlip>
                <a:blip r:embed="rId2"/>
              </a:buBlip>
            </a:pPr>
            <a:r>
              <a:rPr lang="es-AR" dirty="0" smtClean="0"/>
              <a:t>la </a:t>
            </a:r>
            <a:r>
              <a:rPr lang="es-AR" dirty="0"/>
              <a:t>observación, </a:t>
            </a:r>
            <a:endParaRPr lang="es-AR" dirty="0" smtClean="0"/>
          </a:p>
          <a:p>
            <a:pPr marL="2114550" lvl="4" indent="-285750">
              <a:buBlip>
                <a:blip r:embed="rId2"/>
              </a:buBlip>
            </a:pPr>
            <a:r>
              <a:rPr lang="es-AR" dirty="0" smtClean="0"/>
              <a:t>el </a:t>
            </a:r>
            <a:r>
              <a:rPr lang="es-AR" dirty="0"/>
              <a:t>análisis de las tareas, </a:t>
            </a:r>
            <a:endParaRPr lang="es-AR" dirty="0" smtClean="0"/>
          </a:p>
          <a:p>
            <a:pPr marL="2114550" lvl="4" indent="-285750">
              <a:buBlip>
                <a:blip r:embed="rId2"/>
              </a:buBlip>
            </a:pPr>
            <a:r>
              <a:rPr lang="es-AR" dirty="0" smtClean="0"/>
              <a:t>los </a:t>
            </a:r>
            <a:r>
              <a:rPr lang="es-AR" dirty="0"/>
              <a:t>intercambios orales, </a:t>
            </a:r>
            <a:endParaRPr lang="es-AR" dirty="0" smtClean="0"/>
          </a:p>
          <a:p>
            <a:pPr marL="2114550" lvl="4" indent="-285750">
              <a:buBlip>
                <a:blip r:embed="rId2"/>
              </a:buBlip>
            </a:pPr>
            <a:r>
              <a:rPr lang="es-AR" dirty="0" smtClean="0"/>
              <a:t>las </a:t>
            </a:r>
            <a:r>
              <a:rPr lang="es-AR" dirty="0"/>
              <a:t>pruebas escritas, etc. </a:t>
            </a:r>
            <a:endParaRPr lang="es-AR" dirty="0" smtClean="0"/>
          </a:p>
          <a:p>
            <a:endParaRPr lang="es-AR" dirty="0"/>
          </a:p>
          <a:p>
            <a:r>
              <a:rPr lang="es-AR" sz="2000" b="1" i="1" dirty="0" smtClean="0"/>
              <a:t>	L</a:t>
            </a:r>
            <a:r>
              <a:rPr lang="es-AR" dirty="0" smtClean="0"/>
              <a:t>os </a:t>
            </a:r>
            <a:r>
              <a:rPr lang="es-AR" dirty="0"/>
              <a:t>instrumentos de evaluación son los documentos o soportes específicos que se utilizan para la </a:t>
            </a:r>
            <a:r>
              <a:rPr lang="es-AR" u="sng" dirty="0"/>
              <a:t>recogida de la información</a:t>
            </a:r>
            <a:r>
              <a:rPr lang="es-AR" dirty="0"/>
              <a:t>. Así, </a:t>
            </a: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ejemplo</a:t>
            </a:r>
            <a:r>
              <a:rPr lang="es-AR" dirty="0"/>
              <a:t>, la </a:t>
            </a:r>
            <a:r>
              <a:rPr lang="es-AR" u="sng" dirty="0"/>
              <a:t>observación</a:t>
            </a:r>
            <a:r>
              <a:rPr lang="es-AR" dirty="0"/>
              <a:t> se apoya en las escalas de observación, las listas de control o el diario del profesor, mientras que los i</a:t>
            </a:r>
            <a:r>
              <a:rPr lang="es-AR" u="sng" dirty="0"/>
              <a:t>ntercambios orales</a:t>
            </a:r>
            <a:r>
              <a:rPr lang="es-AR" dirty="0"/>
              <a:t> con los alumnos se abordan a través del diálogo, la asamblea o la entrevista. </a:t>
            </a:r>
            <a:r>
              <a:rPr lang="es-AR" u="sng" dirty="0"/>
              <a:t>También son instrumentos</a:t>
            </a:r>
            <a:r>
              <a:rPr lang="es-AR" dirty="0"/>
              <a:t> </a:t>
            </a:r>
            <a:r>
              <a:rPr lang="es-AR" dirty="0" smtClean="0"/>
              <a:t>fotos</a:t>
            </a:r>
            <a:r>
              <a:rPr lang="es-AR" dirty="0"/>
              <a:t>, videos, grabaciones que registran el desempeño del alumno; como lo son además los cuestionarios, informes, monografías, etc. que elaboran los alumnos.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987824" y="620688"/>
            <a:ext cx="5112568" cy="5133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35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692696"/>
            <a:ext cx="2386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/>
              <a:t>8</a:t>
            </a:r>
            <a:r>
              <a:rPr lang="es-AR" sz="2400" b="1" dirty="0" smtClean="0"/>
              <a:t>. BIBLIOGRAFÍA.</a:t>
            </a:r>
            <a:endParaRPr lang="es-AR" sz="2400" b="1" dirty="0"/>
          </a:p>
        </p:txBody>
      </p:sp>
      <p:sp>
        <p:nvSpPr>
          <p:cNvPr id="3" name="2 Rectángulo"/>
          <p:cNvSpPr/>
          <p:nvPr/>
        </p:nvSpPr>
        <p:spPr>
          <a:xfrm>
            <a:off x="1185780" y="1916832"/>
            <a:ext cx="7418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AR" dirty="0"/>
              <a:t>Sirve de referencia y consulta tanto para los docentes como para los alumnos. </a:t>
            </a:r>
            <a:endParaRPr lang="es-AR" dirty="0" smtClean="0"/>
          </a:p>
          <a:p>
            <a:pPr marL="285750" indent="-285750">
              <a:buFont typeface="Wingdings" pitchFamily="2" charset="2"/>
              <a:buChar char="Ø"/>
            </a:pPr>
            <a:endParaRPr lang="es-AR" dirty="0"/>
          </a:p>
          <a:p>
            <a:pPr marL="285750" indent="-285750">
              <a:buFont typeface="Wingdings" pitchFamily="2" charset="2"/>
              <a:buChar char="Ø"/>
            </a:pPr>
            <a:r>
              <a:rPr lang="es-AR" dirty="0" smtClean="0"/>
              <a:t>Debemos </a:t>
            </a:r>
            <a:r>
              <a:rPr lang="es-AR" dirty="0"/>
              <a:t>tener en cuenta que hoy también se reconocen como referencias las páginas web. </a:t>
            </a:r>
            <a:endParaRPr lang="es-AR" dirty="0" smtClean="0"/>
          </a:p>
          <a:p>
            <a:pPr marL="285750" indent="-285750">
              <a:buFont typeface="Wingdings" pitchFamily="2" charset="2"/>
              <a:buChar char="Ø"/>
            </a:pPr>
            <a:endParaRPr lang="es-A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AR" dirty="0" smtClean="0"/>
              <a:t>La </a:t>
            </a:r>
            <a:r>
              <a:rPr lang="es-AR" dirty="0"/>
              <a:t>cita de los textos debe hacerse teniendo en cuenta los siguientes aspectos: </a:t>
            </a:r>
          </a:p>
          <a:p>
            <a:pPr marL="2114550" lvl="4" indent="-285750">
              <a:buFont typeface="Wingdings" pitchFamily="2" charset="2"/>
              <a:buChar char="ü"/>
            </a:pPr>
            <a:r>
              <a:rPr lang="es-AR" dirty="0" smtClean="0"/>
              <a:t>Apellido </a:t>
            </a:r>
            <a:r>
              <a:rPr lang="es-AR" dirty="0"/>
              <a:t>y nombre del autor. </a:t>
            </a:r>
            <a:endParaRPr lang="es-AR" dirty="0" smtClean="0"/>
          </a:p>
          <a:p>
            <a:pPr marL="2114550" lvl="4" indent="-285750">
              <a:buFont typeface="Wingdings" pitchFamily="2" charset="2"/>
              <a:buChar char="ü"/>
            </a:pPr>
            <a:r>
              <a:rPr lang="es-AR" dirty="0" smtClean="0"/>
              <a:t>Título </a:t>
            </a:r>
            <a:r>
              <a:rPr lang="es-AR" dirty="0"/>
              <a:t>del libro. </a:t>
            </a:r>
            <a:endParaRPr lang="es-AR" dirty="0" smtClean="0"/>
          </a:p>
          <a:p>
            <a:pPr marL="2114550" lvl="4" indent="-285750">
              <a:buFont typeface="Wingdings" pitchFamily="2" charset="2"/>
              <a:buChar char="ü"/>
            </a:pPr>
            <a:r>
              <a:rPr lang="es-AR" dirty="0" smtClean="0"/>
              <a:t>Editorial</a:t>
            </a:r>
            <a:r>
              <a:rPr lang="es-AR" dirty="0"/>
              <a:t>. </a:t>
            </a:r>
            <a:endParaRPr lang="es-AR" dirty="0" smtClean="0"/>
          </a:p>
          <a:p>
            <a:pPr marL="2114550" lvl="4" indent="-285750">
              <a:buFont typeface="Wingdings" pitchFamily="2" charset="2"/>
              <a:buChar char="ü"/>
            </a:pPr>
            <a:r>
              <a:rPr lang="es-AR" dirty="0" smtClean="0"/>
              <a:t>Lugar </a:t>
            </a:r>
            <a:r>
              <a:rPr lang="es-AR" dirty="0"/>
              <a:t>y año de edición. </a:t>
            </a:r>
          </a:p>
        </p:txBody>
      </p:sp>
    </p:spTree>
    <p:extLst>
      <p:ext uri="{BB962C8B-B14F-4D97-AF65-F5344CB8AC3E}">
        <p14:creationId xmlns:p14="http://schemas.microsoft.com/office/powerpoint/2010/main" val="53117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1641416"/>
            <a:ext cx="54726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AR" sz="2400" b="1" dirty="0" smtClean="0"/>
              <a:t>Fundamentación </a:t>
            </a:r>
            <a:r>
              <a:rPr lang="es-AR" sz="2400" b="1" dirty="0"/>
              <a:t>de la </a:t>
            </a:r>
            <a:r>
              <a:rPr lang="es-AR" sz="2400" b="1" dirty="0" smtClean="0"/>
              <a:t>Asignatura.</a:t>
            </a:r>
            <a:endParaRPr lang="es-AR" sz="2400" b="1" dirty="0"/>
          </a:p>
          <a:p>
            <a:pPr marL="342900" indent="-342900">
              <a:buFont typeface="+mj-lt"/>
              <a:buAutoNum type="arabicParenR"/>
            </a:pPr>
            <a:r>
              <a:rPr lang="es-AR" sz="2400" b="1" dirty="0"/>
              <a:t> Objetivos generales.</a:t>
            </a:r>
          </a:p>
          <a:p>
            <a:pPr marL="342900" indent="-342900">
              <a:buFont typeface="+mj-lt"/>
              <a:buAutoNum type="arabicParenR"/>
            </a:pPr>
            <a:r>
              <a:rPr lang="es-AR" sz="2400" b="1" dirty="0"/>
              <a:t> Distribución sintética de Contenidos</a:t>
            </a:r>
            <a:r>
              <a:rPr lang="es-AR" sz="2400" b="1" dirty="0" smtClean="0"/>
              <a:t>.</a:t>
            </a:r>
          </a:p>
          <a:p>
            <a:pPr marL="1257300" lvl="2" indent="-342900">
              <a:buFont typeface="Wingdings" pitchFamily="2" charset="2"/>
              <a:buChar char="ü"/>
            </a:pPr>
            <a:r>
              <a:rPr lang="es-AR" sz="2000" b="1" dirty="0" smtClean="0"/>
              <a:t>Conceptuales</a:t>
            </a:r>
          </a:p>
          <a:p>
            <a:pPr marL="1257300" lvl="2" indent="-342900">
              <a:buFont typeface="Wingdings" pitchFamily="2" charset="2"/>
              <a:buChar char="ü"/>
            </a:pPr>
            <a:r>
              <a:rPr lang="es-AR" sz="2000" b="1" dirty="0" smtClean="0"/>
              <a:t>Procedimentales</a:t>
            </a:r>
          </a:p>
          <a:p>
            <a:pPr marL="1257300" lvl="2" indent="-342900">
              <a:buFont typeface="Wingdings" pitchFamily="2" charset="2"/>
              <a:buChar char="ü"/>
            </a:pPr>
            <a:r>
              <a:rPr lang="es-AR" sz="2000" b="1" dirty="0" smtClean="0"/>
              <a:t>Actitudinales</a:t>
            </a:r>
            <a:endParaRPr lang="es-AR" sz="2000" b="1" dirty="0"/>
          </a:p>
          <a:p>
            <a:pPr marL="342900" indent="-342900">
              <a:buFont typeface="+mj-lt"/>
              <a:buAutoNum type="arabicParenR"/>
            </a:pPr>
            <a:r>
              <a:rPr lang="es-AR" sz="2400" b="1" dirty="0" smtClean="0"/>
              <a:t>Actividades</a:t>
            </a:r>
            <a:r>
              <a:rPr lang="es-AR" sz="2400" b="1" dirty="0"/>
              <a:t>.</a:t>
            </a:r>
          </a:p>
          <a:p>
            <a:pPr marL="342900" indent="-342900">
              <a:buFont typeface="+mj-lt"/>
              <a:buAutoNum type="arabicParenR"/>
            </a:pPr>
            <a:r>
              <a:rPr lang="es-AR" sz="2400" b="1" dirty="0"/>
              <a:t> Estrategias de enseñanza.</a:t>
            </a:r>
          </a:p>
          <a:p>
            <a:pPr marL="342900" indent="-342900">
              <a:buFont typeface="+mj-lt"/>
              <a:buAutoNum type="arabicParenR"/>
            </a:pPr>
            <a:r>
              <a:rPr lang="es-AR" sz="2400" b="1" dirty="0"/>
              <a:t> Recursos.</a:t>
            </a:r>
          </a:p>
          <a:p>
            <a:pPr marL="342900" indent="-342900">
              <a:buFont typeface="+mj-lt"/>
              <a:buAutoNum type="arabicParenR"/>
            </a:pPr>
            <a:r>
              <a:rPr lang="es-AR" sz="2400" b="1" dirty="0"/>
              <a:t> Evaluación</a:t>
            </a:r>
            <a:r>
              <a:rPr lang="es-AR" sz="2400" b="1" dirty="0" smtClean="0"/>
              <a:t>.</a:t>
            </a:r>
          </a:p>
          <a:p>
            <a:pPr marL="1257300" lvl="2" indent="-342900">
              <a:buFont typeface="Wingdings" pitchFamily="2" charset="2"/>
              <a:buChar char="ü"/>
            </a:pPr>
            <a:r>
              <a:rPr lang="es-AR" sz="2000" b="1" dirty="0" smtClean="0"/>
              <a:t>Criterios</a:t>
            </a:r>
            <a:endParaRPr lang="es-AR" sz="2000" b="1" dirty="0"/>
          </a:p>
          <a:p>
            <a:pPr marL="1257300" lvl="2" indent="-342900">
              <a:buFont typeface="Wingdings" pitchFamily="2" charset="2"/>
              <a:buChar char="ü"/>
            </a:pPr>
            <a:r>
              <a:rPr lang="es-AR" sz="2000" b="1" dirty="0" smtClean="0"/>
              <a:t>Procedimientos e Instrumentos</a:t>
            </a:r>
            <a:endParaRPr lang="es-AR" sz="2400" b="1" dirty="0"/>
          </a:p>
          <a:p>
            <a:pPr marL="342900" indent="-342900">
              <a:buFont typeface="+mj-lt"/>
              <a:buAutoNum type="arabicParenR"/>
            </a:pPr>
            <a:r>
              <a:rPr lang="es-AR" sz="2400" b="1" dirty="0"/>
              <a:t> </a:t>
            </a:r>
            <a:r>
              <a:rPr lang="es-AR" sz="2400" b="1" dirty="0" smtClean="0"/>
              <a:t>Bibliografía.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71600" y="476672"/>
            <a:ext cx="7200800" cy="954107"/>
          </a:xfrm>
          <a:prstGeom prst="rect">
            <a:avLst/>
          </a:prstGeom>
          <a:noFill/>
          <a:ln w="19050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/>
              <a:t>COMPONENTES DE </a:t>
            </a:r>
            <a:r>
              <a:rPr lang="es-AR" sz="2800" b="1" dirty="0" smtClean="0"/>
              <a:t>LA PLANIFICACIÓN </a:t>
            </a:r>
            <a:r>
              <a:rPr lang="es-AR" sz="2800" b="1" dirty="0" smtClean="0"/>
              <a:t>ANUAL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37187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83568" y="908720"/>
            <a:ext cx="7704856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b="1" dirty="0" smtClean="0"/>
              <a:t>1. FUNDAMENTACIÓN DE LA ASIGNATURA.</a:t>
            </a:r>
            <a:endParaRPr lang="es-AR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971600" y="1772816"/>
            <a:ext cx="74168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s-AR" sz="2000" b="1" i="1" dirty="0"/>
              <a:t>La fundamentación es </a:t>
            </a:r>
            <a:r>
              <a:rPr lang="es-AR" sz="2000" b="1" i="1" dirty="0" smtClean="0"/>
              <a:t>el </a:t>
            </a:r>
            <a:r>
              <a:rPr lang="es-AR" sz="2000" b="1" i="1" dirty="0"/>
              <a:t>espacio </a:t>
            </a:r>
            <a:r>
              <a:rPr lang="es-AR" sz="2000" b="1" i="1" dirty="0" smtClean="0"/>
              <a:t>en el que se </a:t>
            </a:r>
            <a:r>
              <a:rPr lang="es-AR" sz="2000" b="1" i="1" dirty="0"/>
              <a:t>presentará el </a:t>
            </a:r>
            <a:r>
              <a:rPr lang="es-A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teórico</a:t>
            </a:r>
            <a:r>
              <a:rPr lang="es-AR" sz="2000" b="1" i="1" dirty="0"/>
              <a:t> sobre el que </a:t>
            </a:r>
            <a:r>
              <a:rPr lang="es-AR" sz="2000" b="1" i="1" dirty="0" smtClean="0"/>
              <a:t>se asienta </a:t>
            </a:r>
            <a:r>
              <a:rPr lang="es-AR" sz="2000" b="1" i="1" dirty="0"/>
              <a:t>la planificación, partiendo de </a:t>
            </a:r>
            <a:r>
              <a:rPr lang="es-AR" sz="2000" b="1" i="1" dirty="0" smtClean="0"/>
              <a:t>los </a:t>
            </a:r>
            <a:r>
              <a:rPr lang="es-AR" sz="2000" b="1" i="1" dirty="0"/>
              <a:t>análisis previos (Diagnósticos</a:t>
            </a:r>
            <a:r>
              <a:rPr lang="es-AR" sz="2000" b="1" i="1" dirty="0" smtClean="0"/>
              <a:t>)</a:t>
            </a:r>
            <a:r>
              <a:rPr lang="es-AR" sz="2000" i="1" dirty="0" smtClean="0"/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AR" sz="2000" b="1" i="1" dirty="0"/>
              <a:t>El </a:t>
            </a:r>
            <a:r>
              <a:rPr lang="es-A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</a:t>
            </a:r>
            <a:r>
              <a:rPr lang="es-AR" sz="2000" b="1" i="1" dirty="0"/>
              <a:t> que adoptará la cátedra para el desarrollo de los contenidos, teniendo en cuenta las teorías, modelos y tendencias actuales en relación a la disciplina a impartir;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AR" sz="2000" b="1" i="1" dirty="0"/>
              <a:t>Los </a:t>
            </a:r>
            <a:r>
              <a:rPr lang="es-A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aportes</a:t>
            </a:r>
            <a:r>
              <a:rPr lang="es-AR" sz="2000" b="1" i="1" dirty="0"/>
              <a:t> que brindará la materia, en cuanto a información, procedimientos y actitudes, relacionadas con la formación integral del alumno;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AR" sz="2000" b="1" i="1" dirty="0"/>
              <a:t>Como así también las </a:t>
            </a:r>
            <a:r>
              <a:rPr lang="es-A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relaciones</a:t>
            </a:r>
            <a:r>
              <a:rPr lang="es-AR" sz="2000" b="1" i="1" dirty="0"/>
              <a:t> que guarda con otras disciplinas o áreas del conocimiento. </a:t>
            </a:r>
            <a:endParaRPr lang="es-AR" sz="2000" b="1" i="1" dirty="0" smtClean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s-AR" sz="2000" b="1" i="1" dirty="0" smtClean="0"/>
              <a:t>Rol del alumno.</a:t>
            </a:r>
            <a:endParaRPr lang="es-AR" sz="2000" b="1" i="1" dirty="0"/>
          </a:p>
        </p:txBody>
      </p:sp>
    </p:spTree>
    <p:extLst>
      <p:ext uri="{BB962C8B-B14F-4D97-AF65-F5344CB8AC3E}">
        <p14:creationId xmlns:p14="http://schemas.microsoft.com/office/powerpoint/2010/main" val="411080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755576" y="404664"/>
            <a:ext cx="7056784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b="1" dirty="0" smtClean="0"/>
              <a:t>2. OBJETIVOS GENERALES.</a:t>
            </a:r>
            <a:endParaRPr lang="es-AR" sz="2400" b="1" dirty="0"/>
          </a:p>
        </p:txBody>
      </p:sp>
      <p:sp>
        <p:nvSpPr>
          <p:cNvPr id="10" name="9 Rectángulo"/>
          <p:cNvSpPr/>
          <p:nvPr/>
        </p:nvSpPr>
        <p:spPr>
          <a:xfrm>
            <a:off x="659542" y="1196752"/>
            <a:ext cx="78008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sz="1600" b="1" i="1" dirty="0"/>
              <a:t>Afirmaciones que tratan de identificar más claramente posible LO QUE DEBERÁN SER CAPACES DE HACER LOS ALUMNOS (Aprendizajes que lograrán) al finalizar la enseñanza</a:t>
            </a:r>
            <a:r>
              <a:rPr lang="es-ES" sz="1600" b="1" i="1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1600" b="1" i="1" dirty="0"/>
              <a:t>Son útiles porque permiten expresar en término de: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s-ES" sz="1600" b="1" i="1" dirty="0"/>
              <a:t>conocimiento (Saber, capacidades relacionadas con conceptos – ideas);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s-ES" sz="1600" b="1" i="1" dirty="0"/>
              <a:t>habilidades (Saber hacer, capacidades relacionadas con acciones y destrezas);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s-ES" sz="1600" b="1" i="1" dirty="0"/>
              <a:t>actitudes (Saber ser, capacidades relacionadas con sentimientos, emociones, comportamientos</a:t>
            </a:r>
            <a:r>
              <a:rPr lang="es-ES" sz="1600" b="1" i="1" dirty="0" smtClean="0"/>
              <a:t>).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1600" b="1" i="1" dirty="0"/>
              <a:t>Los objetivos son afirmaciones que tratan de identificar lo más claramente posible lo que deberán ser capaces de hacer los alumnos al finalizar la enseñanza, es decir, los aprendizajes que </a:t>
            </a:r>
            <a:r>
              <a:rPr lang="es-AR" sz="1600" b="1" i="1" dirty="0" smtClean="0"/>
              <a:t>lograrán.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AR" sz="1600" b="1" i="1" dirty="0" smtClean="0"/>
              <a:t>Un </a:t>
            </a:r>
            <a:r>
              <a:rPr lang="es-AR" sz="1600" b="1" i="1" dirty="0"/>
              <a:t>objetivo general anual, expresa competencias que deberá demostrar el alumno al finalizar el curso</a:t>
            </a:r>
            <a:r>
              <a:rPr lang="es-AR" sz="1600" b="1" i="1" dirty="0" smtClean="0"/>
              <a:t>.</a:t>
            </a:r>
            <a:endParaRPr lang="es-AR" sz="1600" b="1" i="1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875566" y="5013176"/>
            <a:ext cx="772888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"/>
          <p:cNvSpPr/>
          <p:nvPr/>
        </p:nvSpPr>
        <p:spPr>
          <a:xfrm>
            <a:off x="875566" y="5229200"/>
            <a:ext cx="77288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b="1" dirty="0" smtClean="0"/>
              <a:t>Así</a:t>
            </a:r>
            <a:r>
              <a:rPr lang="es-ES" b="1" dirty="0"/>
              <a:t>, un Objetivo General Anual, expresa competencias que deberá demostrar el alumno al finalizar el curso. </a:t>
            </a:r>
            <a:r>
              <a:rPr lang="es-ES" b="1" dirty="0" smtClean="0"/>
              <a:t>Son </a:t>
            </a:r>
            <a:r>
              <a:rPr lang="es-ES" b="1" dirty="0"/>
              <a:t>conductas con un gran nivel de generalidad.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28315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712968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6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879103"/>
            <a:ext cx="7920880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b="1" dirty="0" smtClean="0"/>
              <a:t>3. DISTRIBUCIÓN SINTÉTICA </a:t>
            </a:r>
            <a:r>
              <a:rPr lang="es-AR" sz="2400" b="1" dirty="0" smtClean="0"/>
              <a:t>DE CONTENIDOS</a:t>
            </a:r>
            <a:r>
              <a:rPr lang="es-AR" sz="2400" b="1" dirty="0" smtClean="0"/>
              <a:t>.</a:t>
            </a:r>
            <a:endParaRPr lang="es-AR" sz="2400" b="1" dirty="0"/>
          </a:p>
        </p:txBody>
      </p:sp>
      <p:sp>
        <p:nvSpPr>
          <p:cNvPr id="2" name="1 Rectángulo"/>
          <p:cNvSpPr/>
          <p:nvPr/>
        </p:nvSpPr>
        <p:spPr>
          <a:xfrm>
            <a:off x="899592" y="1772816"/>
            <a:ext cx="5616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/>
              <a:t>Los </a:t>
            </a:r>
            <a:r>
              <a:rPr lang="es-AR" b="1" dirty="0"/>
              <a:t>“contenidos”</a:t>
            </a:r>
            <a:r>
              <a:rPr lang="es-AR" dirty="0"/>
              <a:t> expresan </a:t>
            </a:r>
            <a:r>
              <a:rPr lang="es-AR" b="1" i="1" dirty="0"/>
              <a:t>“el conjunto de los saberes relevantes que integran el proceso de enseñanza de todo el país”</a:t>
            </a:r>
            <a:r>
              <a:rPr lang="es-AR" b="1" dirty="0"/>
              <a:t>.</a:t>
            </a:r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2880320" y="2959784"/>
            <a:ext cx="57961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/>
              <a:t> </a:t>
            </a:r>
            <a:r>
              <a:rPr lang="es-AR" dirty="0" smtClean="0"/>
              <a:t>	Los </a:t>
            </a:r>
            <a:r>
              <a:rPr lang="es-AR" b="1" dirty="0"/>
              <a:t>definimos</a:t>
            </a:r>
            <a:r>
              <a:rPr lang="es-AR" dirty="0"/>
              <a:t> como </a:t>
            </a:r>
            <a:r>
              <a:rPr lang="es-AR" b="1" i="1" dirty="0"/>
              <a:t>“a la selección de formas y saberes culturales cuya asimilación es considerada esencial para que se produzca un desarrollo y una socialización adecuados en los alumnos y alumnas en el marco de la sociedad a </a:t>
            </a:r>
            <a:r>
              <a:rPr lang="es-AR" b="1" i="1" dirty="0" smtClean="0"/>
              <a:t>la que </a:t>
            </a:r>
            <a:r>
              <a:rPr lang="es-AR" b="1" i="1" dirty="0"/>
              <a:t>pertenecen”</a:t>
            </a:r>
            <a:r>
              <a:rPr lang="es-AR" i="1" dirty="0"/>
              <a:t>.</a:t>
            </a:r>
            <a:endParaRPr lang="es-AR" dirty="0"/>
          </a:p>
        </p:txBody>
      </p:sp>
      <p:sp>
        <p:nvSpPr>
          <p:cNvPr id="6" name="5 Rectángulo"/>
          <p:cNvSpPr/>
          <p:nvPr/>
        </p:nvSpPr>
        <p:spPr>
          <a:xfrm>
            <a:off x="107504" y="4976008"/>
            <a:ext cx="8964488" cy="1477328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AR" b="1" dirty="0"/>
              <a:t>Los contenidos </a:t>
            </a:r>
            <a:r>
              <a:rPr lang="es-AR" b="1" u="sng" dirty="0"/>
              <a:t>conceptuales</a:t>
            </a:r>
            <a:r>
              <a:rPr lang="es-AR" dirty="0"/>
              <a:t>, incluyen datos, hechos y conceptos</a:t>
            </a:r>
            <a:r>
              <a:rPr lang="es-AR" dirty="0" smtClean="0"/>
              <a:t>.</a:t>
            </a:r>
          </a:p>
          <a:p>
            <a:r>
              <a:rPr lang="es-AR" dirty="0"/>
              <a:t/>
            </a:r>
            <a:br>
              <a:rPr lang="es-AR" dirty="0"/>
            </a:br>
            <a:r>
              <a:rPr lang="es-AR" b="1" dirty="0" smtClean="0"/>
              <a:t>Los </a:t>
            </a:r>
            <a:r>
              <a:rPr lang="es-AR" b="1" u="sng" dirty="0"/>
              <a:t>procedimentales</a:t>
            </a:r>
            <a:r>
              <a:rPr lang="es-AR" dirty="0"/>
              <a:t> al conjunto de acciones ordenadas con el fin de llegar a una meta</a:t>
            </a:r>
            <a:r>
              <a:rPr lang="es-AR" dirty="0" smtClean="0"/>
              <a:t>.</a:t>
            </a:r>
          </a:p>
          <a:p>
            <a:r>
              <a:rPr lang="es-AR" dirty="0"/>
              <a:t/>
            </a:r>
            <a:br>
              <a:rPr lang="es-AR" dirty="0"/>
            </a:br>
            <a:r>
              <a:rPr lang="es-AR" b="1" dirty="0"/>
              <a:t>Los </a:t>
            </a:r>
            <a:r>
              <a:rPr lang="es-AR" b="1" u="sng" dirty="0"/>
              <a:t>actitudinales</a:t>
            </a:r>
            <a:r>
              <a:rPr lang="es-AR" dirty="0"/>
              <a:t> a aquellas manifestaciones relacionadas con normas y valores</a:t>
            </a:r>
            <a:r>
              <a:rPr lang="es-A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4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ESCANEAR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11" y="116632"/>
            <a:ext cx="8134637" cy="655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4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548680"/>
            <a:ext cx="7186055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AR" sz="2400" dirty="0" smtClean="0"/>
              <a:t> </a:t>
            </a:r>
            <a:r>
              <a:rPr lang="es-AR" sz="2400" b="1" dirty="0"/>
              <a:t>4</a:t>
            </a:r>
            <a:r>
              <a:rPr lang="es-AR" sz="2400" b="1" dirty="0" smtClean="0"/>
              <a:t>. ACTIVIDADES.</a:t>
            </a:r>
            <a:endParaRPr lang="es-AR" sz="2400" b="1" dirty="0"/>
          </a:p>
        </p:txBody>
      </p:sp>
      <p:sp>
        <p:nvSpPr>
          <p:cNvPr id="3" name="2 Rectángulo"/>
          <p:cNvSpPr/>
          <p:nvPr/>
        </p:nvSpPr>
        <p:spPr>
          <a:xfrm>
            <a:off x="1043609" y="1196752"/>
            <a:ext cx="79928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	</a:t>
            </a:r>
            <a:r>
              <a:rPr lang="es-AR" sz="2000" b="1" i="1" dirty="0" smtClean="0"/>
              <a:t>S</a:t>
            </a:r>
            <a:r>
              <a:rPr lang="es-AR" dirty="0" smtClean="0"/>
              <a:t>on </a:t>
            </a:r>
            <a:r>
              <a:rPr lang="es-AR" dirty="0"/>
              <a:t>la manera activa y ordenada de llevar a cabo las estrategias metodológicas o experiencias de </a:t>
            </a:r>
            <a:r>
              <a:rPr lang="es-AR" dirty="0" smtClean="0"/>
              <a:t>aprendizaje. Las </a:t>
            </a:r>
            <a:r>
              <a:rPr lang="es-AR" dirty="0"/>
              <a:t>actividades nos dan la oportunidad </a:t>
            </a:r>
            <a:r>
              <a:rPr lang="es-AR" dirty="0" smtClean="0"/>
              <a:t>de especificar </a:t>
            </a:r>
            <a:r>
              <a:rPr lang="es-AR" b="1" dirty="0"/>
              <a:t>cómo se lograrán los objetivos </a:t>
            </a:r>
            <a:r>
              <a:rPr lang="es-AR" dirty="0"/>
              <a:t>y así determinar los </a:t>
            </a:r>
            <a:r>
              <a:rPr lang="es-AR" dirty="0" smtClean="0"/>
              <a:t>posibles cursos </a:t>
            </a:r>
            <a:r>
              <a:rPr lang="es-AR" dirty="0"/>
              <a:t>de acción. El docente selecciona las actividades más adecuadas para lograr los objetivos y facilitar </a:t>
            </a:r>
            <a:r>
              <a:rPr lang="es-AR" dirty="0" smtClean="0"/>
              <a:t>las experiencias </a:t>
            </a:r>
            <a:r>
              <a:rPr lang="es-AR" dirty="0"/>
              <a:t>de aprendizaje. Es por eso necesario seleccionar actividades que estén al alcance de los </a:t>
            </a:r>
            <a:r>
              <a:rPr lang="es-AR" dirty="0" smtClean="0"/>
              <a:t>alumnos, que </a:t>
            </a:r>
            <a:r>
              <a:rPr lang="es-AR" dirty="0"/>
              <a:t>sigan una secuencia para permitir avanzar sin problemas, es decir plantearlas de modo que se desarrollen </a:t>
            </a:r>
            <a:r>
              <a:rPr lang="es-AR" dirty="0" smtClean="0"/>
              <a:t>de lo </a:t>
            </a:r>
            <a:r>
              <a:rPr lang="es-AR" dirty="0"/>
              <a:t>simple a lo complejo, de lo conocido a lo desconocido, de lo individual a lo general, de lo concreto a lo abstracto.</a:t>
            </a:r>
          </a:p>
          <a:p>
            <a:r>
              <a:rPr lang="es-AR" dirty="0" smtClean="0"/>
              <a:t>	</a:t>
            </a:r>
            <a:r>
              <a:rPr lang="es-AR" sz="2000" b="1" i="1" dirty="0" smtClean="0"/>
              <a:t>L</a:t>
            </a:r>
            <a:r>
              <a:rPr lang="es-AR" dirty="0" smtClean="0"/>
              <a:t>as </a:t>
            </a:r>
            <a:r>
              <a:rPr lang="es-AR" dirty="0"/>
              <a:t>propuestas de actividades, deben ser </a:t>
            </a:r>
            <a:r>
              <a:rPr lang="es-AR" i="1" dirty="0"/>
              <a:t>coherentes a los objetivos a alcanzar </a:t>
            </a:r>
            <a:r>
              <a:rPr lang="es-AR" dirty="0"/>
              <a:t>y a la </a:t>
            </a:r>
            <a:r>
              <a:rPr lang="es-AR" i="1" dirty="0"/>
              <a:t>relación entre éstos </a:t>
            </a:r>
            <a:r>
              <a:rPr lang="es-AR" i="1" dirty="0" smtClean="0"/>
              <a:t>y los </a:t>
            </a:r>
            <a:r>
              <a:rPr lang="es-AR" i="1" dirty="0"/>
              <a:t>contenidos </a:t>
            </a:r>
            <a:r>
              <a:rPr lang="es-AR" dirty="0"/>
              <a:t>expresados en los mismos</a:t>
            </a:r>
            <a:r>
              <a:rPr lang="es-AR" dirty="0" smtClean="0"/>
              <a:t>. El alumno debe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elaborar</a:t>
            </a:r>
            <a:r>
              <a:rPr lang="es-AR" dirty="0" smtClean="0"/>
              <a:t> y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usar</a:t>
            </a:r>
            <a:r>
              <a:rPr lang="es-AR" dirty="0" smtClean="0"/>
              <a:t> la información y no recibirla pasivamente. </a:t>
            </a:r>
            <a:endParaRPr lang="es-AR" dirty="0"/>
          </a:p>
        </p:txBody>
      </p:sp>
      <p:sp>
        <p:nvSpPr>
          <p:cNvPr id="5" name="4 Rectángulo"/>
          <p:cNvSpPr/>
          <p:nvPr/>
        </p:nvSpPr>
        <p:spPr>
          <a:xfrm>
            <a:off x="2195736" y="4771018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es-AR" dirty="0"/>
              <a:t>Las tareas a realizar por los alumnos pueden ser, por </a:t>
            </a: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s-AR" dirty="0"/>
              <a:t>: </a:t>
            </a:r>
            <a:r>
              <a:rPr lang="es-AR" u="sng" dirty="0"/>
              <a:t>memorísticas</a:t>
            </a:r>
            <a:r>
              <a:rPr lang="es-AR" dirty="0"/>
              <a:t>, </a:t>
            </a:r>
            <a:r>
              <a:rPr lang="es-AR" u="sng" dirty="0"/>
              <a:t>algorítmicas</a:t>
            </a:r>
            <a:r>
              <a:rPr lang="es-AR" dirty="0"/>
              <a:t>, de </a:t>
            </a:r>
            <a:r>
              <a:rPr lang="es-AR" u="sng" dirty="0"/>
              <a:t>comprensión</a:t>
            </a:r>
            <a:r>
              <a:rPr lang="es-AR" dirty="0"/>
              <a:t>, de </a:t>
            </a:r>
            <a:r>
              <a:rPr lang="es-AR" u="sng" dirty="0"/>
              <a:t>análisis</a:t>
            </a:r>
            <a:r>
              <a:rPr lang="es-AR" dirty="0"/>
              <a:t>, de </a:t>
            </a:r>
            <a:r>
              <a:rPr lang="es-AR" u="sng" dirty="0"/>
              <a:t>comparación</a:t>
            </a:r>
            <a:r>
              <a:rPr lang="es-AR" dirty="0"/>
              <a:t>, de </a:t>
            </a:r>
            <a:r>
              <a:rPr lang="es-AR" u="sng" dirty="0"/>
              <a:t>opinión</a:t>
            </a:r>
            <a:r>
              <a:rPr lang="es-AR" dirty="0"/>
              <a:t>, de </a:t>
            </a:r>
            <a:r>
              <a:rPr lang="es-AR" u="sng" dirty="0"/>
              <a:t>creación</a:t>
            </a:r>
            <a:r>
              <a:rPr lang="es-AR" dirty="0"/>
              <a:t>. (Pero es oportuno señalar que las primeras son actividades intelectualmente </a:t>
            </a: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pobres</a:t>
            </a:r>
            <a:r>
              <a:rPr lang="es-AR" dirty="0"/>
              <a:t>; debe fomentarse todo tipo de actividad y alcanzar niveles más </a:t>
            </a: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complejos</a:t>
            </a:r>
            <a:r>
              <a:rPr lang="es-AR" dirty="0"/>
              <a:t> de trabajo intelectual).</a:t>
            </a:r>
          </a:p>
        </p:txBody>
      </p:sp>
    </p:spTree>
    <p:extLst>
      <p:ext uri="{BB962C8B-B14F-4D97-AF65-F5344CB8AC3E}">
        <p14:creationId xmlns:p14="http://schemas.microsoft.com/office/powerpoint/2010/main" val="23421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59632" y="1268760"/>
            <a:ext cx="6120680" cy="3785652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r>
              <a:rPr lang="es-AR" sz="2000" u="sng" dirty="0" smtClean="0"/>
              <a:t>Se </a:t>
            </a:r>
            <a:r>
              <a:rPr lang="es-AR" sz="2000" u="sng" dirty="0"/>
              <a:t>mencionan de una manera general</a:t>
            </a:r>
            <a:r>
              <a:rPr lang="es-AR" sz="2000" dirty="0"/>
              <a:t>: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Cuadro sinóptico.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Mapa conceptual.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Esquema de contenido.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Cuadro comparativo.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Análisis de texto.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Resolución de problemas.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Resolución de guía de investigación.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Realización de resumen.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Realización de síntesis.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Toma de apuntes.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s-AR" sz="2000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20126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1119</Words>
  <Application>Microsoft Office PowerPoint</Application>
  <PresentationFormat>Presentación en pantalla (4:3)</PresentationFormat>
  <Paragraphs>154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Solsticio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carlos</cp:lastModifiedBy>
  <cp:revision>1</cp:revision>
  <dcterms:created xsi:type="dcterms:W3CDTF">2017-03-31T21:43:37Z</dcterms:created>
  <dcterms:modified xsi:type="dcterms:W3CDTF">2017-03-31T21:52:18Z</dcterms:modified>
</cp:coreProperties>
</file>