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002" autoAdjust="0"/>
  </p:normalViewPr>
  <p:slideViewPr>
    <p:cSldViewPr snapToGrid="0" snapToObjects="1">
      <p:cViewPr varScale="1">
        <p:scale>
          <a:sx n="130" d="100"/>
          <a:sy n="130" d="100"/>
        </p:scale>
        <p:origin x="-10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916FD8-41BC-1D43-BE86-7BE51252E5FA}" type="datetimeFigureOut">
              <a:rPr lang="en-US" smtClean="0"/>
              <a:t>4/18/17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66AA90-EA0E-7F4A-A614-0BB2B1BAE2A5}" type="slidenum">
              <a:rPr lang="en-US" smtClean="0"/>
              <a:t>‹#›</a:t>
            </a:fld>
            <a:endParaRPr lang="en-US"/>
          </a:p>
        </p:txBody>
      </p:sp>
    </p:spTree>
    <p:extLst>
      <p:ext uri="{BB962C8B-B14F-4D97-AF65-F5344CB8AC3E}">
        <p14:creationId xmlns:p14="http://schemas.microsoft.com/office/powerpoint/2010/main" val="14718037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Viruses</a:t>
            </a:r>
            <a:r>
              <a:rPr lang="en-US" baseline="0" dirty="0" smtClean="0"/>
              <a:t> that escape from local defenses to produce a disseminated infection often do so by entering the bloodstream (</a:t>
            </a:r>
            <a:r>
              <a:rPr lang="en-US" baseline="0" dirty="0" err="1" smtClean="0"/>
              <a:t>hematogenous</a:t>
            </a:r>
            <a:r>
              <a:rPr lang="en-US" baseline="0" dirty="0" smtClean="0"/>
              <a:t> spread).  Virus particles may enter the blood directly through capillaries, by replicating in endothelial cells, or through inoculation by a vector bite.  Once in the blood, viruses may access almost every tissue in the host.</a:t>
            </a:r>
          </a:p>
          <a:p>
            <a:endParaRPr lang="en-US" baseline="0" dirty="0" smtClean="0"/>
          </a:p>
          <a:p>
            <a:r>
              <a:rPr lang="en-US" baseline="0" dirty="0" err="1" smtClean="0"/>
              <a:t>Hematogenous</a:t>
            </a:r>
            <a:r>
              <a:rPr lang="en-US" baseline="0" dirty="0" smtClean="0"/>
              <a:t> spread begins when newly replicated particles produced at the entry site are released into the extracellular fluids, which can be take up by the local lymphatic vascular system.  Lymphatic capillaries are considerably more permeable than circulatory system capillaries, facilitating virus entry.  As the lymphatic vessels ultimately join with the venous system, virus particles in lymph have free access to the bloodstream.  In the lymphatic system </a:t>
            </a:r>
            <a:r>
              <a:rPr lang="en-US" baseline="0" dirty="0" err="1" smtClean="0"/>
              <a:t>virions</a:t>
            </a:r>
            <a:r>
              <a:rPr lang="en-US" baseline="0" dirty="0" smtClean="0"/>
              <a:t> pass through lymph nodes, where they encounter migratory cells of the immune system.  Viral pathogenesis resulting from the direct infection of immune system cells (e.g. HIV, measles virus) is initiated in this fashion.  Some viruses replicate in the infected lymphoid cells, and progeny are released into the blood plasma.  The infected lymphoid cell may migrate away from the local lymph node to distant parts of the circulatory system.</a:t>
            </a:r>
            <a:endParaRPr lang="en-US" dirty="0"/>
          </a:p>
        </p:txBody>
      </p:sp>
      <p:sp>
        <p:nvSpPr>
          <p:cNvPr id="4" name="Slide Number Placeholder 3"/>
          <p:cNvSpPr>
            <a:spLocks noGrp="1"/>
          </p:cNvSpPr>
          <p:nvPr>
            <p:ph type="sldNum" sz="quarter" idx="10"/>
          </p:nvPr>
        </p:nvSpPr>
        <p:spPr/>
        <p:txBody>
          <a:bodyPr/>
          <a:lstStyle/>
          <a:p>
            <a:fld id="{8204767A-C71D-E24B-BCE1-4E9142AE00D3}" type="slidenum">
              <a:rPr lang="en-US" smtClean="0"/>
              <a:t>1</a:t>
            </a:fld>
            <a:endParaRPr lang="en-US"/>
          </a:p>
        </p:txBody>
      </p:sp>
    </p:spTree>
    <p:extLst>
      <p:ext uri="{BB962C8B-B14F-4D97-AF65-F5344CB8AC3E}">
        <p14:creationId xmlns:p14="http://schemas.microsoft.com/office/powerpoint/2010/main" val="496579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03F7B4-F03F-0949-910E-64166E15DD18}" type="datetimeFigureOut">
              <a:rPr lang="en-US" smtClean="0"/>
              <a:t>4/18/17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1939093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3F7B4-F03F-0949-910E-64166E15DD18}" type="datetimeFigureOut">
              <a:rPr lang="en-US" smtClean="0"/>
              <a:t>4/18/17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3099397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3F7B4-F03F-0949-910E-64166E15DD18}" type="datetimeFigureOut">
              <a:rPr lang="en-US" smtClean="0"/>
              <a:t>4/18/17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17771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3F7B4-F03F-0949-910E-64166E15DD18}" type="datetimeFigureOut">
              <a:rPr lang="en-US" smtClean="0"/>
              <a:t>4/18/17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2326572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03F7B4-F03F-0949-910E-64166E15DD18}" type="datetimeFigureOut">
              <a:rPr lang="en-US" smtClean="0"/>
              <a:t>4/18/17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2423842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03F7B4-F03F-0949-910E-64166E15DD18}" type="datetimeFigureOut">
              <a:rPr lang="en-US" smtClean="0"/>
              <a:t>4/18/17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249617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03F7B4-F03F-0949-910E-64166E15DD18}" type="datetimeFigureOut">
              <a:rPr lang="en-US" smtClean="0"/>
              <a:t>4/18/17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324062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03F7B4-F03F-0949-910E-64166E15DD18}" type="datetimeFigureOut">
              <a:rPr lang="en-US" smtClean="0"/>
              <a:t>4/18/17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37550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03F7B4-F03F-0949-910E-64166E15DD18}" type="datetimeFigureOut">
              <a:rPr lang="en-US" smtClean="0"/>
              <a:t>4/18/17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129872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03F7B4-F03F-0949-910E-64166E15DD18}" type="datetimeFigureOut">
              <a:rPr lang="en-US" smtClean="0"/>
              <a:t>4/18/17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3765563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03F7B4-F03F-0949-910E-64166E15DD18}" type="datetimeFigureOut">
              <a:rPr lang="en-US" smtClean="0"/>
              <a:t>4/18/17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F835E-27CB-C649-8EBB-8249CE6E6168}" type="slidenum">
              <a:rPr lang="en-US" smtClean="0"/>
              <a:t>‹#›</a:t>
            </a:fld>
            <a:endParaRPr lang="en-US"/>
          </a:p>
        </p:txBody>
      </p:sp>
    </p:spTree>
    <p:extLst>
      <p:ext uri="{BB962C8B-B14F-4D97-AF65-F5344CB8AC3E}">
        <p14:creationId xmlns:p14="http://schemas.microsoft.com/office/powerpoint/2010/main" val="23157755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03F7B4-F03F-0949-910E-64166E15DD18}" type="datetimeFigureOut">
              <a:rPr lang="en-US" smtClean="0"/>
              <a:t>4/18/17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F835E-27CB-C649-8EBB-8249CE6E6168}" type="slidenum">
              <a:rPr lang="en-US" smtClean="0"/>
              <a:t>‹#›</a:t>
            </a:fld>
            <a:endParaRPr lang="en-US"/>
          </a:p>
        </p:txBody>
      </p:sp>
    </p:spTree>
    <p:extLst>
      <p:ext uri="{BB962C8B-B14F-4D97-AF65-F5344CB8AC3E}">
        <p14:creationId xmlns:p14="http://schemas.microsoft.com/office/powerpoint/2010/main" val="3696217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e lymphatic system.tif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008" y="1430104"/>
            <a:ext cx="5587968" cy="5045032"/>
          </a:xfrm>
          <a:prstGeom prst="rect">
            <a:avLst/>
          </a:prstGeom>
        </p:spPr>
      </p:pic>
      <p:sp>
        <p:nvSpPr>
          <p:cNvPr id="2" name="TextBox 1"/>
          <p:cNvSpPr txBox="1"/>
          <p:nvPr/>
        </p:nvSpPr>
        <p:spPr>
          <a:xfrm>
            <a:off x="390011" y="250018"/>
            <a:ext cx="8080221" cy="646331"/>
          </a:xfrm>
          <a:prstGeom prst="rect">
            <a:avLst/>
          </a:prstGeom>
          <a:noFill/>
        </p:spPr>
        <p:txBody>
          <a:bodyPr wrap="square" rtlCol="0">
            <a:spAutoFit/>
          </a:bodyPr>
          <a:lstStyle/>
          <a:p>
            <a:pPr algn="ctr"/>
            <a:r>
              <a:rPr lang="en-US" sz="3600" dirty="0" err="1" smtClean="0"/>
              <a:t>Hematogenous</a:t>
            </a:r>
            <a:r>
              <a:rPr lang="en-US" sz="3600" dirty="0" smtClean="0"/>
              <a:t> spread</a:t>
            </a:r>
            <a:endParaRPr lang="en-US" sz="3600" dirty="0"/>
          </a:p>
        </p:txBody>
      </p:sp>
      <p:sp>
        <p:nvSpPr>
          <p:cNvPr id="3" name="TextBox 2"/>
          <p:cNvSpPr txBox="1"/>
          <p:nvPr/>
        </p:nvSpPr>
        <p:spPr>
          <a:xfrm>
            <a:off x="5720155" y="896349"/>
            <a:ext cx="3306613" cy="5909311"/>
          </a:xfrm>
          <a:prstGeom prst="rect">
            <a:avLst/>
          </a:prstGeom>
          <a:noFill/>
        </p:spPr>
        <p:txBody>
          <a:bodyPr wrap="square" rtlCol="0">
            <a:spAutoFit/>
          </a:bodyPr>
          <a:lstStyle/>
          <a:p>
            <a:pPr marL="285750" indent="-285750">
              <a:buFont typeface="Arial"/>
              <a:buChar char="•"/>
            </a:pPr>
            <a:r>
              <a:rPr lang="en-US" dirty="0" smtClean="0"/>
              <a:t>Newly replicated particles produced at entry site are released into the extracellular fluids</a:t>
            </a:r>
          </a:p>
          <a:p>
            <a:pPr marL="285750" indent="-285750">
              <a:buFont typeface="Arial"/>
              <a:buChar char="•"/>
            </a:pPr>
            <a:endParaRPr lang="en-US" dirty="0"/>
          </a:p>
          <a:p>
            <a:pPr marL="285750" indent="-285750">
              <a:buFont typeface="Arial"/>
              <a:buChar char="•"/>
            </a:pPr>
            <a:r>
              <a:rPr lang="en-US" dirty="0" smtClean="0"/>
              <a:t>Virus particles have free access to bloodstream</a:t>
            </a:r>
          </a:p>
          <a:p>
            <a:pPr marL="285750" indent="-285750">
              <a:buFont typeface="Arial"/>
              <a:buChar char="•"/>
            </a:pPr>
            <a:endParaRPr lang="en-US" dirty="0"/>
          </a:p>
          <a:p>
            <a:pPr marL="285750" indent="-285750">
              <a:buFont typeface="Arial"/>
              <a:buChar char="•"/>
            </a:pPr>
            <a:r>
              <a:rPr lang="en-US" dirty="0" err="1" smtClean="0"/>
              <a:t>Virions</a:t>
            </a:r>
            <a:r>
              <a:rPr lang="en-US" dirty="0" smtClean="0"/>
              <a:t> pass through lymph nodes where they encounter migratory immune cells</a:t>
            </a:r>
          </a:p>
          <a:p>
            <a:pPr marL="285750" indent="-285750">
              <a:buFont typeface="Arial"/>
              <a:buChar char="•"/>
            </a:pPr>
            <a:endParaRPr lang="en-US" dirty="0"/>
          </a:p>
          <a:p>
            <a:pPr marL="285750" indent="-285750">
              <a:buFont typeface="Arial"/>
              <a:buChar char="•"/>
            </a:pPr>
            <a:r>
              <a:rPr lang="en-US" dirty="0" smtClean="0"/>
              <a:t>Some viruses replicate in infected lymphoid cells and release progeny into the blood plasma</a:t>
            </a:r>
          </a:p>
          <a:p>
            <a:pPr marL="285750" indent="-285750">
              <a:buFont typeface="Arial"/>
              <a:buChar char="•"/>
            </a:pPr>
            <a:endParaRPr lang="en-US" dirty="0"/>
          </a:p>
          <a:p>
            <a:pPr marL="285750" indent="-285750">
              <a:buFont typeface="Arial"/>
              <a:buChar char="•"/>
            </a:pPr>
            <a:r>
              <a:rPr lang="en-US" dirty="0" smtClean="0"/>
              <a:t>Infected lymphoid cell may migrate away from local lymph node to distant parts of the circulatory system</a:t>
            </a:r>
            <a:endParaRPr lang="en-US" dirty="0"/>
          </a:p>
        </p:txBody>
      </p:sp>
    </p:spTree>
    <p:extLst>
      <p:ext uri="{BB962C8B-B14F-4D97-AF65-F5344CB8AC3E}">
        <p14:creationId xmlns:p14="http://schemas.microsoft.com/office/powerpoint/2010/main" val="3881281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TotalTime>
  <Words>278</Words>
  <Application>Microsoft Macintosh PowerPoint</Application>
  <PresentationFormat>On-screen Show (4:3)</PresentationFormat>
  <Paragraphs>14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Tulane Health Sciences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Sullivan</dc:creator>
  <cp:lastModifiedBy>Deborah Sullivan</cp:lastModifiedBy>
  <cp:revision>1</cp:revision>
  <dcterms:created xsi:type="dcterms:W3CDTF">2017-04-18T17:05:11Z</dcterms:created>
  <dcterms:modified xsi:type="dcterms:W3CDTF">2017-04-18T17:57:11Z</dcterms:modified>
</cp:coreProperties>
</file>