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936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41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48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525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06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69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31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368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675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0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45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907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B05CD-CEAC-1B44-B293-80407B01D26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A2959-5536-C04D-8E8D-18346110C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79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="" xmlns:a16="http://schemas.microsoft.com/office/drawing/2014/main" id="{DA0227DF-178D-6442-BA66-2175BA209937}"/>
              </a:ext>
            </a:extLst>
          </p:cNvPr>
          <p:cNvSpPr/>
          <p:nvPr/>
        </p:nvSpPr>
        <p:spPr>
          <a:xfrm>
            <a:off x="2664503" y="554637"/>
            <a:ext cx="335030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CAPITULO V </a:t>
            </a:r>
          </a:p>
          <a:p>
            <a:pPr algn="ctr"/>
            <a:r>
              <a:rPr lang="es-CO" dirty="0"/>
              <a:t>PATRIMONIO Y FINANCIACIÓN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="" xmlns:a16="http://schemas.microsoft.com/office/drawing/2014/main" id="{8F56A2EB-2570-2448-B2E4-0B8F2A9DFA56}"/>
              </a:ext>
            </a:extLst>
          </p:cNvPr>
          <p:cNvCxnSpPr>
            <a:cxnSpLocks/>
          </p:cNvCxnSpPr>
          <p:nvPr/>
        </p:nvCxnSpPr>
        <p:spPr>
          <a:xfrm flipH="1">
            <a:off x="1774697" y="1389083"/>
            <a:ext cx="1295914" cy="486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redondeado 8">
            <a:extLst>
              <a:ext uri="{FF2B5EF4-FFF2-40B4-BE49-F238E27FC236}">
                <a16:creationId xmlns="" xmlns:a16="http://schemas.microsoft.com/office/drawing/2014/main" id="{22EAA77D-3507-B04D-AF9B-0C6AFEFDCA25}"/>
              </a:ext>
            </a:extLst>
          </p:cNvPr>
          <p:cNvSpPr/>
          <p:nvPr/>
        </p:nvSpPr>
        <p:spPr>
          <a:xfrm>
            <a:off x="70461" y="1928438"/>
            <a:ext cx="1768840" cy="694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PATRIMONIO</a:t>
            </a:r>
          </a:p>
        </p:txBody>
      </p:sp>
      <p:sp>
        <p:nvSpPr>
          <p:cNvPr id="10" name="Rectángulo redondeado 9">
            <a:extLst>
              <a:ext uri="{FF2B5EF4-FFF2-40B4-BE49-F238E27FC236}">
                <a16:creationId xmlns="" xmlns:a16="http://schemas.microsoft.com/office/drawing/2014/main" id="{117E4166-A524-2143-8945-EB91F56E6A2F}"/>
              </a:ext>
            </a:extLst>
          </p:cNvPr>
          <p:cNvSpPr/>
          <p:nvPr/>
        </p:nvSpPr>
        <p:spPr>
          <a:xfrm>
            <a:off x="2046619" y="1944389"/>
            <a:ext cx="1752980" cy="718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GIRO DE APORTES</a:t>
            </a:r>
          </a:p>
        </p:txBody>
      </p:sp>
      <p:sp>
        <p:nvSpPr>
          <p:cNvPr id="11" name="Rectángulo redondeado 10">
            <a:extLst>
              <a:ext uri="{FF2B5EF4-FFF2-40B4-BE49-F238E27FC236}">
                <a16:creationId xmlns="" xmlns:a16="http://schemas.microsoft.com/office/drawing/2014/main" id="{9D49EB70-234A-114C-B5D3-1D694B822D6F}"/>
              </a:ext>
            </a:extLst>
          </p:cNvPr>
          <p:cNvSpPr/>
          <p:nvPr/>
        </p:nvSpPr>
        <p:spPr>
          <a:xfrm>
            <a:off x="3993924" y="1970019"/>
            <a:ext cx="1619203" cy="6669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ASIGNACIÓN DE ReCURSOS</a:t>
            </a:r>
          </a:p>
        </p:txBody>
      </p:sp>
      <p:sp>
        <p:nvSpPr>
          <p:cNvPr id="12" name="Rectángulo redondeado 11">
            <a:extLst>
              <a:ext uri="{FF2B5EF4-FFF2-40B4-BE49-F238E27FC236}">
                <a16:creationId xmlns="" xmlns:a16="http://schemas.microsoft.com/office/drawing/2014/main" id="{CF8A7827-260D-834C-B2AB-5C6B3C5C3EFC}"/>
              </a:ext>
            </a:extLst>
          </p:cNvPr>
          <p:cNvSpPr/>
          <p:nvPr/>
        </p:nvSpPr>
        <p:spPr>
          <a:xfrm>
            <a:off x="5807451" y="1975700"/>
            <a:ext cx="1565068" cy="635745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DISTRIBUCIÓN DE RECURSOS REGIONALES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="" xmlns:a16="http://schemas.microsoft.com/office/drawing/2014/main" id="{B596C5AC-990C-AD46-B570-903AE4C32FF1}"/>
              </a:ext>
            </a:extLst>
          </p:cNvPr>
          <p:cNvCxnSpPr>
            <a:cxnSpLocks/>
          </p:cNvCxnSpPr>
          <p:nvPr/>
        </p:nvCxnSpPr>
        <p:spPr>
          <a:xfrm flipH="1">
            <a:off x="3070611" y="1472937"/>
            <a:ext cx="1" cy="510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="" xmlns:a16="http://schemas.microsoft.com/office/drawing/2014/main" id="{5A84280B-189F-0849-943F-413FA3702F8C}"/>
              </a:ext>
            </a:extLst>
          </p:cNvPr>
          <p:cNvCxnSpPr>
            <a:cxnSpLocks/>
          </p:cNvCxnSpPr>
          <p:nvPr/>
        </p:nvCxnSpPr>
        <p:spPr>
          <a:xfrm>
            <a:off x="4609427" y="1513435"/>
            <a:ext cx="0" cy="412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="" xmlns:a16="http://schemas.microsoft.com/office/drawing/2014/main" id="{DBD89DFA-B174-7C46-8F2B-ACFC7AC20A86}"/>
              </a:ext>
            </a:extLst>
          </p:cNvPr>
          <p:cNvCxnSpPr>
            <a:cxnSpLocks/>
          </p:cNvCxnSpPr>
          <p:nvPr/>
        </p:nvCxnSpPr>
        <p:spPr>
          <a:xfrm>
            <a:off x="5590513" y="1481503"/>
            <a:ext cx="424292" cy="413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>
            <a:extLst>
              <a:ext uri="{FF2B5EF4-FFF2-40B4-BE49-F238E27FC236}">
                <a16:creationId xmlns="" xmlns:a16="http://schemas.microsoft.com/office/drawing/2014/main" id="{D5D6C201-ADE4-2449-B7F4-A52A1438C18F}"/>
              </a:ext>
            </a:extLst>
          </p:cNvPr>
          <p:cNvSpPr/>
          <p:nvPr/>
        </p:nvSpPr>
        <p:spPr>
          <a:xfrm>
            <a:off x="26541" y="3031481"/>
            <a:ext cx="1768840" cy="694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Conformado por</a:t>
            </a:r>
          </a:p>
        </p:txBody>
      </p:sp>
      <p:sp>
        <p:nvSpPr>
          <p:cNvPr id="25" name="Rectángulo redondeado 24">
            <a:extLst>
              <a:ext uri="{FF2B5EF4-FFF2-40B4-BE49-F238E27FC236}">
                <a16:creationId xmlns="" xmlns:a16="http://schemas.microsoft.com/office/drawing/2014/main" id="{EC494508-181F-B14F-8075-7021B6F4179A}"/>
              </a:ext>
            </a:extLst>
          </p:cNvPr>
          <p:cNvSpPr/>
          <p:nvPr/>
        </p:nvSpPr>
        <p:spPr>
          <a:xfrm>
            <a:off x="26541" y="4278243"/>
            <a:ext cx="1947182" cy="2187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Bienes</a:t>
            </a:r>
          </a:p>
          <a:p>
            <a:pPr algn="ctr"/>
            <a:r>
              <a:rPr lang="es-CO" dirty="0"/>
              <a:t>Ingresos por venta y servicios</a:t>
            </a:r>
          </a:p>
          <a:p>
            <a:pPr algn="ctr"/>
            <a:r>
              <a:rPr lang="es-CO" dirty="0"/>
              <a:t>Donaciones</a:t>
            </a:r>
          </a:p>
          <a:p>
            <a:pPr algn="ctr"/>
            <a:r>
              <a:rPr lang="es-CO" dirty="0"/>
              <a:t>Contribuciones</a:t>
            </a:r>
          </a:p>
          <a:p>
            <a:pPr algn="ctr"/>
            <a:r>
              <a:rPr lang="es-CO" dirty="0"/>
              <a:t>Aportes</a:t>
            </a:r>
          </a:p>
          <a:p>
            <a:pPr algn="ctr"/>
            <a:r>
              <a:rPr lang="es-CO" dirty="0"/>
              <a:t>Sanciones</a:t>
            </a:r>
          </a:p>
          <a:p>
            <a:pPr algn="ctr"/>
            <a:endParaRPr lang="es-CO" dirty="0"/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="" xmlns:a16="http://schemas.microsoft.com/office/drawing/2014/main" id="{3ECD93BF-A078-944C-B662-BA0F701D2CA3}"/>
              </a:ext>
            </a:extLst>
          </p:cNvPr>
          <p:cNvCxnSpPr>
            <a:cxnSpLocks/>
          </p:cNvCxnSpPr>
          <p:nvPr/>
        </p:nvCxnSpPr>
        <p:spPr>
          <a:xfrm flipH="1">
            <a:off x="738331" y="2640625"/>
            <a:ext cx="2072" cy="383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="" xmlns:a16="http://schemas.microsoft.com/office/drawing/2014/main" id="{F00BD687-765D-8541-AB1B-0ACB006790D9}"/>
              </a:ext>
            </a:extLst>
          </p:cNvPr>
          <p:cNvCxnSpPr>
            <a:cxnSpLocks/>
          </p:cNvCxnSpPr>
          <p:nvPr/>
        </p:nvCxnSpPr>
        <p:spPr>
          <a:xfrm>
            <a:off x="894386" y="3761193"/>
            <a:ext cx="7873" cy="499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="" xmlns:a16="http://schemas.microsoft.com/office/drawing/2014/main" id="{B7FFC608-CC3B-DB4B-A9E7-5F0FB7B94CAC}"/>
              </a:ext>
            </a:extLst>
          </p:cNvPr>
          <p:cNvSpPr/>
          <p:nvPr/>
        </p:nvSpPr>
        <p:spPr>
          <a:xfrm>
            <a:off x="2029538" y="3031480"/>
            <a:ext cx="1752980" cy="718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Recaudos</a:t>
            </a:r>
          </a:p>
        </p:txBody>
      </p:sp>
      <p:sp>
        <p:nvSpPr>
          <p:cNvPr id="33" name="Rectángulo redondeado 32">
            <a:extLst>
              <a:ext uri="{FF2B5EF4-FFF2-40B4-BE49-F238E27FC236}">
                <a16:creationId xmlns="" xmlns:a16="http://schemas.microsoft.com/office/drawing/2014/main" id="{C07D2D19-4CE4-0D47-8679-D88E0C25C380}"/>
              </a:ext>
            </a:extLst>
          </p:cNvPr>
          <p:cNvSpPr/>
          <p:nvPr/>
        </p:nvSpPr>
        <p:spPr>
          <a:xfrm>
            <a:off x="2113077" y="4316525"/>
            <a:ext cx="1752980" cy="14205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/>
              <a:t>Primeros 10 días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/>
              <a:t>Despúes del día 11</a:t>
            </a:r>
          </a:p>
        </p:txBody>
      </p:sp>
      <p:cxnSp>
        <p:nvCxnSpPr>
          <p:cNvPr id="34" name="Conector recto de flecha 33">
            <a:extLst>
              <a:ext uri="{FF2B5EF4-FFF2-40B4-BE49-F238E27FC236}">
                <a16:creationId xmlns="" xmlns:a16="http://schemas.microsoft.com/office/drawing/2014/main" id="{E27C4B14-A553-B747-A432-A47FAA6B438A}"/>
              </a:ext>
            </a:extLst>
          </p:cNvPr>
          <p:cNvCxnSpPr>
            <a:cxnSpLocks/>
          </p:cNvCxnSpPr>
          <p:nvPr/>
        </p:nvCxnSpPr>
        <p:spPr>
          <a:xfrm>
            <a:off x="2906028" y="2618054"/>
            <a:ext cx="1" cy="42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="" xmlns:a16="http://schemas.microsoft.com/office/drawing/2014/main" id="{E593F4E4-4329-7C40-ABAB-8E7E9592ECE0}"/>
              </a:ext>
            </a:extLst>
          </p:cNvPr>
          <p:cNvCxnSpPr>
            <a:cxnSpLocks/>
          </p:cNvCxnSpPr>
          <p:nvPr/>
        </p:nvCxnSpPr>
        <p:spPr>
          <a:xfrm>
            <a:off x="2923109" y="3727693"/>
            <a:ext cx="0" cy="566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 redondeado 36">
            <a:extLst>
              <a:ext uri="{FF2B5EF4-FFF2-40B4-BE49-F238E27FC236}">
                <a16:creationId xmlns="" xmlns:a16="http://schemas.microsoft.com/office/drawing/2014/main" id="{D28A01FD-0233-8640-9508-F374C11F0EE3}"/>
              </a:ext>
            </a:extLst>
          </p:cNvPr>
          <p:cNvSpPr/>
          <p:nvPr/>
        </p:nvSpPr>
        <p:spPr>
          <a:xfrm>
            <a:off x="3900434" y="2935159"/>
            <a:ext cx="1647496" cy="113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Destinados para cumplir objetivos y funciones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="" xmlns:a16="http://schemas.microsoft.com/office/drawing/2014/main" id="{ECC675A1-D836-1243-81D0-F8BA87240A07}"/>
              </a:ext>
            </a:extLst>
          </p:cNvPr>
          <p:cNvCxnSpPr>
            <a:cxnSpLocks/>
          </p:cNvCxnSpPr>
          <p:nvPr/>
        </p:nvCxnSpPr>
        <p:spPr>
          <a:xfrm flipH="1">
            <a:off x="4681573" y="2529090"/>
            <a:ext cx="2072" cy="383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="" xmlns:a16="http://schemas.microsoft.com/office/drawing/2014/main" id="{9C16951B-E7CD-0546-B6A4-01510BA7341B}"/>
              </a:ext>
            </a:extLst>
          </p:cNvPr>
          <p:cNvCxnSpPr>
            <a:cxnSpLocks/>
          </p:cNvCxnSpPr>
          <p:nvPr/>
        </p:nvCxnSpPr>
        <p:spPr>
          <a:xfrm flipH="1">
            <a:off x="6459188" y="2617334"/>
            <a:ext cx="2072" cy="383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="" xmlns:a16="http://schemas.microsoft.com/office/drawing/2014/main" id="{45820196-DE59-4043-8447-896E2966F96D}"/>
              </a:ext>
            </a:extLst>
          </p:cNvPr>
          <p:cNvCxnSpPr>
            <a:cxnSpLocks/>
          </p:cNvCxnSpPr>
          <p:nvPr/>
        </p:nvCxnSpPr>
        <p:spPr>
          <a:xfrm flipH="1">
            <a:off x="8378720" y="2662578"/>
            <a:ext cx="2072" cy="383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ángulo redondeado 49">
            <a:extLst>
              <a:ext uri="{FF2B5EF4-FFF2-40B4-BE49-F238E27FC236}">
                <a16:creationId xmlns="" xmlns:a16="http://schemas.microsoft.com/office/drawing/2014/main" id="{8D0820EC-16DB-914E-965D-5F8843EE773E}"/>
              </a:ext>
            </a:extLst>
          </p:cNvPr>
          <p:cNvSpPr/>
          <p:nvPr/>
        </p:nvSpPr>
        <p:spPr>
          <a:xfrm>
            <a:off x="5699978" y="3024277"/>
            <a:ext cx="1574401" cy="1236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/>
              <a:t>Sostenimiento Dirección Regional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/>
              <a:t>Apoyar programas de FPI</a:t>
            </a:r>
          </a:p>
        </p:txBody>
      </p:sp>
      <p:sp>
        <p:nvSpPr>
          <p:cNvPr id="51" name="Rectángulo redondeado 50">
            <a:extLst>
              <a:ext uri="{FF2B5EF4-FFF2-40B4-BE49-F238E27FC236}">
                <a16:creationId xmlns="" xmlns:a16="http://schemas.microsoft.com/office/drawing/2014/main" id="{266DFA8F-2514-7C41-B2F5-0455A8B5BC76}"/>
              </a:ext>
            </a:extLst>
          </p:cNvPr>
          <p:cNvSpPr/>
          <p:nvPr/>
        </p:nvSpPr>
        <p:spPr>
          <a:xfrm>
            <a:off x="7372519" y="3031480"/>
            <a:ext cx="1752980" cy="1082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Dirección de Impuestos y Aduanas Nacionales</a:t>
            </a:r>
          </a:p>
        </p:txBody>
      </p:sp>
      <p:sp>
        <p:nvSpPr>
          <p:cNvPr id="30" name="Rectángulo redondeado 29">
            <a:extLst>
              <a:ext uri="{FF2B5EF4-FFF2-40B4-BE49-F238E27FC236}">
                <a16:creationId xmlns="" xmlns:a16="http://schemas.microsoft.com/office/drawing/2014/main" id="{6A987D8B-F443-EA40-B011-596CE701A0D8}"/>
              </a:ext>
            </a:extLst>
          </p:cNvPr>
          <p:cNvSpPr/>
          <p:nvPr/>
        </p:nvSpPr>
        <p:spPr>
          <a:xfrm>
            <a:off x="7476342" y="1994186"/>
            <a:ext cx="1565068" cy="635745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CERTIFICACIÓN DE APORTES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="" xmlns:a16="http://schemas.microsoft.com/office/drawing/2014/main" id="{47F30968-E66A-D846-9198-78685C9E2B50}"/>
              </a:ext>
            </a:extLst>
          </p:cNvPr>
          <p:cNvCxnSpPr>
            <a:cxnSpLocks/>
          </p:cNvCxnSpPr>
          <p:nvPr/>
        </p:nvCxnSpPr>
        <p:spPr>
          <a:xfrm>
            <a:off x="5868908" y="1389083"/>
            <a:ext cx="1876539" cy="555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433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Macintosh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Musiva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Elisa Carreño</dc:creator>
  <cp:lastModifiedBy>Maria Elisa Carreño</cp:lastModifiedBy>
  <cp:revision>1</cp:revision>
  <dcterms:created xsi:type="dcterms:W3CDTF">2018-08-08T03:12:34Z</dcterms:created>
  <dcterms:modified xsi:type="dcterms:W3CDTF">2018-08-08T03:13:15Z</dcterms:modified>
</cp:coreProperties>
</file>