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60" r:id="rId2"/>
    <p:sldId id="257" r:id="rId3"/>
    <p:sldId id="261" r:id="rId4"/>
    <p:sldId id="262" r:id="rId5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06F7A7-24C6-4D1E-B70E-C95EC855F4F7}" type="datetimeFigureOut">
              <a:rPr lang="es-CO" smtClean="0"/>
              <a:t>20/10/2018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D6A335-3DC3-4B30-9BA2-ECC088270B7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31423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D6A335-3DC3-4B30-9BA2-ECC088270B79}" type="slidenum">
              <a:rPr lang="es-CO" smtClean="0"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48411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60BE287-779C-4676-8FB7-A19B1B8F5F15}" type="datetimeFigureOut">
              <a:rPr lang="es-CO" smtClean="0"/>
              <a:t>20/10/2018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2DA9D33-1631-40CF-ABCF-F3259B619777}" type="slidenum">
              <a:rPr lang="es-CO" smtClean="0"/>
              <a:t>‹Nº›</a:t>
            </a:fld>
            <a:endParaRPr lang="es-CO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9616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BE287-779C-4676-8FB7-A19B1B8F5F15}" type="datetimeFigureOut">
              <a:rPr lang="es-CO" smtClean="0"/>
              <a:t>20/10/2018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A9D33-1631-40CF-ABCF-F3259B61977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25389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BE287-779C-4676-8FB7-A19B1B8F5F15}" type="datetimeFigureOut">
              <a:rPr lang="es-CO" smtClean="0"/>
              <a:t>20/10/2018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A9D33-1631-40CF-ABCF-F3259B61977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76573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BE287-779C-4676-8FB7-A19B1B8F5F15}" type="datetimeFigureOut">
              <a:rPr lang="es-CO" smtClean="0"/>
              <a:t>20/10/2018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A9D33-1631-40CF-ABCF-F3259B61977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61665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BE287-779C-4676-8FB7-A19B1B8F5F15}" type="datetimeFigureOut">
              <a:rPr lang="es-CO" smtClean="0"/>
              <a:t>20/10/2018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A9D33-1631-40CF-ABCF-F3259B619777}" type="slidenum">
              <a:rPr lang="es-CO" smtClean="0"/>
              <a:t>‹Nº›</a:t>
            </a:fld>
            <a:endParaRPr lang="es-CO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3524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BE287-779C-4676-8FB7-A19B1B8F5F15}" type="datetimeFigureOut">
              <a:rPr lang="es-CO" smtClean="0"/>
              <a:t>20/10/2018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A9D33-1631-40CF-ABCF-F3259B61977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09145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BE287-779C-4676-8FB7-A19B1B8F5F15}" type="datetimeFigureOut">
              <a:rPr lang="es-CO" smtClean="0"/>
              <a:t>20/10/2018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A9D33-1631-40CF-ABCF-F3259B61977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40748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BE287-779C-4676-8FB7-A19B1B8F5F15}" type="datetimeFigureOut">
              <a:rPr lang="es-CO" smtClean="0"/>
              <a:t>20/10/2018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A9D33-1631-40CF-ABCF-F3259B61977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6078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BE287-779C-4676-8FB7-A19B1B8F5F15}" type="datetimeFigureOut">
              <a:rPr lang="es-CO" smtClean="0"/>
              <a:t>20/10/2018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A9D33-1631-40CF-ABCF-F3259B61977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93045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BE287-779C-4676-8FB7-A19B1B8F5F15}" type="datetimeFigureOut">
              <a:rPr lang="es-CO" smtClean="0"/>
              <a:t>20/10/2018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A9D33-1631-40CF-ABCF-F3259B61977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758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BE287-779C-4676-8FB7-A19B1B8F5F15}" type="datetimeFigureOut">
              <a:rPr lang="es-CO" smtClean="0"/>
              <a:t>20/10/2018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A9D33-1631-40CF-ABCF-F3259B61977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47785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360BE287-779C-4676-8FB7-A19B1B8F5F15}" type="datetimeFigureOut">
              <a:rPr lang="es-CO" smtClean="0"/>
              <a:t>20/10/2018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32DA9D33-1631-40CF-ABCF-F3259B61977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54595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CO" sz="16600" dirty="0" smtClean="0"/>
              <a:t>FUERZA</a:t>
            </a:r>
            <a:endParaRPr lang="es-CO" sz="166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4692" y="3808456"/>
            <a:ext cx="4051747" cy="2701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474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835520" y="202955"/>
            <a:ext cx="5731099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60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FUERZA</a:t>
            </a:r>
            <a:endParaRPr lang="es-ES" sz="6000" b="1" cap="none" spc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lecha abajo 2"/>
          <p:cNvSpPr/>
          <p:nvPr/>
        </p:nvSpPr>
        <p:spPr>
          <a:xfrm>
            <a:off x="5516476" y="1187592"/>
            <a:ext cx="369188" cy="279441"/>
          </a:xfrm>
          <a:prstGeom prst="downArrow">
            <a:avLst>
              <a:gd name="adj1" fmla="val 50000"/>
              <a:gd name="adj2" fmla="val 552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" name="CuadroTexto 3"/>
          <p:cNvSpPr txBox="1"/>
          <p:nvPr/>
        </p:nvSpPr>
        <p:spPr>
          <a:xfrm>
            <a:off x="373488" y="1249645"/>
            <a:ext cx="1137204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CO" sz="2000" b="1" dirty="0" smtClean="0">
              <a:solidFill>
                <a:srgbClr val="FF0000"/>
              </a:solidFill>
            </a:endParaRPr>
          </a:p>
          <a:p>
            <a:pPr algn="just"/>
            <a:r>
              <a:rPr lang="es-CO" sz="2000" b="1" dirty="0" smtClean="0">
                <a:solidFill>
                  <a:srgbClr val="FF0000"/>
                </a:solidFill>
              </a:rPr>
              <a:t>Definición:  </a:t>
            </a:r>
            <a:r>
              <a:rPr lang="es-CO" sz="2000" dirty="0" smtClean="0"/>
              <a:t>Se </a:t>
            </a:r>
            <a:r>
              <a:rPr lang="es-CO" sz="2000" dirty="0"/>
              <a:t>define por fuerza a la causa del movimiento de los cuerpos y de las variaciones del movimiento (aceleraciones, retardaciones o cambios de dirección); es también la causa de las deformaciones y ruptura de los cuerpos. La fuerza se mide con un aparato de medida llamado dinamómetro.</a:t>
            </a:r>
          </a:p>
          <a:p>
            <a:pPr algn="just"/>
            <a:endParaRPr lang="es-CO" sz="2000" dirty="0"/>
          </a:p>
          <a:p>
            <a:pPr algn="just"/>
            <a:r>
              <a:rPr lang="es-CO" sz="2000" dirty="0"/>
              <a:t>→ Las fuerzas surgen siempre que dos cuerpos interaccionan (es decir, se ejercen una acción mutua</a:t>
            </a:r>
            <a:r>
              <a:rPr lang="es-CO" sz="2000" dirty="0" smtClean="0"/>
              <a:t>); así </a:t>
            </a:r>
            <a:r>
              <a:rPr lang="es-CO" sz="2000" dirty="0"/>
              <a:t>pues, para que exista una fuerza deberá haber, como mínimo, dos cuerpos: el que ejerce la </a:t>
            </a:r>
            <a:r>
              <a:rPr lang="es-CO" sz="2000" dirty="0" smtClean="0"/>
              <a:t>fuerza y </a:t>
            </a:r>
            <a:r>
              <a:rPr lang="es-CO" sz="2000" dirty="0"/>
              <a:t>el que la recibe.</a:t>
            </a:r>
          </a:p>
          <a:p>
            <a:pPr algn="just"/>
            <a:r>
              <a:rPr lang="es-CO" sz="2000" dirty="0"/>
              <a:t> </a:t>
            </a:r>
          </a:p>
          <a:p>
            <a:pPr algn="just"/>
            <a:r>
              <a:rPr lang="es-CO" sz="2000" dirty="0"/>
              <a:t>→ La fuerza es una magnitud vectorial, lo cual significa que para describir completamente una fuerza debemos conocer su valor numérico o módulo, su dirección y su sentido. Por tanto, las fuerzas se representarán gráficamente mediante vectores.</a:t>
            </a:r>
          </a:p>
          <a:p>
            <a:pPr algn="just"/>
            <a:r>
              <a:rPr lang="es-CO" sz="2000" dirty="0"/>
              <a:t> </a:t>
            </a:r>
          </a:p>
          <a:p>
            <a:pPr algn="just"/>
            <a:r>
              <a:rPr lang="es-CO" sz="2000" dirty="0"/>
              <a:t>→ </a:t>
            </a:r>
            <a:r>
              <a:rPr lang="es-CO" sz="2000" dirty="0" smtClean="0"/>
              <a:t>La </a:t>
            </a:r>
            <a:r>
              <a:rPr lang="es-CO" sz="2000" dirty="0"/>
              <a:t>unidad de fuerza en el S.I. es el newton (N), que se define como la fuerza necesaria que, aplicada sobre un cuerpo de 1 kg de masa, da lugar a que éste se mueva con una aceleración de 1 </a:t>
            </a:r>
            <a:r>
              <a:rPr lang="es-CO" sz="2000" dirty="0" smtClean="0"/>
              <a:t>m/s2.Existen </a:t>
            </a:r>
            <a:r>
              <a:rPr lang="es-CO" sz="2000" dirty="0"/>
              <a:t>otras unidades de fuerza, como la dina (1 N = 105 </a:t>
            </a:r>
            <a:r>
              <a:rPr lang="es-CO" sz="2000" dirty="0" err="1"/>
              <a:t>din</a:t>
            </a:r>
            <a:r>
              <a:rPr lang="es-CO" sz="2000" dirty="0"/>
              <a:t>), que son muy antiguas y no suelen utilizarse</a:t>
            </a:r>
            <a:r>
              <a:rPr lang="es-CO" sz="2000" dirty="0" smtClean="0"/>
              <a:t>.</a:t>
            </a:r>
            <a:endParaRPr lang="es-CO" sz="2000" dirty="0"/>
          </a:p>
        </p:txBody>
      </p:sp>
    </p:spTree>
    <p:extLst>
      <p:ext uri="{BB962C8B-B14F-4D97-AF65-F5344CB8AC3E}">
        <p14:creationId xmlns:p14="http://schemas.microsoft.com/office/powerpoint/2010/main" val="977752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40983" y="359502"/>
            <a:ext cx="8056379" cy="678287"/>
          </a:xfrm>
        </p:spPr>
        <p:txBody>
          <a:bodyPr>
            <a:normAutofit fontScale="90000"/>
          </a:bodyPr>
          <a:lstStyle/>
          <a:p>
            <a:pPr algn="ctr"/>
            <a:r>
              <a:rPr lang="es-CO" dirty="0">
                <a:solidFill>
                  <a:srgbClr val="FF0000"/>
                </a:solidFill>
              </a:rPr>
              <a:t>Clasificación de las fuerzas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18829" y="1748633"/>
            <a:ext cx="5318332" cy="777240"/>
          </a:xfrm>
        </p:spPr>
        <p:txBody>
          <a:bodyPr/>
          <a:lstStyle/>
          <a:p>
            <a:pPr algn="ctr"/>
            <a:r>
              <a:rPr lang="es-CO" dirty="0">
                <a:solidFill>
                  <a:srgbClr val="FF0000"/>
                </a:solidFill>
              </a:rPr>
              <a:t>Fuerzas instantáneas o de contacto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8829" y="2368248"/>
            <a:ext cx="5499279" cy="2201688"/>
          </a:xfrm>
        </p:spPr>
        <p:txBody>
          <a:bodyPr>
            <a:normAutofit/>
          </a:bodyPr>
          <a:lstStyle/>
          <a:p>
            <a:pPr algn="just"/>
            <a:r>
              <a:rPr lang="es-CO" sz="2000" dirty="0">
                <a:solidFill>
                  <a:schemeClr val="tx1"/>
                </a:solidFill>
              </a:rPr>
              <a:t>Las fuerzas de contacto requieren, como su nombre lo indica, de un contacto entre los cuerpos. Son las que actúan un tiempo muy breve. Dan origen a movimientos uniformes y rectilíneos. </a:t>
            </a:r>
          </a:p>
          <a:p>
            <a:pPr algn="just"/>
            <a:r>
              <a:rPr lang="es-CO" sz="2000" dirty="0" smtClean="0">
                <a:solidFill>
                  <a:schemeClr val="tx1"/>
                </a:solidFill>
              </a:rPr>
              <a:t>Ej. </a:t>
            </a:r>
            <a:r>
              <a:rPr lang="es-CO" sz="2000" dirty="0">
                <a:solidFill>
                  <a:schemeClr val="tx1"/>
                </a:solidFill>
              </a:rPr>
              <a:t>el puntapié dado a una pelota, un choque, una explosión, una bofetada, un martillazo, etc.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269172" y="1748633"/>
            <a:ext cx="4754880" cy="777240"/>
          </a:xfrm>
        </p:spPr>
        <p:txBody>
          <a:bodyPr/>
          <a:lstStyle/>
          <a:p>
            <a:pPr algn="ctr"/>
            <a:r>
              <a:rPr lang="es-CO" dirty="0">
                <a:solidFill>
                  <a:srgbClr val="FF0000"/>
                </a:solidFill>
              </a:rPr>
              <a:t>Fuerzas a distancia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532280" y="2368248"/>
            <a:ext cx="5167266" cy="3383280"/>
          </a:xfrm>
        </p:spPr>
        <p:txBody>
          <a:bodyPr>
            <a:normAutofit/>
          </a:bodyPr>
          <a:lstStyle/>
          <a:p>
            <a:pPr algn="just"/>
            <a:r>
              <a:rPr lang="es-CO" sz="2000" dirty="0">
                <a:solidFill>
                  <a:schemeClr val="tx1"/>
                </a:solidFill>
              </a:rPr>
              <a:t>Son aquellas que se ejercen entre dos cuerpos que están separados una cierta distancia; suele decirse que estas fuerzas se “propagan” por el espacio.</a:t>
            </a:r>
          </a:p>
          <a:p>
            <a:pPr algn="just"/>
            <a:r>
              <a:rPr lang="es-CO" sz="2000" dirty="0">
                <a:solidFill>
                  <a:schemeClr val="tx1"/>
                </a:solidFill>
              </a:rPr>
              <a:t>Ejemplos son la fuerza gravitatoria o peso (ver figura a la izquierda), la fuerza eléctrica, la fuerza magnética, etc.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437882" y="982680"/>
            <a:ext cx="111144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2000" dirty="0"/>
              <a:t>Las fuerzas pueden clasificarse bajo diversos aspectos: tamaño, naturaleza, etc., pero atendiendo al tiempo que actúan se clasifican en: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5409" y="4659453"/>
            <a:ext cx="3773718" cy="1609033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9862" y="4734961"/>
            <a:ext cx="2857500" cy="1533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753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52281" y="390659"/>
            <a:ext cx="9125326" cy="768439"/>
          </a:xfrm>
        </p:spPr>
        <p:txBody>
          <a:bodyPr/>
          <a:lstStyle/>
          <a:p>
            <a:pPr algn="ctr"/>
            <a:r>
              <a:rPr lang="es-CO" dirty="0">
                <a:solidFill>
                  <a:srgbClr val="FF0000"/>
                </a:solidFill>
              </a:rPr>
              <a:t>Elementos de una fuerza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34851" y="2137893"/>
            <a:ext cx="7199290" cy="404396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CO" dirty="0"/>
              <a:t> </a:t>
            </a:r>
            <a:r>
              <a:rPr lang="es-CO" dirty="0" smtClean="0"/>
              <a:t> </a:t>
            </a:r>
            <a:r>
              <a:rPr lang="es-CO" dirty="0">
                <a:solidFill>
                  <a:srgbClr val="FF0000"/>
                </a:solidFill>
              </a:rPr>
              <a:t>Punto de aplicación: </a:t>
            </a:r>
            <a:r>
              <a:rPr lang="es-CO" dirty="0">
                <a:solidFill>
                  <a:schemeClr val="tx1"/>
                </a:solidFill>
              </a:rPr>
              <a:t>es el punto donde se aplica o actúa la fuerza</a:t>
            </a:r>
            <a:r>
              <a:rPr lang="es-CO" dirty="0" smtClean="0">
                <a:solidFill>
                  <a:schemeClr val="tx1"/>
                </a:solidFill>
              </a:rPr>
              <a:t>.</a:t>
            </a:r>
            <a:endParaRPr lang="es-CO" dirty="0"/>
          </a:p>
          <a:p>
            <a:pPr algn="just"/>
            <a:r>
              <a:rPr lang="es-CO" dirty="0" smtClean="0">
                <a:solidFill>
                  <a:srgbClr val="FF0000"/>
                </a:solidFill>
              </a:rPr>
              <a:t>Dirección </a:t>
            </a:r>
            <a:r>
              <a:rPr lang="es-CO" dirty="0">
                <a:solidFill>
                  <a:srgbClr val="FF0000"/>
                </a:solidFill>
              </a:rPr>
              <a:t>o recta de acción: </a:t>
            </a:r>
            <a:r>
              <a:rPr lang="es-CO" dirty="0">
                <a:solidFill>
                  <a:schemeClr val="tx1"/>
                </a:solidFill>
              </a:rPr>
              <a:t>es la recta que tiende a seguir el punto de aplicación al trasladarse la fuerza (también la dirección puede indicarse por medio de un ángulo</a:t>
            </a:r>
            <a:r>
              <a:rPr lang="es-CO" dirty="0" smtClean="0">
                <a:solidFill>
                  <a:schemeClr val="tx1"/>
                </a:solidFill>
              </a:rPr>
              <a:t>).</a:t>
            </a:r>
          </a:p>
          <a:p>
            <a:pPr algn="just"/>
            <a:r>
              <a:rPr lang="es-CO" dirty="0" smtClean="0">
                <a:solidFill>
                  <a:srgbClr val="FF0000"/>
                </a:solidFill>
              </a:rPr>
              <a:t>Sentido</a:t>
            </a:r>
            <a:r>
              <a:rPr lang="es-CO" dirty="0">
                <a:solidFill>
                  <a:srgbClr val="FF0000"/>
                </a:solidFill>
              </a:rPr>
              <a:t>: </a:t>
            </a:r>
            <a:r>
              <a:rPr lang="es-CO" dirty="0">
                <a:solidFill>
                  <a:schemeClr val="tx1"/>
                </a:solidFill>
              </a:rPr>
              <a:t>es hacia donde va dirigida la fuerza; se indica por medio de una "punta de flecha". Generalmente se confunde la dirección con el sentido. Por ejemplo: la horizontal es una dirección con infinitos sentidos: hacia el norte, hacia la </a:t>
            </a:r>
            <a:r>
              <a:rPr lang="es-CO" dirty="0" smtClean="0">
                <a:solidFill>
                  <a:schemeClr val="tx1"/>
                </a:solidFill>
              </a:rPr>
              <a:t>derecha, </a:t>
            </a:r>
            <a:r>
              <a:rPr lang="es-CO" dirty="0">
                <a:solidFill>
                  <a:schemeClr val="tx1"/>
                </a:solidFill>
              </a:rPr>
              <a:t>hacia una esquina, etc</a:t>
            </a:r>
            <a:r>
              <a:rPr lang="es-CO" dirty="0" smtClean="0">
                <a:solidFill>
                  <a:schemeClr val="tx1"/>
                </a:solidFill>
              </a:rPr>
              <a:t>. La </a:t>
            </a:r>
            <a:r>
              <a:rPr lang="es-CO" dirty="0">
                <a:solidFill>
                  <a:schemeClr val="tx1"/>
                </a:solidFill>
              </a:rPr>
              <a:t>vertical también es una dirección pero con sólo dos sentidos: hacia arriba o hacia abajo</a:t>
            </a:r>
            <a:r>
              <a:rPr lang="es-CO" dirty="0" smtClean="0">
                <a:solidFill>
                  <a:schemeClr val="tx1"/>
                </a:solidFill>
              </a:rPr>
              <a:t>.</a:t>
            </a:r>
            <a:endParaRPr lang="es-CO" dirty="0">
              <a:solidFill>
                <a:schemeClr val="tx1"/>
              </a:solidFill>
            </a:endParaRPr>
          </a:p>
          <a:p>
            <a:pPr algn="just"/>
            <a:r>
              <a:rPr lang="es-CO" dirty="0" smtClean="0">
                <a:solidFill>
                  <a:srgbClr val="FF0000"/>
                </a:solidFill>
              </a:rPr>
              <a:t>Intensidad </a:t>
            </a:r>
            <a:r>
              <a:rPr lang="es-CO" dirty="0">
                <a:solidFill>
                  <a:srgbClr val="FF0000"/>
                </a:solidFill>
              </a:rPr>
              <a:t>o magnitud: </a:t>
            </a:r>
            <a:r>
              <a:rPr lang="es-CO" dirty="0">
                <a:solidFill>
                  <a:schemeClr val="tx1"/>
                </a:solidFill>
              </a:rPr>
              <a:t>se refiere al tamaño de la fuerza (módulo). Se le indica por medio de un segmento tomado como unidad de fuerza y aplicado sobre el vector.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696066" y="1163666"/>
            <a:ext cx="107667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2000" dirty="0"/>
              <a:t>Como la fuerza es una magnitud</a:t>
            </a:r>
            <a:r>
              <a:rPr lang="es-CO" sz="1600" dirty="0"/>
              <a:t> </a:t>
            </a:r>
            <a:r>
              <a:rPr lang="es-CO" sz="2000" dirty="0"/>
              <a:t>vectorial se le representa gráficamente por un vector, y en él debemos distinguir: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3879" y="2137893"/>
            <a:ext cx="4050442" cy="3894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524711"/>
      </p:ext>
    </p:extLst>
  </p:cSld>
  <p:clrMapOvr>
    <a:masterClrMapping/>
  </p:clrMapOvr>
</p:sld>
</file>

<file path=ppt/theme/theme1.xml><?xml version="1.0" encoding="utf-8"?>
<a:theme xmlns:a="http://schemas.openxmlformats.org/drawingml/2006/main" name="Base">
  <a:themeElements>
    <a:clrScheme name="Base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Base</Template>
  <TotalTime>204</TotalTime>
  <Words>547</Words>
  <Application>Microsoft Office PowerPoint</Application>
  <PresentationFormat>Panorámica</PresentationFormat>
  <Paragraphs>25</Paragraphs>
  <Slides>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Corbel</vt:lpstr>
      <vt:lpstr>Base</vt:lpstr>
      <vt:lpstr>FUERZA</vt:lpstr>
      <vt:lpstr>Presentación de PowerPoint</vt:lpstr>
      <vt:lpstr>Clasificación de las fuerzas</vt:lpstr>
      <vt:lpstr>Elementos de una fuerza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FAMILIA</dc:creator>
  <cp:lastModifiedBy>FAMILIA</cp:lastModifiedBy>
  <cp:revision>31</cp:revision>
  <dcterms:created xsi:type="dcterms:W3CDTF">2018-09-12T22:53:45Z</dcterms:created>
  <dcterms:modified xsi:type="dcterms:W3CDTF">2018-10-20T22:06:12Z</dcterms:modified>
</cp:coreProperties>
</file>