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C5C-D7F3-49DD-9589-20CFBC104707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9521-1D6E-454E-897F-2BA47FF9E8A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65612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C5C-D7F3-49DD-9589-20CFBC104707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9521-1D6E-454E-897F-2BA47FF9E8A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2673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C5C-D7F3-49DD-9589-20CFBC104707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9521-1D6E-454E-897F-2BA47FF9E8A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0927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C5C-D7F3-49DD-9589-20CFBC104707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9521-1D6E-454E-897F-2BA47FF9E8A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642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C5C-D7F3-49DD-9589-20CFBC104707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9521-1D6E-454E-897F-2BA47FF9E8A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5110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C5C-D7F3-49DD-9589-20CFBC104707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9521-1D6E-454E-897F-2BA47FF9E8A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19838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C5C-D7F3-49DD-9589-20CFBC104707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9521-1D6E-454E-897F-2BA47FF9E8A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94531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C5C-D7F3-49DD-9589-20CFBC104707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9521-1D6E-454E-897F-2BA47FF9E8A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43095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C5C-D7F3-49DD-9589-20CFBC104707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9521-1D6E-454E-897F-2BA47FF9E8A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48567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C5C-D7F3-49DD-9589-20CFBC104707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9521-1D6E-454E-897F-2BA47FF9E8A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47082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6C5C-D7F3-49DD-9589-20CFBC104707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9521-1D6E-454E-897F-2BA47FF9E8A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03921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A6C5C-D7F3-49DD-9589-20CFBC104707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B9521-1D6E-454E-897F-2BA47FF9E8A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4992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26"/>
          <p:cNvGrpSpPr>
            <a:grpSpLocks noChangeAspect="1"/>
          </p:cNvGrpSpPr>
          <p:nvPr/>
        </p:nvGrpSpPr>
        <p:grpSpPr bwMode="auto">
          <a:xfrm>
            <a:off x="0" y="-48083"/>
            <a:ext cx="12287736" cy="4799897"/>
            <a:chOff x="0" y="0"/>
            <a:chExt cx="5760" cy="2250"/>
          </a:xfrm>
        </p:grpSpPr>
        <p:sp>
          <p:nvSpPr>
            <p:cNvPr id="3116" name="AutoShape 25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0" cy="2250"/>
            </a:xfrm>
            <a:prstGeom prst="rect">
              <a:avLst/>
            </a:prstGeom>
            <a:solidFill>
              <a:schemeClr val="bg1"/>
            </a:solidFill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17" name="Freeform 27"/>
            <p:cNvSpPr>
              <a:spLocks/>
            </p:cNvSpPr>
            <p:nvPr/>
          </p:nvSpPr>
          <p:spPr bwMode="auto">
            <a:xfrm>
              <a:off x="9" y="9"/>
              <a:ext cx="5740" cy="1955"/>
            </a:xfrm>
            <a:custGeom>
              <a:avLst/>
              <a:gdLst>
                <a:gd name="T0" fmla="*/ 0 w 1214"/>
                <a:gd name="T1" fmla="*/ 0 h 452"/>
                <a:gd name="T2" fmla="*/ 5740 w 1214"/>
                <a:gd name="T3" fmla="*/ 0 h 452"/>
                <a:gd name="T4" fmla="*/ 5740 w 1214"/>
                <a:gd name="T5" fmla="*/ 225 h 452"/>
                <a:gd name="T6" fmla="*/ 1816 w 1214"/>
                <a:gd name="T7" fmla="*/ 934 h 452"/>
                <a:gd name="T8" fmla="*/ 0 w 1214"/>
                <a:gd name="T9" fmla="*/ 1955 h 452"/>
                <a:gd name="T10" fmla="*/ 0 w 1214"/>
                <a:gd name="T11" fmla="*/ 0 h 4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14"/>
                <a:gd name="T19" fmla="*/ 0 h 452"/>
                <a:gd name="T20" fmla="*/ 1214 w 1214"/>
                <a:gd name="T21" fmla="*/ 452 h 4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14" h="452">
                  <a:moveTo>
                    <a:pt x="0" y="0"/>
                  </a:moveTo>
                  <a:lnTo>
                    <a:pt x="1214" y="0"/>
                  </a:lnTo>
                  <a:lnTo>
                    <a:pt x="1214" y="52"/>
                  </a:lnTo>
                  <a:lnTo>
                    <a:pt x="384" y="216"/>
                  </a:lnTo>
                  <a:lnTo>
                    <a:pt x="0" y="452"/>
                  </a:lnTo>
                  <a:lnTo>
                    <a:pt x="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18" name="Freeform 28"/>
            <p:cNvSpPr>
              <a:spLocks/>
            </p:cNvSpPr>
            <p:nvPr/>
          </p:nvSpPr>
          <p:spPr bwMode="auto">
            <a:xfrm>
              <a:off x="9" y="9"/>
              <a:ext cx="5740" cy="2228"/>
            </a:xfrm>
            <a:custGeom>
              <a:avLst/>
              <a:gdLst>
                <a:gd name="T0" fmla="*/ 0 w 1214"/>
                <a:gd name="T1" fmla="*/ 0 h 515"/>
                <a:gd name="T2" fmla="*/ 5740 w 1214"/>
                <a:gd name="T3" fmla="*/ 0 h 515"/>
                <a:gd name="T4" fmla="*/ 5740 w 1214"/>
                <a:gd name="T5" fmla="*/ 199 h 515"/>
                <a:gd name="T6" fmla="*/ 1759 w 1214"/>
                <a:gd name="T7" fmla="*/ 740 h 515"/>
                <a:gd name="T8" fmla="*/ 0 w 1214"/>
                <a:gd name="T9" fmla="*/ 2228 h 515"/>
                <a:gd name="T10" fmla="*/ 0 w 1214"/>
                <a:gd name="T11" fmla="*/ 0 h 5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14"/>
                <a:gd name="T19" fmla="*/ 0 h 515"/>
                <a:gd name="T20" fmla="*/ 1214 w 1214"/>
                <a:gd name="T21" fmla="*/ 515 h 5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14" h="515">
                  <a:moveTo>
                    <a:pt x="0" y="0"/>
                  </a:moveTo>
                  <a:lnTo>
                    <a:pt x="1214" y="0"/>
                  </a:lnTo>
                  <a:lnTo>
                    <a:pt x="1214" y="46"/>
                  </a:lnTo>
                  <a:lnTo>
                    <a:pt x="372" y="171"/>
                  </a:lnTo>
                  <a:lnTo>
                    <a:pt x="0" y="515"/>
                  </a:lnTo>
                  <a:lnTo>
                    <a:pt x="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19" name="Freeform 29"/>
            <p:cNvSpPr>
              <a:spLocks/>
            </p:cNvSpPr>
            <p:nvPr/>
          </p:nvSpPr>
          <p:spPr bwMode="auto">
            <a:xfrm>
              <a:off x="9" y="9"/>
              <a:ext cx="5740" cy="2228"/>
            </a:xfrm>
            <a:custGeom>
              <a:avLst/>
              <a:gdLst>
                <a:gd name="T0" fmla="*/ 0 w 1214"/>
                <a:gd name="T1" fmla="*/ 0 h 515"/>
                <a:gd name="T2" fmla="*/ 606733 w 1214"/>
                <a:gd name="T3" fmla="*/ 0 h 515"/>
                <a:gd name="T4" fmla="*/ 606733 w 1214"/>
                <a:gd name="T5" fmla="*/ 16115 h 515"/>
                <a:gd name="T6" fmla="*/ 185931 w 1214"/>
                <a:gd name="T7" fmla="*/ 59909 h 515"/>
                <a:gd name="T8" fmla="*/ 0 w 1214"/>
                <a:gd name="T9" fmla="*/ 180403 h 515"/>
                <a:gd name="T10" fmla="*/ 0 w 1214"/>
                <a:gd name="T11" fmla="*/ 0 h 5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14"/>
                <a:gd name="T19" fmla="*/ 0 h 515"/>
                <a:gd name="T20" fmla="*/ 1214 w 1214"/>
                <a:gd name="T21" fmla="*/ 515 h 5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14" h="515">
                  <a:moveTo>
                    <a:pt x="0" y="0"/>
                  </a:moveTo>
                  <a:lnTo>
                    <a:pt x="1214" y="0"/>
                  </a:lnTo>
                  <a:lnTo>
                    <a:pt x="1214" y="46"/>
                  </a:lnTo>
                  <a:lnTo>
                    <a:pt x="372" y="171"/>
                  </a:lnTo>
                  <a:lnTo>
                    <a:pt x="0" y="515"/>
                  </a:lnTo>
                  <a:lnTo>
                    <a:pt x="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20" name="Freeform 30"/>
            <p:cNvSpPr>
              <a:spLocks/>
            </p:cNvSpPr>
            <p:nvPr/>
          </p:nvSpPr>
          <p:spPr bwMode="auto">
            <a:xfrm>
              <a:off x="903" y="61"/>
              <a:ext cx="4846" cy="696"/>
            </a:xfrm>
            <a:custGeom>
              <a:avLst/>
              <a:gdLst>
                <a:gd name="T0" fmla="*/ 0 w 1025"/>
                <a:gd name="T1" fmla="*/ 696 h 161"/>
                <a:gd name="T2" fmla="*/ 761 w 1025"/>
                <a:gd name="T3" fmla="*/ 4 h 161"/>
                <a:gd name="T4" fmla="*/ 4846 w 1025"/>
                <a:gd name="T5" fmla="*/ 0 h 161"/>
                <a:gd name="T6" fmla="*/ 4846 w 1025"/>
                <a:gd name="T7" fmla="*/ 65 h 161"/>
                <a:gd name="T8" fmla="*/ 1234 w 1025"/>
                <a:gd name="T9" fmla="*/ 290 h 161"/>
                <a:gd name="T10" fmla="*/ 761 w 1025"/>
                <a:gd name="T11" fmla="*/ 605 h 161"/>
                <a:gd name="T12" fmla="*/ 0 w 1025"/>
                <a:gd name="T13" fmla="*/ 696 h 1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5"/>
                <a:gd name="T22" fmla="*/ 0 h 161"/>
                <a:gd name="T23" fmla="*/ 1025 w 1025"/>
                <a:gd name="T24" fmla="*/ 161 h 16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5" h="161">
                  <a:moveTo>
                    <a:pt x="0" y="161"/>
                  </a:moveTo>
                  <a:lnTo>
                    <a:pt x="161" y="1"/>
                  </a:lnTo>
                  <a:lnTo>
                    <a:pt x="1025" y="0"/>
                  </a:lnTo>
                  <a:lnTo>
                    <a:pt x="1025" y="15"/>
                  </a:lnTo>
                  <a:lnTo>
                    <a:pt x="261" y="67"/>
                  </a:lnTo>
                  <a:lnTo>
                    <a:pt x="161" y="140"/>
                  </a:lnTo>
                  <a:lnTo>
                    <a:pt x="0" y="161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21" name="Freeform 31"/>
            <p:cNvSpPr>
              <a:spLocks/>
            </p:cNvSpPr>
            <p:nvPr/>
          </p:nvSpPr>
          <p:spPr bwMode="auto">
            <a:xfrm>
              <a:off x="9" y="61"/>
              <a:ext cx="5740" cy="1514"/>
            </a:xfrm>
            <a:custGeom>
              <a:avLst/>
              <a:gdLst>
                <a:gd name="T0" fmla="*/ 606733 w 1214"/>
                <a:gd name="T1" fmla="*/ 0 h 350"/>
                <a:gd name="T2" fmla="*/ 174933 w 1214"/>
                <a:gd name="T3" fmla="*/ 0 h 350"/>
                <a:gd name="T4" fmla="*/ 0 w 1214"/>
                <a:gd name="T5" fmla="*/ 122543 h 350"/>
                <a:gd name="T6" fmla="*/ 0 60000 65536"/>
                <a:gd name="T7" fmla="*/ 0 60000 65536"/>
                <a:gd name="T8" fmla="*/ 0 60000 65536"/>
                <a:gd name="T9" fmla="*/ 0 w 1214"/>
                <a:gd name="T10" fmla="*/ 0 h 350"/>
                <a:gd name="T11" fmla="*/ 1214 w 1214"/>
                <a:gd name="T12" fmla="*/ 350 h 35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14" h="350">
                  <a:moveTo>
                    <a:pt x="1214" y="0"/>
                  </a:moveTo>
                  <a:lnTo>
                    <a:pt x="350" y="0"/>
                  </a:lnTo>
                  <a:lnTo>
                    <a:pt x="0" y="350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22" name="Freeform 32"/>
            <p:cNvSpPr>
              <a:spLocks/>
            </p:cNvSpPr>
            <p:nvPr/>
          </p:nvSpPr>
          <p:spPr bwMode="auto">
            <a:xfrm>
              <a:off x="9" y="125"/>
              <a:ext cx="5740" cy="1627"/>
            </a:xfrm>
            <a:custGeom>
              <a:avLst/>
              <a:gdLst>
                <a:gd name="T0" fmla="*/ 0 w 1214"/>
                <a:gd name="T1" fmla="*/ 131817 h 376"/>
                <a:gd name="T2" fmla="*/ 223869 w 1214"/>
                <a:gd name="T3" fmla="*/ 18555 h 376"/>
                <a:gd name="T4" fmla="*/ 606733 w 1214"/>
                <a:gd name="T5" fmla="*/ 0 h 376"/>
                <a:gd name="T6" fmla="*/ 0 60000 65536"/>
                <a:gd name="T7" fmla="*/ 0 60000 65536"/>
                <a:gd name="T8" fmla="*/ 0 60000 65536"/>
                <a:gd name="T9" fmla="*/ 0 w 1214"/>
                <a:gd name="T10" fmla="*/ 0 h 376"/>
                <a:gd name="T11" fmla="*/ 1214 w 1214"/>
                <a:gd name="T12" fmla="*/ 376 h 3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14" h="376">
                  <a:moveTo>
                    <a:pt x="0" y="376"/>
                  </a:moveTo>
                  <a:lnTo>
                    <a:pt x="448" y="53"/>
                  </a:lnTo>
                  <a:lnTo>
                    <a:pt x="1214" y="0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23" name="Freeform 33"/>
            <p:cNvSpPr>
              <a:spLocks/>
            </p:cNvSpPr>
            <p:nvPr/>
          </p:nvSpPr>
          <p:spPr bwMode="auto">
            <a:xfrm>
              <a:off x="9" y="177"/>
              <a:ext cx="5740" cy="1787"/>
            </a:xfrm>
            <a:custGeom>
              <a:avLst/>
              <a:gdLst>
                <a:gd name="T0" fmla="*/ 0 w 1214"/>
                <a:gd name="T1" fmla="*/ 144756 h 413"/>
                <a:gd name="T2" fmla="*/ 54435 w 1214"/>
                <a:gd name="T3" fmla="*/ 50793 h 413"/>
                <a:gd name="T4" fmla="*/ 606733 w 1214"/>
                <a:gd name="T5" fmla="*/ 0 h 413"/>
                <a:gd name="T6" fmla="*/ 0 60000 65536"/>
                <a:gd name="T7" fmla="*/ 0 60000 65536"/>
                <a:gd name="T8" fmla="*/ 0 60000 65536"/>
                <a:gd name="T9" fmla="*/ 0 w 1214"/>
                <a:gd name="T10" fmla="*/ 0 h 413"/>
                <a:gd name="T11" fmla="*/ 1214 w 1214"/>
                <a:gd name="T12" fmla="*/ 413 h 4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14" h="413">
                  <a:moveTo>
                    <a:pt x="0" y="413"/>
                  </a:moveTo>
                  <a:lnTo>
                    <a:pt x="109" y="145"/>
                  </a:lnTo>
                  <a:lnTo>
                    <a:pt x="1214" y="0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</p:grpSp>
      <p:grpSp>
        <p:nvGrpSpPr>
          <p:cNvPr id="10" name="Group 36"/>
          <p:cNvGrpSpPr>
            <a:grpSpLocks noChangeAspect="1"/>
          </p:cNvGrpSpPr>
          <p:nvPr/>
        </p:nvGrpSpPr>
        <p:grpSpPr bwMode="auto">
          <a:xfrm>
            <a:off x="19200" y="5680327"/>
            <a:ext cx="11807040" cy="963083"/>
            <a:chOff x="0" y="3800"/>
            <a:chExt cx="5760" cy="520"/>
          </a:xfrm>
        </p:grpSpPr>
        <p:sp>
          <p:nvSpPr>
            <p:cNvPr id="3097" name="AutoShape 35"/>
            <p:cNvSpPr>
              <a:spLocks noChangeAspect="1" noChangeArrowheads="1" noTextEdit="1"/>
            </p:cNvSpPr>
            <p:nvPr/>
          </p:nvSpPr>
          <p:spPr bwMode="auto">
            <a:xfrm>
              <a:off x="0" y="3800"/>
              <a:ext cx="5760" cy="5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098" name="Freeform 37"/>
            <p:cNvSpPr>
              <a:spLocks/>
            </p:cNvSpPr>
            <p:nvPr/>
          </p:nvSpPr>
          <p:spPr bwMode="auto">
            <a:xfrm>
              <a:off x="9" y="3809"/>
              <a:ext cx="5739" cy="498"/>
            </a:xfrm>
            <a:custGeom>
              <a:avLst/>
              <a:gdLst>
                <a:gd name="T0" fmla="*/ 0 w 1212"/>
                <a:gd name="T1" fmla="*/ 498 h 105"/>
                <a:gd name="T2" fmla="*/ 5739 w 1212"/>
                <a:gd name="T3" fmla="*/ 498 h 105"/>
                <a:gd name="T4" fmla="*/ 5739 w 1212"/>
                <a:gd name="T5" fmla="*/ 0 h 105"/>
                <a:gd name="T6" fmla="*/ 5327 w 1212"/>
                <a:gd name="T7" fmla="*/ 166 h 105"/>
                <a:gd name="T8" fmla="*/ 474 w 1212"/>
                <a:gd name="T9" fmla="*/ 166 h 105"/>
                <a:gd name="T10" fmla="*/ 0 w 1212"/>
                <a:gd name="T11" fmla="*/ 498 h 1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12"/>
                <a:gd name="T19" fmla="*/ 0 h 105"/>
                <a:gd name="T20" fmla="*/ 1212 w 1212"/>
                <a:gd name="T21" fmla="*/ 105 h 1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12" h="105">
                  <a:moveTo>
                    <a:pt x="0" y="105"/>
                  </a:moveTo>
                  <a:lnTo>
                    <a:pt x="1212" y="105"/>
                  </a:lnTo>
                  <a:lnTo>
                    <a:pt x="1212" y="0"/>
                  </a:lnTo>
                  <a:lnTo>
                    <a:pt x="1125" y="35"/>
                  </a:lnTo>
                  <a:lnTo>
                    <a:pt x="100" y="35"/>
                  </a:lnTo>
                  <a:lnTo>
                    <a:pt x="0" y="105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099" name="Freeform 38"/>
            <p:cNvSpPr>
              <a:spLocks/>
            </p:cNvSpPr>
            <p:nvPr/>
          </p:nvSpPr>
          <p:spPr bwMode="auto">
            <a:xfrm>
              <a:off x="1648" y="4089"/>
              <a:ext cx="3744" cy="218"/>
            </a:xfrm>
            <a:custGeom>
              <a:avLst/>
              <a:gdLst>
                <a:gd name="T0" fmla="*/ 0 w 791"/>
                <a:gd name="T1" fmla="*/ 218 h 46"/>
                <a:gd name="T2" fmla="*/ 393 w 791"/>
                <a:gd name="T3" fmla="*/ 0 h 46"/>
                <a:gd name="T4" fmla="*/ 2329 w 791"/>
                <a:gd name="T5" fmla="*/ 0 h 46"/>
                <a:gd name="T6" fmla="*/ 3744 w 791"/>
                <a:gd name="T7" fmla="*/ 218 h 46"/>
                <a:gd name="T8" fmla="*/ 0 w 791"/>
                <a:gd name="T9" fmla="*/ 218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91"/>
                <a:gd name="T16" fmla="*/ 0 h 46"/>
                <a:gd name="T17" fmla="*/ 791 w 791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91" h="46">
                  <a:moveTo>
                    <a:pt x="0" y="46"/>
                  </a:moveTo>
                  <a:lnTo>
                    <a:pt x="83" y="0"/>
                  </a:lnTo>
                  <a:lnTo>
                    <a:pt x="492" y="0"/>
                  </a:lnTo>
                  <a:lnTo>
                    <a:pt x="791" y="46"/>
                  </a:lnTo>
                  <a:lnTo>
                    <a:pt x="0" y="46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00" name="Freeform 39"/>
            <p:cNvSpPr>
              <a:spLocks/>
            </p:cNvSpPr>
            <p:nvPr/>
          </p:nvSpPr>
          <p:spPr bwMode="auto">
            <a:xfrm>
              <a:off x="9" y="3975"/>
              <a:ext cx="2462" cy="332"/>
            </a:xfrm>
            <a:custGeom>
              <a:avLst/>
              <a:gdLst>
                <a:gd name="T0" fmla="*/ 2462 w 520"/>
                <a:gd name="T1" fmla="*/ 0 h 70"/>
                <a:gd name="T2" fmla="*/ 2258 w 520"/>
                <a:gd name="T3" fmla="*/ 47 h 70"/>
                <a:gd name="T4" fmla="*/ 715 w 520"/>
                <a:gd name="T5" fmla="*/ 52 h 70"/>
                <a:gd name="T6" fmla="*/ 38 w 520"/>
                <a:gd name="T7" fmla="*/ 332 h 70"/>
                <a:gd name="T8" fmla="*/ 0 w 520"/>
                <a:gd name="T9" fmla="*/ 332 h 70"/>
                <a:gd name="T10" fmla="*/ 473 w 520"/>
                <a:gd name="T11" fmla="*/ 0 h 70"/>
                <a:gd name="T12" fmla="*/ 2462 w 520"/>
                <a:gd name="T13" fmla="*/ 0 h 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0"/>
                <a:gd name="T22" fmla="*/ 0 h 70"/>
                <a:gd name="T23" fmla="*/ 520 w 520"/>
                <a:gd name="T24" fmla="*/ 70 h 7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0" h="70">
                  <a:moveTo>
                    <a:pt x="520" y="0"/>
                  </a:moveTo>
                  <a:lnTo>
                    <a:pt x="477" y="10"/>
                  </a:lnTo>
                  <a:lnTo>
                    <a:pt x="151" y="11"/>
                  </a:lnTo>
                  <a:lnTo>
                    <a:pt x="8" y="70"/>
                  </a:lnTo>
                  <a:lnTo>
                    <a:pt x="0" y="70"/>
                  </a:lnTo>
                  <a:lnTo>
                    <a:pt x="100" y="0"/>
                  </a:lnTo>
                  <a:lnTo>
                    <a:pt x="52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01" name="Freeform 40"/>
            <p:cNvSpPr>
              <a:spLocks/>
            </p:cNvSpPr>
            <p:nvPr/>
          </p:nvSpPr>
          <p:spPr bwMode="auto">
            <a:xfrm>
              <a:off x="5445" y="3966"/>
              <a:ext cx="175" cy="170"/>
            </a:xfrm>
            <a:custGeom>
              <a:avLst/>
              <a:gdLst>
                <a:gd name="T0" fmla="*/ 99 w 37"/>
                <a:gd name="T1" fmla="*/ 9 h 36"/>
                <a:gd name="T2" fmla="*/ 151 w 37"/>
                <a:gd name="T3" fmla="*/ 19 h 36"/>
                <a:gd name="T4" fmla="*/ 175 w 37"/>
                <a:gd name="T5" fmla="*/ 85 h 36"/>
                <a:gd name="T6" fmla="*/ 147 w 37"/>
                <a:gd name="T7" fmla="*/ 151 h 36"/>
                <a:gd name="T8" fmla="*/ 85 w 37"/>
                <a:gd name="T9" fmla="*/ 170 h 36"/>
                <a:gd name="T10" fmla="*/ 24 w 37"/>
                <a:gd name="T11" fmla="*/ 137 h 36"/>
                <a:gd name="T12" fmla="*/ 9 w 37"/>
                <a:gd name="T13" fmla="*/ 94 h 36"/>
                <a:gd name="T14" fmla="*/ 43 w 37"/>
                <a:gd name="T15" fmla="*/ 43 h 36"/>
                <a:gd name="T16" fmla="*/ 99 w 37"/>
                <a:gd name="T17" fmla="*/ 9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36"/>
                <a:gd name="T29" fmla="*/ 37 w 37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36">
                  <a:moveTo>
                    <a:pt x="21" y="2"/>
                  </a:moveTo>
                  <a:cubicBezTo>
                    <a:pt x="25" y="0"/>
                    <a:pt x="29" y="1"/>
                    <a:pt x="32" y="4"/>
                  </a:cubicBezTo>
                  <a:cubicBezTo>
                    <a:pt x="35" y="7"/>
                    <a:pt x="37" y="12"/>
                    <a:pt x="37" y="18"/>
                  </a:cubicBezTo>
                  <a:cubicBezTo>
                    <a:pt x="37" y="23"/>
                    <a:pt x="35" y="28"/>
                    <a:pt x="31" y="32"/>
                  </a:cubicBezTo>
                  <a:cubicBezTo>
                    <a:pt x="28" y="35"/>
                    <a:pt x="23" y="36"/>
                    <a:pt x="18" y="36"/>
                  </a:cubicBezTo>
                  <a:cubicBezTo>
                    <a:pt x="13" y="35"/>
                    <a:pt x="8" y="32"/>
                    <a:pt x="5" y="29"/>
                  </a:cubicBezTo>
                  <a:cubicBezTo>
                    <a:pt x="2" y="27"/>
                    <a:pt x="0" y="23"/>
                    <a:pt x="2" y="20"/>
                  </a:cubicBezTo>
                  <a:cubicBezTo>
                    <a:pt x="3" y="16"/>
                    <a:pt x="6" y="12"/>
                    <a:pt x="9" y="9"/>
                  </a:cubicBezTo>
                  <a:cubicBezTo>
                    <a:pt x="12" y="7"/>
                    <a:pt x="16" y="3"/>
                    <a:pt x="21" y="2"/>
                  </a:cubicBez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02" name="Freeform 41"/>
            <p:cNvSpPr>
              <a:spLocks/>
            </p:cNvSpPr>
            <p:nvPr/>
          </p:nvSpPr>
          <p:spPr bwMode="auto">
            <a:xfrm>
              <a:off x="5445" y="3966"/>
              <a:ext cx="160" cy="161"/>
            </a:xfrm>
            <a:custGeom>
              <a:avLst/>
              <a:gdLst>
                <a:gd name="T0" fmla="*/ 9280 w 34"/>
                <a:gd name="T1" fmla="*/ 966 h 34"/>
                <a:gd name="T2" fmla="*/ 14706 w 34"/>
                <a:gd name="T3" fmla="*/ 2017 h 34"/>
                <a:gd name="T4" fmla="*/ 16678 w 34"/>
                <a:gd name="T5" fmla="*/ 8074 h 34"/>
                <a:gd name="T6" fmla="*/ 14174 w 34"/>
                <a:gd name="T7" fmla="*/ 14552 h 34"/>
                <a:gd name="T8" fmla="*/ 7816 w 34"/>
                <a:gd name="T9" fmla="*/ 16569 h 34"/>
                <a:gd name="T10" fmla="*/ 1972 w 34"/>
                <a:gd name="T11" fmla="*/ 14125 h 34"/>
                <a:gd name="T12" fmla="*/ 532 w 34"/>
                <a:gd name="T13" fmla="*/ 9551 h 34"/>
                <a:gd name="T14" fmla="*/ 3962 w 34"/>
                <a:gd name="T15" fmla="*/ 4574 h 34"/>
                <a:gd name="T16" fmla="*/ 9280 w 34"/>
                <a:gd name="T17" fmla="*/ 966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4"/>
                <a:gd name="T28" fmla="*/ 0 h 34"/>
                <a:gd name="T29" fmla="*/ 34 w 34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4" h="34">
                  <a:moveTo>
                    <a:pt x="19" y="2"/>
                  </a:moveTo>
                  <a:cubicBezTo>
                    <a:pt x="23" y="0"/>
                    <a:pt x="27" y="1"/>
                    <a:pt x="30" y="4"/>
                  </a:cubicBezTo>
                  <a:cubicBezTo>
                    <a:pt x="33" y="7"/>
                    <a:pt x="34" y="11"/>
                    <a:pt x="34" y="16"/>
                  </a:cubicBezTo>
                  <a:cubicBezTo>
                    <a:pt x="34" y="21"/>
                    <a:pt x="32" y="26"/>
                    <a:pt x="29" y="29"/>
                  </a:cubicBezTo>
                  <a:cubicBezTo>
                    <a:pt x="25" y="32"/>
                    <a:pt x="21" y="34"/>
                    <a:pt x="16" y="33"/>
                  </a:cubicBezTo>
                  <a:cubicBezTo>
                    <a:pt x="11" y="32"/>
                    <a:pt x="7" y="30"/>
                    <a:pt x="4" y="28"/>
                  </a:cubicBezTo>
                  <a:cubicBezTo>
                    <a:pt x="1" y="25"/>
                    <a:pt x="0" y="22"/>
                    <a:pt x="1" y="19"/>
                  </a:cubicBezTo>
                  <a:cubicBezTo>
                    <a:pt x="3" y="15"/>
                    <a:pt x="5" y="12"/>
                    <a:pt x="8" y="9"/>
                  </a:cubicBezTo>
                  <a:cubicBezTo>
                    <a:pt x="11" y="6"/>
                    <a:pt x="15" y="4"/>
                    <a:pt x="19" y="2"/>
                  </a:cubicBez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03" name="Freeform 42"/>
            <p:cNvSpPr>
              <a:spLocks/>
            </p:cNvSpPr>
            <p:nvPr/>
          </p:nvSpPr>
          <p:spPr bwMode="auto">
            <a:xfrm>
              <a:off x="5516" y="4023"/>
              <a:ext cx="80" cy="80"/>
            </a:xfrm>
            <a:custGeom>
              <a:avLst/>
              <a:gdLst>
                <a:gd name="T0" fmla="*/ 47 w 17"/>
                <a:gd name="T1" fmla="*/ 0 h 17"/>
                <a:gd name="T2" fmla="*/ 80 w 17"/>
                <a:gd name="T3" fmla="*/ 38 h 17"/>
                <a:gd name="T4" fmla="*/ 38 w 17"/>
                <a:gd name="T5" fmla="*/ 80 h 17"/>
                <a:gd name="T6" fmla="*/ 5 w 17"/>
                <a:gd name="T7" fmla="*/ 42 h 17"/>
                <a:gd name="T8" fmla="*/ 47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0"/>
                  </a:moveTo>
                  <a:cubicBezTo>
                    <a:pt x="14" y="0"/>
                    <a:pt x="17" y="3"/>
                    <a:pt x="17" y="8"/>
                  </a:cubicBezTo>
                  <a:cubicBezTo>
                    <a:pt x="17" y="13"/>
                    <a:pt x="13" y="17"/>
                    <a:pt x="8" y="17"/>
                  </a:cubicBezTo>
                  <a:cubicBezTo>
                    <a:pt x="4" y="16"/>
                    <a:pt x="0" y="13"/>
                    <a:pt x="1" y="9"/>
                  </a:cubicBezTo>
                  <a:cubicBezTo>
                    <a:pt x="2" y="5"/>
                    <a:pt x="6" y="1"/>
                    <a:pt x="10" y="0"/>
                  </a:cubicBez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04" name="Freeform 43"/>
            <p:cNvSpPr>
              <a:spLocks/>
            </p:cNvSpPr>
            <p:nvPr/>
          </p:nvSpPr>
          <p:spPr bwMode="auto">
            <a:xfrm>
              <a:off x="5568" y="4122"/>
              <a:ext cx="108" cy="95"/>
            </a:xfrm>
            <a:custGeom>
              <a:avLst/>
              <a:gdLst>
                <a:gd name="T0" fmla="*/ 56 w 23"/>
                <a:gd name="T1" fmla="*/ 0 h 20"/>
                <a:gd name="T2" fmla="*/ 89 w 23"/>
                <a:gd name="T3" fmla="*/ 10 h 20"/>
                <a:gd name="T4" fmla="*/ 108 w 23"/>
                <a:gd name="T5" fmla="*/ 48 h 20"/>
                <a:gd name="T6" fmla="*/ 94 w 23"/>
                <a:gd name="T7" fmla="*/ 81 h 20"/>
                <a:gd name="T8" fmla="*/ 52 w 23"/>
                <a:gd name="T9" fmla="*/ 90 h 20"/>
                <a:gd name="T10" fmla="*/ 9 w 23"/>
                <a:gd name="T11" fmla="*/ 71 h 20"/>
                <a:gd name="T12" fmla="*/ 5 w 23"/>
                <a:gd name="T13" fmla="*/ 48 h 20"/>
                <a:gd name="T14" fmla="*/ 28 w 23"/>
                <a:gd name="T15" fmla="*/ 19 h 20"/>
                <a:gd name="T16" fmla="*/ 56 w 23"/>
                <a:gd name="T17" fmla="*/ 0 h 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3"/>
                <a:gd name="T28" fmla="*/ 0 h 20"/>
                <a:gd name="T29" fmla="*/ 23 w 23"/>
                <a:gd name="T30" fmla="*/ 20 h 2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3" h="20">
                  <a:moveTo>
                    <a:pt x="12" y="0"/>
                  </a:moveTo>
                  <a:cubicBezTo>
                    <a:pt x="15" y="0"/>
                    <a:pt x="17" y="0"/>
                    <a:pt x="19" y="2"/>
                  </a:cubicBezTo>
                  <a:cubicBezTo>
                    <a:pt x="21" y="4"/>
                    <a:pt x="22" y="7"/>
                    <a:pt x="23" y="10"/>
                  </a:cubicBezTo>
                  <a:cubicBezTo>
                    <a:pt x="23" y="13"/>
                    <a:pt x="22" y="16"/>
                    <a:pt x="20" y="17"/>
                  </a:cubicBezTo>
                  <a:cubicBezTo>
                    <a:pt x="18" y="19"/>
                    <a:pt x="15" y="20"/>
                    <a:pt x="11" y="19"/>
                  </a:cubicBezTo>
                  <a:cubicBezTo>
                    <a:pt x="8" y="18"/>
                    <a:pt x="5" y="17"/>
                    <a:pt x="2" y="15"/>
                  </a:cubicBezTo>
                  <a:cubicBezTo>
                    <a:pt x="0" y="14"/>
                    <a:pt x="0" y="12"/>
                    <a:pt x="1" y="10"/>
                  </a:cubicBezTo>
                  <a:cubicBezTo>
                    <a:pt x="2" y="8"/>
                    <a:pt x="4" y="6"/>
                    <a:pt x="6" y="4"/>
                  </a:cubicBezTo>
                  <a:cubicBezTo>
                    <a:pt x="8" y="3"/>
                    <a:pt x="10" y="1"/>
                    <a:pt x="12" y="0"/>
                  </a:cubicBez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05" name="Freeform 44"/>
            <p:cNvSpPr>
              <a:spLocks/>
            </p:cNvSpPr>
            <p:nvPr/>
          </p:nvSpPr>
          <p:spPr bwMode="auto">
            <a:xfrm>
              <a:off x="5568" y="4117"/>
              <a:ext cx="94" cy="81"/>
            </a:xfrm>
            <a:custGeom>
              <a:avLst/>
              <a:gdLst>
                <a:gd name="T0" fmla="*/ 5391 w 20"/>
                <a:gd name="T1" fmla="*/ 543 h 17"/>
                <a:gd name="T2" fmla="*/ 8305 w 20"/>
                <a:gd name="T3" fmla="*/ 1091 h 17"/>
                <a:gd name="T4" fmla="*/ 9762 w 20"/>
                <a:gd name="T5" fmla="*/ 4655 h 17"/>
                <a:gd name="T6" fmla="*/ 8305 w 20"/>
                <a:gd name="T7" fmla="*/ 7671 h 17"/>
                <a:gd name="T8" fmla="*/ 4352 w 20"/>
                <a:gd name="T9" fmla="*/ 8762 h 17"/>
                <a:gd name="T10" fmla="*/ 926 w 20"/>
                <a:gd name="T11" fmla="*/ 7242 h 17"/>
                <a:gd name="T12" fmla="*/ 531 w 20"/>
                <a:gd name="T13" fmla="*/ 4655 h 17"/>
                <a:gd name="T14" fmla="*/ 2496 w 20"/>
                <a:gd name="T15" fmla="*/ 2068 h 17"/>
                <a:gd name="T16" fmla="*/ 5391 w 20"/>
                <a:gd name="T17" fmla="*/ 543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0"/>
                <a:gd name="T28" fmla="*/ 0 h 17"/>
                <a:gd name="T29" fmla="*/ 20 w 20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0" h="17">
                  <a:moveTo>
                    <a:pt x="11" y="1"/>
                  </a:moveTo>
                  <a:cubicBezTo>
                    <a:pt x="13" y="0"/>
                    <a:pt x="15" y="1"/>
                    <a:pt x="17" y="2"/>
                  </a:cubicBezTo>
                  <a:cubicBezTo>
                    <a:pt x="18" y="3"/>
                    <a:pt x="19" y="6"/>
                    <a:pt x="20" y="9"/>
                  </a:cubicBezTo>
                  <a:cubicBezTo>
                    <a:pt x="20" y="11"/>
                    <a:pt x="19" y="14"/>
                    <a:pt x="17" y="15"/>
                  </a:cubicBezTo>
                  <a:cubicBezTo>
                    <a:pt x="15" y="17"/>
                    <a:pt x="12" y="17"/>
                    <a:pt x="9" y="17"/>
                  </a:cubicBezTo>
                  <a:cubicBezTo>
                    <a:pt x="6" y="17"/>
                    <a:pt x="3" y="15"/>
                    <a:pt x="2" y="14"/>
                  </a:cubicBezTo>
                  <a:cubicBezTo>
                    <a:pt x="0" y="13"/>
                    <a:pt x="0" y="11"/>
                    <a:pt x="1" y="9"/>
                  </a:cubicBezTo>
                  <a:cubicBezTo>
                    <a:pt x="2" y="7"/>
                    <a:pt x="3" y="6"/>
                    <a:pt x="5" y="4"/>
                  </a:cubicBezTo>
                  <a:cubicBezTo>
                    <a:pt x="7" y="3"/>
                    <a:pt x="9" y="2"/>
                    <a:pt x="11" y="1"/>
                  </a:cubicBez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06" name="Freeform 45"/>
            <p:cNvSpPr>
              <a:spLocks/>
            </p:cNvSpPr>
            <p:nvPr/>
          </p:nvSpPr>
          <p:spPr bwMode="auto">
            <a:xfrm>
              <a:off x="5577" y="4136"/>
              <a:ext cx="43" cy="33"/>
            </a:xfrm>
            <a:custGeom>
              <a:avLst/>
              <a:gdLst>
                <a:gd name="T0" fmla="*/ 29 w 9"/>
                <a:gd name="T1" fmla="*/ 5 h 7"/>
                <a:gd name="T2" fmla="*/ 43 w 9"/>
                <a:gd name="T3" fmla="*/ 19 h 7"/>
                <a:gd name="T4" fmla="*/ 19 w 9"/>
                <a:gd name="T5" fmla="*/ 33 h 7"/>
                <a:gd name="T6" fmla="*/ 5 w 9"/>
                <a:gd name="T7" fmla="*/ 19 h 7"/>
                <a:gd name="T8" fmla="*/ 29 w 9"/>
                <a:gd name="T9" fmla="*/ 5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7"/>
                <a:gd name="T17" fmla="*/ 9 w 9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7">
                  <a:moveTo>
                    <a:pt x="6" y="1"/>
                  </a:moveTo>
                  <a:cubicBezTo>
                    <a:pt x="8" y="0"/>
                    <a:pt x="9" y="2"/>
                    <a:pt x="9" y="4"/>
                  </a:cubicBezTo>
                  <a:cubicBezTo>
                    <a:pt x="9" y="6"/>
                    <a:pt x="7" y="7"/>
                    <a:pt x="4" y="7"/>
                  </a:cubicBezTo>
                  <a:cubicBezTo>
                    <a:pt x="2" y="7"/>
                    <a:pt x="0" y="6"/>
                    <a:pt x="1" y="4"/>
                  </a:cubicBezTo>
                  <a:cubicBezTo>
                    <a:pt x="2" y="2"/>
                    <a:pt x="4" y="1"/>
                    <a:pt x="6" y="1"/>
                  </a:cubicBez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07" name="Freeform 46"/>
            <p:cNvSpPr>
              <a:spLocks/>
            </p:cNvSpPr>
            <p:nvPr/>
          </p:nvSpPr>
          <p:spPr bwMode="auto">
            <a:xfrm>
              <a:off x="5473" y="4160"/>
              <a:ext cx="71" cy="61"/>
            </a:xfrm>
            <a:custGeom>
              <a:avLst/>
              <a:gdLst>
                <a:gd name="T0" fmla="*/ 38 w 15"/>
                <a:gd name="T1" fmla="*/ 0 h 13"/>
                <a:gd name="T2" fmla="*/ 62 w 15"/>
                <a:gd name="T3" fmla="*/ 14 h 13"/>
                <a:gd name="T4" fmla="*/ 66 w 15"/>
                <a:gd name="T5" fmla="*/ 33 h 13"/>
                <a:gd name="T6" fmla="*/ 52 w 15"/>
                <a:gd name="T7" fmla="*/ 47 h 13"/>
                <a:gd name="T8" fmla="*/ 28 w 15"/>
                <a:gd name="T9" fmla="*/ 61 h 13"/>
                <a:gd name="T10" fmla="*/ 9 w 15"/>
                <a:gd name="T11" fmla="*/ 52 h 13"/>
                <a:gd name="T12" fmla="*/ 0 w 15"/>
                <a:gd name="T13" fmla="*/ 28 h 13"/>
                <a:gd name="T14" fmla="*/ 14 w 15"/>
                <a:gd name="T15" fmla="*/ 5 h 13"/>
                <a:gd name="T16" fmla="*/ 38 w 15"/>
                <a:gd name="T17" fmla="*/ 0 h 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"/>
                <a:gd name="T28" fmla="*/ 0 h 13"/>
                <a:gd name="T29" fmla="*/ 15 w 15"/>
                <a:gd name="T30" fmla="*/ 13 h 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" h="13">
                  <a:moveTo>
                    <a:pt x="8" y="0"/>
                  </a:moveTo>
                  <a:cubicBezTo>
                    <a:pt x="10" y="1"/>
                    <a:pt x="12" y="2"/>
                    <a:pt x="13" y="3"/>
                  </a:cubicBezTo>
                  <a:cubicBezTo>
                    <a:pt x="14" y="4"/>
                    <a:pt x="15" y="6"/>
                    <a:pt x="14" y="7"/>
                  </a:cubicBezTo>
                  <a:cubicBezTo>
                    <a:pt x="13" y="8"/>
                    <a:pt x="12" y="9"/>
                    <a:pt x="11" y="10"/>
                  </a:cubicBezTo>
                  <a:cubicBezTo>
                    <a:pt x="10" y="11"/>
                    <a:pt x="8" y="12"/>
                    <a:pt x="6" y="13"/>
                  </a:cubicBezTo>
                  <a:cubicBezTo>
                    <a:pt x="4" y="13"/>
                    <a:pt x="3" y="13"/>
                    <a:pt x="2" y="11"/>
                  </a:cubicBezTo>
                  <a:cubicBezTo>
                    <a:pt x="0" y="10"/>
                    <a:pt x="0" y="8"/>
                    <a:pt x="0" y="6"/>
                  </a:cubicBezTo>
                  <a:cubicBezTo>
                    <a:pt x="1" y="4"/>
                    <a:pt x="2" y="2"/>
                    <a:pt x="3" y="1"/>
                  </a:cubicBezTo>
                  <a:cubicBezTo>
                    <a:pt x="4" y="0"/>
                    <a:pt x="6" y="0"/>
                    <a:pt x="8" y="0"/>
                  </a:cubicBez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08" name="Freeform 47"/>
            <p:cNvSpPr>
              <a:spLocks/>
            </p:cNvSpPr>
            <p:nvPr/>
          </p:nvSpPr>
          <p:spPr bwMode="auto">
            <a:xfrm>
              <a:off x="5468" y="4150"/>
              <a:ext cx="66" cy="62"/>
            </a:xfrm>
            <a:custGeom>
              <a:avLst/>
              <a:gdLst>
                <a:gd name="T0" fmla="*/ 3979 w 14"/>
                <a:gd name="T1" fmla="*/ 544 h 13"/>
                <a:gd name="T2" fmla="*/ 5978 w 14"/>
                <a:gd name="T3" fmla="*/ 2070 h 13"/>
                <a:gd name="T4" fmla="*/ 6402 w 14"/>
                <a:gd name="T5" fmla="*/ 4116 h 13"/>
                <a:gd name="T6" fmla="*/ 4936 w 14"/>
                <a:gd name="T7" fmla="*/ 5642 h 13"/>
                <a:gd name="T8" fmla="*/ 2932 w 14"/>
                <a:gd name="T9" fmla="*/ 6734 h 13"/>
                <a:gd name="T10" fmla="*/ 933 w 14"/>
                <a:gd name="T11" fmla="*/ 5642 h 13"/>
                <a:gd name="T12" fmla="*/ 0 w 14"/>
                <a:gd name="T13" fmla="*/ 3138 h 13"/>
                <a:gd name="T14" fmla="*/ 1466 w 14"/>
                <a:gd name="T15" fmla="*/ 1092 h 13"/>
                <a:gd name="T16" fmla="*/ 3979 w 14"/>
                <a:gd name="T17" fmla="*/ 544 h 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"/>
                <a:gd name="T28" fmla="*/ 0 h 13"/>
                <a:gd name="T29" fmla="*/ 14 w 14"/>
                <a:gd name="T30" fmla="*/ 13 h 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" h="13">
                  <a:moveTo>
                    <a:pt x="8" y="1"/>
                  </a:moveTo>
                  <a:cubicBezTo>
                    <a:pt x="10" y="2"/>
                    <a:pt x="11" y="3"/>
                    <a:pt x="12" y="4"/>
                  </a:cubicBezTo>
                  <a:cubicBezTo>
                    <a:pt x="13" y="5"/>
                    <a:pt x="14" y="7"/>
                    <a:pt x="13" y="8"/>
                  </a:cubicBezTo>
                  <a:cubicBezTo>
                    <a:pt x="13" y="9"/>
                    <a:pt x="12" y="10"/>
                    <a:pt x="10" y="11"/>
                  </a:cubicBezTo>
                  <a:cubicBezTo>
                    <a:pt x="9" y="12"/>
                    <a:pt x="7" y="13"/>
                    <a:pt x="6" y="13"/>
                  </a:cubicBezTo>
                  <a:cubicBezTo>
                    <a:pt x="4" y="13"/>
                    <a:pt x="3" y="13"/>
                    <a:pt x="2" y="11"/>
                  </a:cubicBezTo>
                  <a:cubicBezTo>
                    <a:pt x="1" y="10"/>
                    <a:pt x="0" y="8"/>
                    <a:pt x="0" y="6"/>
                  </a:cubicBezTo>
                  <a:cubicBezTo>
                    <a:pt x="1" y="4"/>
                    <a:pt x="2" y="3"/>
                    <a:pt x="3" y="2"/>
                  </a:cubicBezTo>
                  <a:cubicBezTo>
                    <a:pt x="4" y="1"/>
                    <a:pt x="6" y="0"/>
                    <a:pt x="8" y="1"/>
                  </a:cubicBez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09" name="Freeform 48"/>
            <p:cNvSpPr>
              <a:spLocks/>
            </p:cNvSpPr>
            <p:nvPr/>
          </p:nvSpPr>
          <p:spPr bwMode="auto">
            <a:xfrm>
              <a:off x="5478" y="4179"/>
              <a:ext cx="28" cy="28"/>
            </a:xfrm>
            <a:custGeom>
              <a:avLst/>
              <a:gdLst>
                <a:gd name="T0" fmla="*/ 19 w 6"/>
                <a:gd name="T1" fmla="*/ 5 h 6"/>
                <a:gd name="T2" fmla="*/ 28 w 6"/>
                <a:gd name="T3" fmla="*/ 14 h 6"/>
                <a:gd name="T4" fmla="*/ 14 w 6"/>
                <a:gd name="T5" fmla="*/ 28 h 6"/>
                <a:gd name="T6" fmla="*/ 5 w 6"/>
                <a:gd name="T7" fmla="*/ 14 h 6"/>
                <a:gd name="T8" fmla="*/ 19 w 6"/>
                <a:gd name="T9" fmla="*/ 5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"/>
                <a:gd name="T16" fmla="*/ 0 h 6"/>
                <a:gd name="T17" fmla="*/ 6 w 6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" h="6">
                  <a:moveTo>
                    <a:pt x="4" y="1"/>
                  </a:moveTo>
                  <a:cubicBezTo>
                    <a:pt x="6" y="1"/>
                    <a:pt x="6" y="2"/>
                    <a:pt x="6" y="3"/>
                  </a:cubicBezTo>
                  <a:cubicBezTo>
                    <a:pt x="6" y="5"/>
                    <a:pt x="4" y="6"/>
                    <a:pt x="3" y="6"/>
                  </a:cubicBezTo>
                  <a:cubicBezTo>
                    <a:pt x="1" y="6"/>
                    <a:pt x="0" y="5"/>
                    <a:pt x="1" y="3"/>
                  </a:cubicBezTo>
                  <a:cubicBezTo>
                    <a:pt x="1" y="2"/>
                    <a:pt x="2" y="0"/>
                    <a:pt x="4" y="1"/>
                  </a:cubicBez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10" name="Oval 49"/>
            <p:cNvSpPr>
              <a:spLocks noChangeArrowheads="1"/>
            </p:cNvSpPr>
            <p:nvPr/>
          </p:nvSpPr>
          <p:spPr bwMode="auto">
            <a:xfrm>
              <a:off x="5497" y="4131"/>
              <a:ext cx="19" cy="19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11" name="Oval 50"/>
            <p:cNvSpPr>
              <a:spLocks noChangeArrowheads="1"/>
            </p:cNvSpPr>
            <p:nvPr/>
          </p:nvSpPr>
          <p:spPr bwMode="auto">
            <a:xfrm>
              <a:off x="5544" y="4174"/>
              <a:ext cx="19" cy="19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12" name="Oval 51"/>
            <p:cNvSpPr>
              <a:spLocks noChangeArrowheads="1"/>
            </p:cNvSpPr>
            <p:nvPr/>
          </p:nvSpPr>
          <p:spPr bwMode="auto">
            <a:xfrm>
              <a:off x="5601" y="4103"/>
              <a:ext cx="19" cy="19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13" name="Freeform 52"/>
            <p:cNvSpPr>
              <a:spLocks/>
            </p:cNvSpPr>
            <p:nvPr/>
          </p:nvSpPr>
          <p:spPr bwMode="auto">
            <a:xfrm>
              <a:off x="47" y="3966"/>
              <a:ext cx="2439" cy="341"/>
            </a:xfrm>
            <a:custGeom>
              <a:avLst/>
              <a:gdLst>
                <a:gd name="T0" fmla="*/ 0 w 515"/>
                <a:gd name="T1" fmla="*/ 36227 h 72"/>
                <a:gd name="T2" fmla="*/ 71905 w 515"/>
                <a:gd name="T3" fmla="*/ 6593 h 72"/>
                <a:gd name="T4" fmla="*/ 236446 w 515"/>
                <a:gd name="T5" fmla="*/ 6057 h 72"/>
                <a:gd name="T6" fmla="*/ 259079 w 515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5"/>
                <a:gd name="T13" fmla="*/ 0 h 72"/>
                <a:gd name="T14" fmla="*/ 515 w 515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5" h="72">
                  <a:moveTo>
                    <a:pt x="0" y="72"/>
                  </a:moveTo>
                  <a:lnTo>
                    <a:pt x="143" y="13"/>
                  </a:lnTo>
                  <a:lnTo>
                    <a:pt x="470" y="12"/>
                  </a:lnTo>
                  <a:lnTo>
                    <a:pt x="515" y="0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14" name="Freeform 53"/>
            <p:cNvSpPr>
              <a:spLocks/>
            </p:cNvSpPr>
            <p:nvPr/>
          </p:nvSpPr>
          <p:spPr bwMode="auto">
            <a:xfrm>
              <a:off x="573" y="4089"/>
              <a:ext cx="4819" cy="218"/>
            </a:xfrm>
            <a:custGeom>
              <a:avLst/>
              <a:gdLst>
                <a:gd name="T0" fmla="*/ 0 w 1018"/>
                <a:gd name="T1" fmla="*/ 23203 h 46"/>
                <a:gd name="T2" fmla="*/ 40625 w 1018"/>
                <a:gd name="T3" fmla="*/ 540 h 46"/>
                <a:gd name="T4" fmla="*/ 361094 w 1018"/>
                <a:gd name="T5" fmla="*/ 0 h 46"/>
                <a:gd name="T6" fmla="*/ 511188 w 1018"/>
                <a:gd name="T7" fmla="*/ 23203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8"/>
                <a:gd name="T13" fmla="*/ 0 h 46"/>
                <a:gd name="T14" fmla="*/ 1018 w 1018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8" h="46">
                  <a:moveTo>
                    <a:pt x="0" y="46"/>
                  </a:moveTo>
                  <a:lnTo>
                    <a:pt x="81" y="1"/>
                  </a:lnTo>
                  <a:lnTo>
                    <a:pt x="719" y="0"/>
                  </a:lnTo>
                  <a:lnTo>
                    <a:pt x="1018" y="46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15" name="Freeform 54"/>
            <p:cNvSpPr>
              <a:spLocks/>
            </p:cNvSpPr>
            <p:nvPr/>
          </p:nvSpPr>
          <p:spPr bwMode="auto">
            <a:xfrm>
              <a:off x="1648" y="3975"/>
              <a:ext cx="3692" cy="332"/>
            </a:xfrm>
            <a:custGeom>
              <a:avLst/>
              <a:gdLst>
                <a:gd name="T0" fmla="*/ 0 w 780"/>
                <a:gd name="T1" fmla="*/ 35429 h 70"/>
                <a:gd name="T2" fmla="*/ 47182 w 780"/>
                <a:gd name="T3" fmla="*/ 8637 h 70"/>
                <a:gd name="T4" fmla="*/ 373929 w 780"/>
                <a:gd name="T5" fmla="*/ 8637 h 70"/>
                <a:gd name="T6" fmla="*/ 391518 w 780"/>
                <a:gd name="T7" fmla="*/ 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80"/>
                <a:gd name="T13" fmla="*/ 0 h 70"/>
                <a:gd name="T14" fmla="*/ 780 w 780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80" h="70">
                  <a:moveTo>
                    <a:pt x="0" y="70"/>
                  </a:moveTo>
                  <a:lnTo>
                    <a:pt x="94" y="17"/>
                  </a:lnTo>
                  <a:lnTo>
                    <a:pt x="745" y="17"/>
                  </a:lnTo>
                  <a:lnTo>
                    <a:pt x="780" y="0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s-ES"/>
            </a:p>
          </p:txBody>
        </p:sp>
      </p:grpSp>
      <p:pic>
        <p:nvPicPr>
          <p:cNvPr id="4098" name="Picture 2" descr="http://static.icarito.cl/200912/613311_28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2177631"/>
            <a:ext cx="432048" cy="287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3.bp.blogspot.com/_eVYjldXYDzM/S4X3PqBFWRI/AAAAAAAAADk/HT8pQGVXSnI/s320/iinTeRRoGacii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498" y="5195073"/>
            <a:ext cx="613111" cy="671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3.bp.blogspot.com/_ZiX_DSciXjI/TUACd93xYBI/AAAAAAAAAFM/m_6rzbRNKqo/s1600/exclamacio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368" y="4310458"/>
            <a:ext cx="506264" cy="1088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signos de puntuacion la com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50" t="3112" r="22132" b="15642"/>
          <a:stretch/>
        </p:blipFill>
        <p:spPr bwMode="auto">
          <a:xfrm>
            <a:off x="9540782" y="4167247"/>
            <a:ext cx="947706" cy="1029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http://luisamariaarias.files.wordpress.com/2012/01/coma-y-punto-e1327273206813.jpg?w=500&amp;h=27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190" y="2000295"/>
            <a:ext cx="1409760" cy="781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8" descr="http://3.bp.blogspot.com/_ZiX_DSciXjI/TUACd93xYBI/AAAAAAAAAFM/m_6rzbRNKqo/s1600/exclamacio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1806" y="812665"/>
            <a:ext cx="506264" cy="1088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0" descr="http://www.varbak.com/imagenes/signo-de-interrogaci%C3%B3n-en-el-teclado-nb1041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016" y="2564905"/>
            <a:ext cx="554360" cy="488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4" descr="http://3.bp.blogspot.com/_eVYjldXYDzM/S4X3PqBFWRI/AAAAAAAAADk/HT8pQGVXSnI/s320/iinTeRRoGaciion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745" y="1231624"/>
            <a:ext cx="367648" cy="402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6" descr="http://2.bp.blogspot.com/_7nY6OMYjIeQ/ScJcr6sKV9I/AAAAAAAAABM/12WKnrbj_ok/s200/exclamacion%5B1%5D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1053" y="4016665"/>
            <a:ext cx="442503" cy="442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6" descr="http://2.bp.blogspot.com/_7nY6OMYjIeQ/ScJcr6sKV9I/AAAAAAAAABM/12WKnrbj_ok/s200/exclamacion%5B1%5D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3249" y="2955574"/>
            <a:ext cx="442503" cy="442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727326" y="1702973"/>
            <a:ext cx="7567612" cy="3247237"/>
          </a:xfrm>
          <a:ln>
            <a:noFill/>
          </a:ln>
        </p:spPr>
        <p:txBody>
          <a:bodyPr rtlCol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s-PE" b="1" spc="50" dirty="0">
                <a:ln w="11430">
                  <a:solidFill>
                    <a:schemeClr val="accent2">
                      <a:lumMod val="50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pitchFamily="34" charset="0"/>
              </a:rPr>
              <a:t>LOS SIGNOS DE PUNTUACIÓN</a:t>
            </a:r>
            <a:endParaRPr lang="es-ES" b="1" spc="50" dirty="0">
              <a:ln w="11430">
                <a:solidFill>
                  <a:schemeClr val="accent2">
                    <a:lumMod val="50000"/>
                  </a:schemeClr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53231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5519937" y="476672"/>
            <a:ext cx="1440161" cy="3600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PUNTO</a:t>
            </a:r>
            <a:endParaRPr lang="es-P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2135560" y="2789724"/>
            <a:ext cx="1944216" cy="1143332"/>
          </a:xfrm>
          <a:prstGeom prst="roundRect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400" dirty="0">
                <a:solidFill>
                  <a:schemeClr val="tx1"/>
                </a:solidFill>
              </a:rPr>
              <a:t>Se usa para separar enunciados que conforman un mismo párrafo </a:t>
            </a:r>
            <a:endParaRPr lang="es-PE" sz="1400" dirty="0">
              <a:solidFill>
                <a:schemeClr val="tx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5195900" y="1736812"/>
            <a:ext cx="2088232" cy="324036"/>
          </a:xfrm>
          <a:prstGeom prst="roundRect">
            <a:avLst/>
          </a:prstGeom>
          <a:noFill/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chemeClr val="tx1"/>
                </a:solidFill>
              </a:rPr>
              <a:t>PUNTO Y APARTE</a:t>
            </a:r>
            <a:endParaRPr lang="es-PE" dirty="0">
              <a:solidFill>
                <a:schemeClr val="tx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8256240" y="1736812"/>
            <a:ext cx="1944216" cy="324036"/>
          </a:xfrm>
          <a:prstGeom prst="round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chemeClr val="tx1"/>
                </a:solidFill>
              </a:rPr>
              <a:t>PUNTO FINAL</a:t>
            </a:r>
            <a:endParaRPr lang="es-PE" dirty="0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1991544" y="1736812"/>
            <a:ext cx="2232248" cy="324036"/>
          </a:xfrm>
          <a:prstGeom prst="roundRect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chemeClr val="tx1"/>
                </a:solidFill>
              </a:rPr>
              <a:t>PUNTO Y SEGUIDO </a:t>
            </a:r>
            <a:endParaRPr lang="es-PE" dirty="0">
              <a:solidFill>
                <a:schemeClr val="tx1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267909" y="2793209"/>
            <a:ext cx="1944217" cy="1152128"/>
          </a:xfrm>
          <a:prstGeom prst="roundRect">
            <a:avLst/>
          </a:prstGeom>
          <a:noFill/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400" dirty="0">
                <a:solidFill>
                  <a:schemeClr val="tx1"/>
                </a:solidFill>
              </a:rPr>
              <a:t>Se usa para separar dos párrafos distintos de un texto que desarrolla contenidos diferentes.</a:t>
            </a:r>
            <a:endParaRPr lang="es-PE" sz="1400" dirty="0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8256241" y="2805490"/>
            <a:ext cx="1944217" cy="1152128"/>
          </a:xfrm>
          <a:prstGeom prst="round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400" dirty="0">
                <a:solidFill>
                  <a:schemeClr val="tx1"/>
                </a:solidFill>
              </a:rPr>
              <a:t>Se usa para finalizar un párrafo o escrito.</a:t>
            </a:r>
            <a:endParaRPr lang="es-PE" sz="1400" dirty="0">
              <a:solidFill>
                <a:schemeClr val="tx1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1811524" y="4437112"/>
            <a:ext cx="2592288" cy="1008112"/>
          </a:xfrm>
          <a:prstGeom prst="roundRect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i="1" dirty="0">
                <a:solidFill>
                  <a:schemeClr val="tx1"/>
                </a:solidFill>
              </a:rPr>
              <a:t>Salieron a dar un breve paseo. La mañana era espléndida</a:t>
            </a:r>
            <a:r>
              <a:rPr lang="es-PE" sz="1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4738022" y="4473116"/>
            <a:ext cx="3003988" cy="2268252"/>
          </a:xfrm>
          <a:prstGeom prst="roundRect">
            <a:avLst/>
          </a:prstGeom>
          <a:noFill/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400" i="1" dirty="0">
                <a:solidFill>
                  <a:schemeClr val="tx1"/>
                </a:solidFill>
              </a:rPr>
              <a:t>El mar estaba embravecido aquel día. Los barcos bailaban sobre el agua sorteando las olas con dificultad.</a:t>
            </a:r>
            <a:endParaRPr lang="es-PE" sz="1400" dirty="0">
              <a:solidFill>
                <a:schemeClr val="tx1"/>
              </a:solidFill>
            </a:endParaRPr>
          </a:p>
          <a:p>
            <a:r>
              <a:rPr lang="es-PE" sz="1400" i="1" dirty="0">
                <a:solidFill>
                  <a:schemeClr val="tx1"/>
                </a:solidFill>
              </a:rPr>
              <a:t> </a:t>
            </a:r>
            <a:endParaRPr lang="es-PE" sz="1400" dirty="0">
              <a:solidFill>
                <a:schemeClr val="tx1"/>
              </a:solidFill>
            </a:endParaRPr>
          </a:p>
          <a:p>
            <a:r>
              <a:rPr lang="es-PE" sz="1400" i="1" dirty="0">
                <a:solidFill>
                  <a:schemeClr val="tx1"/>
                </a:solidFill>
              </a:rPr>
              <a:t>   Miguel, sentado en el muelle, esperaba el regreso de su padre.</a:t>
            </a:r>
            <a:endParaRPr lang="es-PE" sz="1400" dirty="0">
              <a:solidFill>
                <a:schemeClr val="tx1"/>
              </a:solidFill>
            </a:endParaRPr>
          </a:p>
          <a:p>
            <a:r>
              <a:rPr lang="es-PE" sz="1400" i="1" dirty="0">
                <a:solidFill>
                  <a:schemeClr val="tx1"/>
                </a:solidFill>
              </a:rPr>
              <a:t> </a:t>
            </a:r>
            <a:endParaRPr lang="es-PE" sz="1400" dirty="0">
              <a:solidFill>
                <a:schemeClr val="tx1"/>
              </a:solidFill>
            </a:endParaRPr>
          </a:p>
          <a:p>
            <a:r>
              <a:rPr lang="es-PE" sz="1400" i="1" dirty="0">
                <a:solidFill>
                  <a:schemeClr val="tx1"/>
                </a:solidFill>
              </a:rPr>
              <a:t>   Atisbaba el horizonte buscando ansioso su barco con la mirada.</a:t>
            </a:r>
            <a:endParaRPr lang="es-PE" sz="1400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771964" y="112474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clases</a:t>
            </a:r>
            <a:endParaRPr lang="es-PE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7932204" y="4473116"/>
            <a:ext cx="2592288" cy="1008112"/>
          </a:xfrm>
          <a:prstGeom prst="round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i="1" dirty="0">
                <a:solidFill>
                  <a:schemeClr val="tx1"/>
                </a:solidFill>
              </a:rPr>
              <a:t>Este es el final del texto</a:t>
            </a:r>
            <a:r>
              <a:rPr lang="es-PE" sz="1600" b="1" i="1" dirty="0">
                <a:solidFill>
                  <a:schemeClr val="tx1"/>
                </a:solidFill>
              </a:rPr>
              <a:t>.</a:t>
            </a:r>
            <a:endParaRPr lang="es-PE" sz="1600" dirty="0">
              <a:solidFill>
                <a:schemeClr val="tx1"/>
              </a:solidFill>
            </a:endParaRPr>
          </a:p>
        </p:txBody>
      </p:sp>
      <p:cxnSp>
        <p:nvCxnSpPr>
          <p:cNvPr id="17" name="16 Conector recto"/>
          <p:cNvCxnSpPr>
            <a:stCxn id="5" idx="2"/>
            <a:endCxn id="14" idx="0"/>
          </p:cNvCxnSpPr>
          <p:nvPr/>
        </p:nvCxnSpPr>
        <p:spPr>
          <a:xfrm flipH="1">
            <a:off x="6240017" y="836712"/>
            <a:ext cx="1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>
            <a:stCxn id="14" idx="2"/>
            <a:endCxn id="7" idx="0"/>
          </p:cNvCxnSpPr>
          <p:nvPr/>
        </p:nvCxnSpPr>
        <p:spPr>
          <a:xfrm>
            <a:off x="6240016" y="1494076"/>
            <a:ext cx="0" cy="24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>
            <a:stCxn id="14" idx="2"/>
            <a:endCxn id="9" idx="0"/>
          </p:cNvCxnSpPr>
          <p:nvPr/>
        </p:nvCxnSpPr>
        <p:spPr>
          <a:xfrm flipH="1">
            <a:off x="3107668" y="1494076"/>
            <a:ext cx="3132348" cy="24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>
            <a:stCxn id="14" idx="2"/>
            <a:endCxn id="8" idx="0"/>
          </p:cNvCxnSpPr>
          <p:nvPr/>
        </p:nvCxnSpPr>
        <p:spPr>
          <a:xfrm>
            <a:off x="6240016" y="1494076"/>
            <a:ext cx="2988332" cy="24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>
            <a:stCxn id="9" idx="2"/>
            <a:endCxn id="6" idx="0"/>
          </p:cNvCxnSpPr>
          <p:nvPr/>
        </p:nvCxnSpPr>
        <p:spPr>
          <a:xfrm>
            <a:off x="3107668" y="2060848"/>
            <a:ext cx="0" cy="728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stCxn id="6" idx="2"/>
            <a:endCxn id="12" idx="0"/>
          </p:cNvCxnSpPr>
          <p:nvPr/>
        </p:nvCxnSpPr>
        <p:spPr>
          <a:xfrm>
            <a:off x="3107668" y="3933056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stCxn id="7" idx="2"/>
            <a:endCxn id="10" idx="0"/>
          </p:cNvCxnSpPr>
          <p:nvPr/>
        </p:nvCxnSpPr>
        <p:spPr>
          <a:xfrm>
            <a:off x="6240017" y="2060849"/>
            <a:ext cx="1" cy="7323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10" idx="2"/>
            <a:endCxn id="13" idx="0"/>
          </p:cNvCxnSpPr>
          <p:nvPr/>
        </p:nvCxnSpPr>
        <p:spPr>
          <a:xfrm flipH="1">
            <a:off x="6240017" y="3945338"/>
            <a:ext cx="1" cy="5277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8" idx="2"/>
            <a:endCxn id="11" idx="0"/>
          </p:cNvCxnSpPr>
          <p:nvPr/>
        </p:nvCxnSpPr>
        <p:spPr>
          <a:xfrm>
            <a:off x="9228349" y="2060848"/>
            <a:ext cx="1" cy="7446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1" idx="2"/>
            <a:endCxn id="15" idx="0"/>
          </p:cNvCxnSpPr>
          <p:nvPr/>
        </p:nvCxnSpPr>
        <p:spPr>
          <a:xfrm flipH="1">
            <a:off x="9228349" y="3957618"/>
            <a:ext cx="1" cy="51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http://www.definicionabc.com/wp-content/uploads/punto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038" y="404664"/>
            <a:ext cx="521145" cy="578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69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1631504" y="3134577"/>
            <a:ext cx="1152128" cy="648072"/>
          </a:xfrm>
          <a:prstGeom prst="round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latin typeface="Arial Black" pitchFamily="34" charset="0"/>
              </a:rPr>
              <a:t>LA COMA</a:t>
            </a:r>
            <a:endParaRPr lang="es-PE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167801" y="260648"/>
            <a:ext cx="2160240" cy="648072"/>
          </a:xfrm>
          <a:prstGeom prst="round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200" b="1" u="sng" dirty="0">
                <a:solidFill>
                  <a:schemeClr val="tx1"/>
                </a:solidFill>
              </a:rPr>
              <a:t>Coma enumerativa</a:t>
            </a:r>
            <a:r>
              <a:rPr lang="es-ES" sz="1200" b="1" dirty="0">
                <a:solidFill>
                  <a:schemeClr val="tx1"/>
                </a:solidFill>
              </a:rPr>
              <a:t>: separa los elementos de una enumeración.              </a:t>
            </a:r>
            <a:endParaRPr lang="es-PE" sz="1200" dirty="0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167801" y="1196752"/>
            <a:ext cx="2160240" cy="648072"/>
          </a:xfrm>
          <a:prstGeom prst="round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200" b="1" u="sng" dirty="0">
                <a:solidFill>
                  <a:schemeClr val="tx1"/>
                </a:solidFill>
              </a:rPr>
              <a:t>Coma </a:t>
            </a:r>
            <a:r>
              <a:rPr lang="es-ES" sz="1200" b="1" u="sng" dirty="0" err="1">
                <a:solidFill>
                  <a:schemeClr val="tx1"/>
                </a:solidFill>
              </a:rPr>
              <a:t>vocativa</a:t>
            </a:r>
            <a:r>
              <a:rPr lang="es-ES" sz="1200" b="1" dirty="0">
                <a:solidFill>
                  <a:schemeClr val="tx1"/>
                </a:solidFill>
              </a:rPr>
              <a:t>: separa el vocativo del resto de la oración.</a:t>
            </a:r>
            <a:endParaRPr lang="es-PE" sz="1200" dirty="0">
              <a:solidFill>
                <a:schemeClr val="tx1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4167801" y="2132312"/>
            <a:ext cx="2160240" cy="648072"/>
          </a:xfrm>
          <a:prstGeom prst="round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200" b="1" u="sng" dirty="0">
                <a:solidFill>
                  <a:schemeClr val="tx1"/>
                </a:solidFill>
              </a:rPr>
              <a:t>Coma hiperbática</a:t>
            </a:r>
            <a:r>
              <a:rPr lang="es-ES" sz="1200" b="1" dirty="0">
                <a:solidFill>
                  <a:schemeClr val="tx1"/>
                </a:solidFill>
              </a:rPr>
              <a:t>: indica la alteración en el orden lógico de la oración.</a:t>
            </a:r>
            <a:endParaRPr lang="es-PE" sz="1200" dirty="0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4167801" y="5085184"/>
            <a:ext cx="2160240" cy="648072"/>
          </a:xfrm>
          <a:prstGeom prst="round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200" b="1" u="sng" dirty="0">
                <a:solidFill>
                  <a:schemeClr val="tx1"/>
                </a:solidFill>
              </a:rPr>
              <a:t>Coma adversativa</a:t>
            </a:r>
            <a:r>
              <a:rPr lang="es-ES" sz="1200" b="1" dirty="0">
                <a:solidFill>
                  <a:schemeClr val="tx1"/>
                </a:solidFill>
              </a:rPr>
              <a:t>: se utiliza antes de las conjunciones adversativas </a:t>
            </a:r>
            <a:r>
              <a:rPr lang="es-ES" sz="1200" b="1" u="sng" dirty="0">
                <a:solidFill>
                  <a:schemeClr val="tx1"/>
                </a:solidFill>
              </a:rPr>
              <a:t>pero</a:t>
            </a:r>
            <a:r>
              <a:rPr lang="es-ES" sz="1200" b="1" dirty="0">
                <a:solidFill>
                  <a:schemeClr val="tx1"/>
                </a:solidFill>
              </a:rPr>
              <a:t>, </a:t>
            </a:r>
            <a:r>
              <a:rPr lang="es-ES" sz="1200" b="1" u="sng" dirty="0">
                <a:solidFill>
                  <a:schemeClr val="tx1"/>
                </a:solidFill>
              </a:rPr>
              <a:t>sino</a:t>
            </a:r>
            <a:r>
              <a:rPr lang="es-ES" sz="1200" b="1" dirty="0">
                <a:solidFill>
                  <a:schemeClr val="tx1"/>
                </a:solidFill>
              </a:rPr>
              <a:t>, </a:t>
            </a:r>
            <a:r>
              <a:rPr lang="es-ES" sz="1200" b="1" u="sng" dirty="0">
                <a:solidFill>
                  <a:schemeClr val="tx1"/>
                </a:solidFill>
              </a:rPr>
              <a:t>aunque</a:t>
            </a:r>
            <a:endParaRPr lang="es-PE" sz="1200" dirty="0">
              <a:solidFill>
                <a:schemeClr val="tx1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167801" y="4111176"/>
            <a:ext cx="2160240" cy="648072"/>
          </a:xfrm>
          <a:prstGeom prst="round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200" b="1" u="sng" dirty="0">
                <a:solidFill>
                  <a:schemeClr val="tx1"/>
                </a:solidFill>
              </a:rPr>
              <a:t>Coma incidental o explicativa</a:t>
            </a:r>
            <a:r>
              <a:rPr lang="es-ES" sz="1200" b="1" dirty="0">
                <a:solidFill>
                  <a:schemeClr val="tx1"/>
                </a:solidFill>
              </a:rPr>
              <a:t>: se coloca antes y después de una frase explicativa.</a:t>
            </a:r>
            <a:endParaRPr lang="es-PE" sz="1200" dirty="0">
              <a:solidFill>
                <a:schemeClr val="tx1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4167801" y="3139068"/>
            <a:ext cx="2160240" cy="648072"/>
          </a:xfrm>
          <a:prstGeom prst="round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200" b="1" u="sng" dirty="0">
                <a:solidFill>
                  <a:schemeClr val="tx1"/>
                </a:solidFill>
              </a:rPr>
              <a:t>Coma elíptica</a:t>
            </a:r>
            <a:r>
              <a:rPr lang="es-ES" sz="1200" b="1" dirty="0">
                <a:solidFill>
                  <a:schemeClr val="tx1"/>
                </a:solidFill>
              </a:rPr>
              <a:t>: sustituye a una palabra que se ha omitido por estar sobrentendida.</a:t>
            </a:r>
            <a:endParaRPr lang="es-PE" sz="1200" dirty="0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4167801" y="6021288"/>
            <a:ext cx="2160240" cy="648072"/>
          </a:xfrm>
          <a:prstGeom prst="round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200" b="1" dirty="0">
                <a:solidFill>
                  <a:schemeClr val="tx1"/>
                </a:solidFill>
              </a:rPr>
              <a:t>Antes y después de palabras que interrumpan el flujo de la oración.</a:t>
            </a:r>
          </a:p>
        </p:txBody>
      </p:sp>
      <p:sp>
        <p:nvSpPr>
          <p:cNvPr id="15" name="14 Rectángulo redondeado"/>
          <p:cNvSpPr/>
          <p:nvPr/>
        </p:nvSpPr>
        <p:spPr>
          <a:xfrm>
            <a:off x="2918608" y="3320114"/>
            <a:ext cx="801129" cy="276999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chemeClr val="tx1"/>
                </a:solidFill>
              </a:rPr>
              <a:t>clases</a:t>
            </a:r>
            <a:endParaRPr lang="es-PE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562831" y="446185"/>
            <a:ext cx="748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200" dirty="0"/>
              <a:t>ejemplo: </a:t>
            </a:r>
            <a:endParaRPr lang="es-PE" sz="1200" dirty="0"/>
          </a:p>
        </p:txBody>
      </p:sp>
      <p:cxnSp>
        <p:nvCxnSpPr>
          <p:cNvPr id="24" name="23 Conector recto"/>
          <p:cNvCxnSpPr>
            <a:stCxn id="5" idx="3"/>
            <a:endCxn id="15" idx="1"/>
          </p:cNvCxnSpPr>
          <p:nvPr/>
        </p:nvCxnSpPr>
        <p:spPr>
          <a:xfrm>
            <a:off x="2783633" y="3458613"/>
            <a:ext cx="1349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stCxn id="15" idx="3"/>
            <a:endCxn id="7" idx="1"/>
          </p:cNvCxnSpPr>
          <p:nvPr/>
        </p:nvCxnSpPr>
        <p:spPr>
          <a:xfrm flipV="1">
            <a:off x="3719737" y="584685"/>
            <a:ext cx="448065" cy="2873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>
            <a:stCxn id="15" idx="3"/>
            <a:endCxn id="9" idx="1"/>
          </p:cNvCxnSpPr>
          <p:nvPr/>
        </p:nvCxnSpPr>
        <p:spPr>
          <a:xfrm flipV="1">
            <a:off x="3719737" y="1520789"/>
            <a:ext cx="448065" cy="1937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>
            <a:stCxn id="15" idx="3"/>
            <a:endCxn id="10" idx="1"/>
          </p:cNvCxnSpPr>
          <p:nvPr/>
        </p:nvCxnSpPr>
        <p:spPr>
          <a:xfrm flipV="1">
            <a:off x="3719737" y="2456349"/>
            <a:ext cx="448065" cy="1002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>
            <a:stCxn id="15" idx="3"/>
            <a:endCxn id="13" idx="1"/>
          </p:cNvCxnSpPr>
          <p:nvPr/>
        </p:nvCxnSpPr>
        <p:spPr>
          <a:xfrm>
            <a:off x="3719737" y="3458614"/>
            <a:ext cx="448065" cy="4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>
            <a:stCxn id="15" idx="3"/>
            <a:endCxn id="12" idx="1"/>
          </p:cNvCxnSpPr>
          <p:nvPr/>
        </p:nvCxnSpPr>
        <p:spPr>
          <a:xfrm>
            <a:off x="3719737" y="3458614"/>
            <a:ext cx="448065" cy="9765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>
            <a:stCxn id="15" idx="3"/>
            <a:endCxn id="11" idx="1"/>
          </p:cNvCxnSpPr>
          <p:nvPr/>
        </p:nvCxnSpPr>
        <p:spPr>
          <a:xfrm>
            <a:off x="3719737" y="3458614"/>
            <a:ext cx="448065" cy="19506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>
            <a:stCxn id="15" idx="3"/>
            <a:endCxn id="14" idx="1"/>
          </p:cNvCxnSpPr>
          <p:nvPr/>
        </p:nvCxnSpPr>
        <p:spPr>
          <a:xfrm>
            <a:off x="3719737" y="3458614"/>
            <a:ext cx="448065" cy="2886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8765311" y="584684"/>
            <a:ext cx="1000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8765311" y="1520788"/>
            <a:ext cx="1000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8765311" y="2456348"/>
            <a:ext cx="1000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8765311" y="3463104"/>
            <a:ext cx="1000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8765311" y="4435212"/>
            <a:ext cx="1000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67 Rectángulo"/>
          <p:cNvSpPr/>
          <p:nvPr/>
        </p:nvSpPr>
        <p:spPr>
          <a:xfrm>
            <a:off x="7464152" y="1266436"/>
            <a:ext cx="3096344" cy="5087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600" b="1" dirty="0"/>
              <a:t>Trabaja con entusiasmo, joven.</a:t>
            </a:r>
            <a:endParaRPr lang="es-PE" sz="1600" b="1" dirty="0"/>
          </a:p>
        </p:txBody>
      </p:sp>
      <p:sp>
        <p:nvSpPr>
          <p:cNvPr id="69" name="68 Rectángulo"/>
          <p:cNvSpPr/>
          <p:nvPr/>
        </p:nvSpPr>
        <p:spPr>
          <a:xfrm>
            <a:off x="7464152" y="330333"/>
            <a:ext cx="3096344" cy="5087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b="1" dirty="0"/>
              <a:t>Compraremos manzanas, peras, naranjas e higos</a:t>
            </a:r>
            <a:endParaRPr lang="es-PE" sz="1600" b="1" dirty="0"/>
          </a:p>
        </p:txBody>
      </p:sp>
      <p:sp>
        <p:nvSpPr>
          <p:cNvPr id="70" name="69 Rectángulo"/>
          <p:cNvSpPr/>
          <p:nvPr/>
        </p:nvSpPr>
        <p:spPr>
          <a:xfrm>
            <a:off x="7464152" y="2201997"/>
            <a:ext cx="3096344" cy="5087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33400" indent="-533400">
              <a:lnSpc>
                <a:spcPct val="90000"/>
              </a:lnSpc>
            </a:pPr>
            <a:r>
              <a:rPr lang="es-ES" sz="1600" b="1" dirty="0"/>
              <a:t>Para los niños, María compró dulces.</a:t>
            </a:r>
          </a:p>
        </p:txBody>
      </p:sp>
      <p:sp>
        <p:nvSpPr>
          <p:cNvPr id="71" name="70 Rectángulo"/>
          <p:cNvSpPr/>
          <p:nvPr/>
        </p:nvSpPr>
        <p:spPr>
          <a:xfrm>
            <a:off x="7464152" y="3208753"/>
            <a:ext cx="3096344" cy="5087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600" b="1" dirty="0"/>
              <a:t>María viajará a Ica; Adriana, a Puno.</a:t>
            </a:r>
            <a:endParaRPr lang="es-PE" sz="1600" b="1" dirty="0"/>
          </a:p>
        </p:txBody>
      </p:sp>
      <p:sp>
        <p:nvSpPr>
          <p:cNvPr id="72" name="71 Rectángulo"/>
          <p:cNvSpPr/>
          <p:nvPr/>
        </p:nvSpPr>
        <p:spPr>
          <a:xfrm>
            <a:off x="7464152" y="4180861"/>
            <a:ext cx="3096344" cy="5087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600" b="1" dirty="0"/>
              <a:t>El asesino, según los testigos, huyó hacia el bosque.</a:t>
            </a:r>
            <a:endParaRPr lang="es-PE" sz="1600" b="1" dirty="0"/>
          </a:p>
        </p:txBody>
      </p:sp>
      <p:sp>
        <p:nvSpPr>
          <p:cNvPr id="73" name="72 Rectángulo"/>
          <p:cNvSpPr/>
          <p:nvPr/>
        </p:nvSpPr>
        <p:spPr>
          <a:xfrm>
            <a:off x="7464152" y="5154869"/>
            <a:ext cx="3096344" cy="5087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600" b="1" dirty="0"/>
              <a:t>Juan fue al cine, pero estaba cerrado.</a:t>
            </a:r>
            <a:endParaRPr lang="es-PE" sz="1600" b="1" dirty="0"/>
          </a:p>
        </p:txBody>
      </p:sp>
      <p:sp>
        <p:nvSpPr>
          <p:cNvPr id="74" name="73 Rectángulo"/>
          <p:cNvSpPr/>
          <p:nvPr/>
        </p:nvSpPr>
        <p:spPr>
          <a:xfrm>
            <a:off x="7464152" y="6090973"/>
            <a:ext cx="3096344" cy="5087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b="1" dirty="0"/>
              <a:t>Es un irresponsable, por tanto, no le renovaremos el contrato.</a:t>
            </a:r>
            <a:endParaRPr lang="es-PE" sz="1600" b="1" dirty="0"/>
          </a:p>
        </p:txBody>
      </p:sp>
      <p:cxnSp>
        <p:nvCxnSpPr>
          <p:cNvPr id="76" name="75 Conector recto"/>
          <p:cNvCxnSpPr/>
          <p:nvPr/>
        </p:nvCxnSpPr>
        <p:spPr>
          <a:xfrm>
            <a:off x="6936869" y="58468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78 CuadroTexto"/>
          <p:cNvSpPr txBox="1"/>
          <p:nvPr/>
        </p:nvSpPr>
        <p:spPr>
          <a:xfrm>
            <a:off x="6562831" y="1382289"/>
            <a:ext cx="748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200" dirty="0"/>
              <a:t>ejemplo: </a:t>
            </a:r>
            <a:endParaRPr lang="es-PE" sz="1200" dirty="0"/>
          </a:p>
        </p:txBody>
      </p:sp>
      <p:sp>
        <p:nvSpPr>
          <p:cNvPr id="80" name="79 CuadroTexto"/>
          <p:cNvSpPr txBox="1"/>
          <p:nvPr/>
        </p:nvSpPr>
        <p:spPr>
          <a:xfrm>
            <a:off x="6562831" y="2317849"/>
            <a:ext cx="748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200" dirty="0"/>
              <a:t>ejemplo: </a:t>
            </a:r>
            <a:endParaRPr lang="es-PE" sz="1200" dirty="0"/>
          </a:p>
        </p:txBody>
      </p:sp>
      <p:sp>
        <p:nvSpPr>
          <p:cNvPr id="81" name="80 CuadroTexto"/>
          <p:cNvSpPr txBox="1"/>
          <p:nvPr/>
        </p:nvSpPr>
        <p:spPr>
          <a:xfrm>
            <a:off x="6562831" y="3324605"/>
            <a:ext cx="748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200" dirty="0"/>
              <a:t>ejemplo: </a:t>
            </a:r>
            <a:endParaRPr lang="es-PE" sz="1200" dirty="0"/>
          </a:p>
        </p:txBody>
      </p:sp>
      <p:sp>
        <p:nvSpPr>
          <p:cNvPr id="82" name="81 CuadroTexto"/>
          <p:cNvSpPr txBox="1"/>
          <p:nvPr/>
        </p:nvSpPr>
        <p:spPr>
          <a:xfrm>
            <a:off x="6562831" y="4297663"/>
            <a:ext cx="748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200" dirty="0"/>
              <a:t>ejemplo: </a:t>
            </a:r>
            <a:endParaRPr lang="es-PE" sz="1200" dirty="0"/>
          </a:p>
        </p:txBody>
      </p:sp>
      <p:sp>
        <p:nvSpPr>
          <p:cNvPr id="83" name="82 CuadroTexto"/>
          <p:cNvSpPr txBox="1"/>
          <p:nvPr/>
        </p:nvSpPr>
        <p:spPr>
          <a:xfrm>
            <a:off x="6562831" y="5270721"/>
            <a:ext cx="748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200" dirty="0"/>
              <a:t>ejemplo: </a:t>
            </a:r>
            <a:endParaRPr lang="es-PE" sz="12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6562831" y="6206825"/>
            <a:ext cx="748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200" dirty="0"/>
              <a:t>ejemplo: </a:t>
            </a:r>
            <a:endParaRPr lang="es-PE" sz="1200" dirty="0"/>
          </a:p>
        </p:txBody>
      </p:sp>
      <p:cxnSp>
        <p:nvCxnSpPr>
          <p:cNvPr id="86" name="85 Conector recto"/>
          <p:cNvCxnSpPr>
            <a:stCxn id="7" idx="3"/>
            <a:endCxn id="17" idx="1"/>
          </p:cNvCxnSpPr>
          <p:nvPr/>
        </p:nvCxnSpPr>
        <p:spPr>
          <a:xfrm>
            <a:off x="6328041" y="584684"/>
            <a:ext cx="234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>
            <a:stCxn id="17" idx="3"/>
            <a:endCxn id="69" idx="1"/>
          </p:cNvCxnSpPr>
          <p:nvPr/>
        </p:nvCxnSpPr>
        <p:spPr>
          <a:xfrm>
            <a:off x="7310908" y="584684"/>
            <a:ext cx="1532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>
            <a:stCxn id="9" idx="3"/>
            <a:endCxn id="79" idx="1"/>
          </p:cNvCxnSpPr>
          <p:nvPr/>
        </p:nvCxnSpPr>
        <p:spPr>
          <a:xfrm>
            <a:off x="6328041" y="1520788"/>
            <a:ext cx="234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"/>
          <p:cNvCxnSpPr>
            <a:stCxn id="79" idx="3"/>
            <a:endCxn id="68" idx="1"/>
          </p:cNvCxnSpPr>
          <p:nvPr/>
        </p:nvCxnSpPr>
        <p:spPr>
          <a:xfrm flipV="1">
            <a:off x="7310908" y="1520788"/>
            <a:ext cx="15324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recto"/>
          <p:cNvCxnSpPr>
            <a:stCxn id="10" idx="3"/>
            <a:endCxn id="80" idx="1"/>
          </p:cNvCxnSpPr>
          <p:nvPr/>
        </p:nvCxnSpPr>
        <p:spPr>
          <a:xfrm>
            <a:off x="6328041" y="2456348"/>
            <a:ext cx="234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96 Conector recto"/>
          <p:cNvCxnSpPr>
            <a:stCxn id="80" idx="3"/>
            <a:endCxn id="70" idx="1"/>
          </p:cNvCxnSpPr>
          <p:nvPr/>
        </p:nvCxnSpPr>
        <p:spPr>
          <a:xfrm>
            <a:off x="7310908" y="2456348"/>
            <a:ext cx="1532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recto"/>
          <p:cNvCxnSpPr>
            <a:stCxn id="13" idx="3"/>
            <a:endCxn id="81" idx="1"/>
          </p:cNvCxnSpPr>
          <p:nvPr/>
        </p:nvCxnSpPr>
        <p:spPr>
          <a:xfrm>
            <a:off x="6328041" y="3463104"/>
            <a:ext cx="234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100 Conector recto"/>
          <p:cNvCxnSpPr>
            <a:stCxn id="81" idx="3"/>
            <a:endCxn id="71" idx="1"/>
          </p:cNvCxnSpPr>
          <p:nvPr/>
        </p:nvCxnSpPr>
        <p:spPr>
          <a:xfrm>
            <a:off x="7310908" y="3463104"/>
            <a:ext cx="1532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102 Conector recto"/>
          <p:cNvCxnSpPr>
            <a:stCxn id="12" idx="3"/>
            <a:endCxn id="82" idx="1"/>
          </p:cNvCxnSpPr>
          <p:nvPr/>
        </p:nvCxnSpPr>
        <p:spPr>
          <a:xfrm>
            <a:off x="6328041" y="4435212"/>
            <a:ext cx="234790" cy="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104 Conector recto"/>
          <p:cNvCxnSpPr>
            <a:stCxn id="82" idx="3"/>
            <a:endCxn id="72" idx="1"/>
          </p:cNvCxnSpPr>
          <p:nvPr/>
        </p:nvCxnSpPr>
        <p:spPr>
          <a:xfrm flipV="1">
            <a:off x="7310908" y="4435212"/>
            <a:ext cx="153245" cy="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106 Conector recto"/>
          <p:cNvCxnSpPr>
            <a:stCxn id="11" idx="3"/>
            <a:endCxn id="83" idx="1"/>
          </p:cNvCxnSpPr>
          <p:nvPr/>
        </p:nvCxnSpPr>
        <p:spPr>
          <a:xfrm>
            <a:off x="6328041" y="5409220"/>
            <a:ext cx="234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Conector recto"/>
          <p:cNvCxnSpPr>
            <a:stCxn id="83" idx="3"/>
            <a:endCxn id="73" idx="1"/>
          </p:cNvCxnSpPr>
          <p:nvPr/>
        </p:nvCxnSpPr>
        <p:spPr>
          <a:xfrm>
            <a:off x="7310908" y="5409220"/>
            <a:ext cx="1532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110 Conector recto"/>
          <p:cNvCxnSpPr>
            <a:stCxn id="14" idx="3"/>
            <a:endCxn id="84" idx="1"/>
          </p:cNvCxnSpPr>
          <p:nvPr/>
        </p:nvCxnSpPr>
        <p:spPr>
          <a:xfrm>
            <a:off x="6328041" y="6345324"/>
            <a:ext cx="234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112 Conector recto"/>
          <p:cNvCxnSpPr>
            <a:stCxn id="84" idx="3"/>
            <a:endCxn id="74" idx="1"/>
          </p:cNvCxnSpPr>
          <p:nvPr/>
        </p:nvCxnSpPr>
        <p:spPr>
          <a:xfrm>
            <a:off x="7310908" y="6345324"/>
            <a:ext cx="1532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311 Rectángulo"/>
          <p:cNvSpPr/>
          <p:nvPr/>
        </p:nvSpPr>
        <p:spPr>
          <a:xfrm>
            <a:off x="1631506" y="5037274"/>
            <a:ext cx="201622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PE" sz="1400" b="1" dirty="0"/>
          </a:p>
          <a:p>
            <a:pPr algn="just"/>
            <a:r>
              <a:rPr lang="es-PE" sz="1400" b="1" dirty="0"/>
              <a:t>EL VOCATIVO </a:t>
            </a:r>
            <a:r>
              <a:rPr lang="es-PE" sz="1400" dirty="0"/>
              <a:t>es una palabra o grupo de palabras con las que el hablante atrae la atención del receptor.</a:t>
            </a:r>
            <a:endParaRPr lang="es-PE" sz="1400" dirty="0"/>
          </a:p>
        </p:txBody>
      </p:sp>
      <p:pic>
        <p:nvPicPr>
          <p:cNvPr id="1026" name="Picture 2" descr="http://www.menesianosic.net/images/lema/lema200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88" r="1" b="47724"/>
          <a:stretch/>
        </p:blipFill>
        <p:spPr bwMode="auto">
          <a:xfrm>
            <a:off x="2207568" y="4274522"/>
            <a:ext cx="1512168" cy="810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udettunicor.files.wordpress.com/2011/01/3548460769_c328da55ee_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496" y="4613140"/>
            <a:ext cx="755270" cy="47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rlv.zcache.es/apostrofe_etiqueta_engomada_de_la_coma_pegatina-p217538620935532706envb3_4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488" y="2371619"/>
            <a:ext cx="678160" cy="67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3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110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56"/>
          <a:stretch/>
        </p:blipFill>
        <p:spPr bwMode="auto">
          <a:xfrm>
            <a:off x="1524000" y="926275"/>
            <a:ext cx="9144000" cy="6120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295800" y="3915054"/>
            <a:ext cx="5184576" cy="37804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400" b="1" dirty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s</a:t>
            </a:r>
            <a:r>
              <a:rPr lang="es-PE" sz="1400" b="1" dirty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eparar proposiciones de una oración compuesta yuxtapuesta.</a:t>
            </a:r>
            <a:endParaRPr lang="es-PE" sz="1400" b="1" dirty="0">
              <a:solidFill>
                <a:schemeClr val="tx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439816" y="4365104"/>
            <a:ext cx="4824536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Anita viajará a Cusco; Rocío, a </a:t>
            </a:r>
            <a:r>
              <a:rPr lang="es-PE" sz="16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Chanchamayo</a:t>
            </a:r>
            <a:r>
              <a:rPr lang="es-PE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PE" sz="16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304651" y="5139190"/>
            <a:ext cx="5184576" cy="52205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400" b="1" dirty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i</a:t>
            </a:r>
            <a:r>
              <a:rPr lang="es-PE" sz="1400" b="1" dirty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ntroducir expresiones como </a:t>
            </a:r>
            <a:r>
              <a:rPr lang="es-PE" sz="1400" b="1" dirty="0">
                <a:solidFill>
                  <a:srgbClr val="1A1FF4"/>
                </a:solidFill>
                <a:latin typeface="Georgia" pitchFamily="18" charset="0"/>
                <a:cs typeface="Arial" pitchFamily="34" charset="0"/>
              </a:rPr>
              <a:t>sin embargo, aunque</a:t>
            </a:r>
            <a:r>
              <a:rPr lang="es-PE" sz="1400" b="1" dirty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, </a:t>
            </a:r>
            <a:r>
              <a:rPr lang="es-PE" sz="1400" b="1" dirty="0">
                <a:solidFill>
                  <a:srgbClr val="1A1FF4"/>
                </a:solidFill>
                <a:latin typeface="Georgia" pitchFamily="18" charset="0"/>
                <a:cs typeface="Arial" pitchFamily="34" charset="0"/>
              </a:rPr>
              <a:t>no obstante</a:t>
            </a:r>
            <a:r>
              <a:rPr lang="es-PE" sz="1400" b="1" dirty="0">
                <a:solidFill>
                  <a:schemeClr val="accent2"/>
                </a:solidFill>
                <a:latin typeface="Georgia" pitchFamily="18" charset="0"/>
                <a:cs typeface="Arial" pitchFamily="34" charset="0"/>
              </a:rPr>
              <a:t> </a:t>
            </a:r>
            <a:r>
              <a:rPr lang="es-PE" sz="1400" b="1" dirty="0">
                <a:solidFill>
                  <a:schemeClr val="tx1"/>
                </a:solidFill>
                <a:latin typeface="Georgia" pitchFamily="18" charset="0"/>
                <a:cs typeface="Arial" pitchFamily="34" charset="0"/>
              </a:rPr>
              <a:t>cuando las oraciones tienen cierta longitud.</a:t>
            </a:r>
            <a:endParaRPr lang="es-PE" sz="1400" b="1" dirty="0">
              <a:solidFill>
                <a:schemeClr val="tx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367208" y="3140968"/>
            <a:ext cx="5113168" cy="5486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400" i="1" dirty="0">
                <a:solidFill>
                  <a:schemeClr val="tx1"/>
                </a:solidFill>
                <a:latin typeface="Georgia" pitchFamily="18" charset="0"/>
              </a:rPr>
              <a:t>Cada grupo irá por un lado diferente: el primero, por la izquierda; el segundo, por la derecha; el tercero, de frente.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331804" y="2492896"/>
            <a:ext cx="5184576" cy="6480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600" b="1" dirty="0">
                <a:solidFill>
                  <a:schemeClr val="tx1"/>
                </a:solidFill>
              </a:rPr>
              <a:t>separar los elementos de una enumeración cuando se trata de expresiones complejas que incluyen comas:</a:t>
            </a:r>
            <a:endParaRPr lang="es-PE" sz="1600" b="1" dirty="0">
              <a:solidFill>
                <a:schemeClr val="tx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7176120" y="260648"/>
            <a:ext cx="3240360" cy="151216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PE" sz="1400" dirty="0"/>
              <a:t>El punto y coma es, de todos los signos de puntuación, el que </a:t>
            </a:r>
            <a:r>
              <a:rPr lang="es-PE" sz="1400" dirty="0">
                <a:solidFill>
                  <a:schemeClr val="tx1"/>
                </a:solidFill>
              </a:rPr>
              <a:t>presenta un mayor grado de subjetividad en su empleo, pues, en muchos casos, es posible optar, en su lugar, por otro signo de puntuación, como el punto y seguido, los dos puntos o la coma</a:t>
            </a:r>
            <a:endParaRPr lang="es-PE" sz="1400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670780" y="620688"/>
            <a:ext cx="288032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10 Rectángulo"/>
          <p:cNvSpPr/>
          <p:nvPr/>
        </p:nvSpPr>
        <p:spPr>
          <a:xfrm>
            <a:off x="4331804" y="5648137"/>
            <a:ext cx="5041160" cy="5171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400" i="1" dirty="0">
                <a:solidFill>
                  <a:schemeClr val="tx1"/>
                </a:solidFill>
              </a:rPr>
              <a:t>Los jugadores se entrenaron intensamente durante todo el mes; sin embargo, los resultados no fueron los que el entrenador </a:t>
            </a:r>
            <a:r>
              <a:rPr lang="es-PE" sz="1400" i="1" dirty="0">
                <a:solidFill>
                  <a:schemeClr val="tx1"/>
                </a:solidFill>
              </a:rPr>
              <a:t>esperaba</a:t>
            </a:r>
            <a:r>
              <a:rPr lang="es-PE" sz="14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PE" sz="1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92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110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29"/>
          <a:stretch/>
        </p:blipFill>
        <p:spPr bwMode="auto">
          <a:xfrm>
            <a:off x="1524000" y="783771"/>
            <a:ext cx="9144000" cy="607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1703512" y="620688"/>
            <a:ext cx="14401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7 Rectángulo"/>
          <p:cNvSpPr/>
          <p:nvPr/>
        </p:nvSpPr>
        <p:spPr>
          <a:xfrm>
            <a:off x="10344472" y="626883"/>
            <a:ext cx="14401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8680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p110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09"/>
          <a:stretch/>
        </p:blipFill>
        <p:spPr bwMode="auto">
          <a:xfrm>
            <a:off x="1549797" y="620689"/>
            <a:ext cx="9144000" cy="6109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1703512" y="404664"/>
            <a:ext cx="72008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4 Rectángulo"/>
          <p:cNvSpPr/>
          <p:nvPr/>
        </p:nvSpPr>
        <p:spPr>
          <a:xfrm>
            <a:off x="10416480" y="404664"/>
            <a:ext cx="72008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6412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443</Words>
  <Application>Microsoft Office PowerPoint</Application>
  <PresentationFormat>Panorámica</PresentationFormat>
  <Paragraphs>48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Georgia</vt:lpstr>
      <vt:lpstr>Tema de Office</vt:lpstr>
      <vt:lpstr>LOS SIGNOS DE PUNTUACIÓN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SIGNOS DE PUNTUACIÓN</dc:title>
  <dc:creator>LENOVO</dc:creator>
  <cp:lastModifiedBy>LENOVO</cp:lastModifiedBy>
  <cp:revision>1</cp:revision>
  <dcterms:created xsi:type="dcterms:W3CDTF">2018-11-04T03:33:06Z</dcterms:created>
  <dcterms:modified xsi:type="dcterms:W3CDTF">2018-11-04T03:33:19Z</dcterms:modified>
</cp:coreProperties>
</file>