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2" r:id="rId3"/>
    <p:sldId id="257" r:id="rId4"/>
    <p:sldId id="258" r:id="rId5"/>
    <p:sldId id="259" r:id="rId6"/>
    <p:sldId id="260" r:id="rId7"/>
    <p:sldId id="261" r:id="rId8"/>
    <p:sldId id="262" r:id="rId9"/>
    <p:sldId id="263" r:id="rId10"/>
    <p:sldId id="264" r:id="rId11"/>
    <p:sldId id="273" r:id="rId12"/>
    <p:sldId id="267" r:id="rId13"/>
    <p:sldId id="268" r:id="rId14"/>
    <p:sldId id="269" r:id="rId15"/>
    <p:sldId id="270" r:id="rId16"/>
    <p:sldId id="271"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8919667-1882-407A-954F-24CD5F175577}" type="datetimeFigureOut">
              <a:rPr lang="es-MX" smtClean="0"/>
              <a:t>02/03/2019</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E603108-D20B-4816-9989-04B9B80BA743}" type="slidenum">
              <a:rPr lang="es-MX" smtClean="0"/>
              <a:t>‹Nº›</a:t>
            </a:fld>
            <a:endParaRPr lang="es-MX"/>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919667-1882-407A-954F-24CD5F175577}" type="datetimeFigureOut">
              <a:rPr lang="es-MX" smtClean="0"/>
              <a:t>02/03/2019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919667-1882-407A-954F-24CD5F175577}" type="datetimeFigureOut">
              <a:rPr lang="es-MX" smtClean="0"/>
              <a:t>02/03/2019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919667-1882-407A-954F-24CD5F175577}" type="datetimeFigureOut">
              <a:rPr lang="es-MX" smtClean="0"/>
              <a:t>02/03/2019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919667-1882-407A-954F-24CD5F175577}" type="datetimeFigureOut">
              <a:rPr lang="es-MX" smtClean="0"/>
              <a:t>02/03/2019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8919667-1882-407A-954F-24CD5F175577}" type="datetimeFigureOut">
              <a:rPr lang="es-MX" smtClean="0"/>
              <a:t>02/03/2019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603108-D20B-4816-9989-04B9B80BA743}" type="slidenum">
              <a:rPr lang="es-MX" smtClean="0"/>
              <a:t>‹Nº›</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8919667-1882-407A-954F-24CD5F175577}" type="datetimeFigureOut">
              <a:rPr lang="es-MX" smtClean="0"/>
              <a:t>02/03/2019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8919667-1882-407A-954F-24CD5F175577}" type="datetimeFigureOut">
              <a:rPr lang="es-MX" smtClean="0"/>
              <a:t>02/03/2019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19667-1882-407A-954F-24CD5F175577}" type="datetimeFigureOut">
              <a:rPr lang="es-MX" smtClean="0"/>
              <a:t>02/03/2019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919667-1882-407A-954F-24CD5F175577}" type="datetimeFigureOut">
              <a:rPr lang="es-MX" smtClean="0"/>
              <a:t>02/03/2019</a:t>
            </a:fld>
            <a:endParaRPr lang="es-MX"/>
          </a:p>
        </p:txBody>
      </p:sp>
      <p:sp>
        <p:nvSpPr>
          <p:cNvPr id="7" name="Slide Number Placeholder 6"/>
          <p:cNvSpPr>
            <a:spLocks noGrp="1"/>
          </p:cNvSpPr>
          <p:nvPr>
            <p:ph type="sldNum" sz="quarter" idx="12"/>
          </p:nvPr>
        </p:nvSpPr>
        <p:spPr/>
        <p:txBody>
          <a:bodyPr/>
          <a:lstStyle/>
          <a:p>
            <a:fld id="{9E603108-D20B-4816-9989-04B9B80BA743}" type="slidenum">
              <a:rPr lang="es-MX" smtClean="0"/>
              <a:t>‹Nº›</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919667-1882-407A-954F-24CD5F175577}" type="datetimeFigureOut">
              <a:rPr lang="es-MX" smtClean="0"/>
              <a:t>02/03/2019</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9E603108-D20B-4816-9989-04B9B80BA743}"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8919667-1882-407A-954F-24CD5F175577}" type="datetimeFigureOut">
              <a:rPr lang="es-MX" smtClean="0"/>
              <a:t>02/03/2019</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E603108-D20B-4816-9989-04B9B80BA743}"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88024" y="188640"/>
            <a:ext cx="3313355" cy="1702160"/>
          </a:xfrm>
        </p:spPr>
        <p:txBody>
          <a:bodyPr>
            <a:normAutofit/>
          </a:bodyPr>
          <a:lstStyle/>
          <a:p>
            <a:pPr algn="ctr"/>
            <a:r>
              <a:rPr lang="es-MX" sz="4800" b="1" dirty="0" smtClean="0">
                <a:solidFill>
                  <a:schemeClr val="accent1">
                    <a:lumMod val="60000"/>
                    <a:lumOff val="40000"/>
                  </a:schemeClr>
                </a:solidFill>
              </a:rPr>
              <a:t>LOS BIOMAS</a:t>
            </a:r>
            <a:endParaRPr lang="es-MX" sz="4800" b="1" dirty="0">
              <a:solidFill>
                <a:schemeClr val="accent1">
                  <a:lumMod val="60000"/>
                  <a:lumOff val="40000"/>
                </a:schemeClr>
              </a:solidFill>
            </a:endParaRPr>
          </a:p>
        </p:txBody>
      </p:sp>
      <p:sp>
        <p:nvSpPr>
          <p:cNvPr id="3" name="2 Subtítulo"/>
          <p:cNvSpPr>
            <a:spLocks noGrp="1"/>
          </p:cNvSpPr>
          <p:nvPr>
            <p:ph type="subTitle" idx="1"/>
          </p:nvPr>
        </p:nvSpPr>
        <p:spPr>
          <a:xfrm>
            <a:off x="4860032" y="2636912"/>
            <a:ext cx="3096344" cy="2448272"/>
          </a:xfrm>
        </p:spPr>
        <p:txBody>
          <a:bodyPr>
            <a:noAutofit/>
          </a:bodyPr>
          <a:lstStyle/>
          <a:p>
            <a:pPr algn="just"/>
            <a:r>
              <a:rPr lang="es-MX" sz="2000" dirty="0" smtClean="0"/>
              <a:t>2 o más ecosistemas compartiendo una misma área, así como sus factores climáticos y físicos.</a:t>
            </a:r>
            <a:endParaRPr lang="es-MX" sz="2000" dirty="0"/>
          </a:p>
        </p:txBody>
      </p:sp>
    </p:spTree>
    <p:extLst>
      <p:ext uri="{BB962C8B-B14F-4D97-AF65-F5344CB8AC3E}">
        <p14:creationId xmlns:p14="http://schemas.microsoft.com/office/powerpoint/2010/main" val="29972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9628" y="908720"/>
            <a:ext cx="7024744" cy="757888"/>
          </a:xfrm>
        </p:spPr>
        <p:txBody>
          <a:bodyPr/>
          <a:lstStyle/>
          <a:p>
            <a:r>
              <a:rPr lang="es-MX" b="1" i="1" dirty="0" smtClean="0"/>
              <a:t>Tundras</a:t>
            </a:r>
            <a:endParaRPr lang="es-MX" b="1" i="1" dirty="0"/>
          </a:p>
        </p:txBody>
      </p:sp>
      <p:sp>
        <p:nvSpPr>
          <p:cNvPr id="3" name="2 Marcador de contenido"/>
          <p:cNvSpPr>
            <a:spLocks noGrp="1"/>
          </p:cNvSpPr>
          <p:nvPr>
            <p:ph idx="1"/>
          </p:nvPr>
        </p:nvSpPr>
        <p:spPr>
          <a:xfrm>
            <a:off x="1043608" y="1628800"/>
            <a:ext cx="6777317" cy="3508977"/>
          </a:xfrm>
        </p:spPr>
        <p:txBody>
          <a:bodyPr>
            <a:normAutofit/>
          </a:bodyPr>
          <a:lstStyle/>
          <a:p>
            <a:r>
              <a:rPr lang="es-MX" dirty="0" smtClean="0"/>
              <a:t>Es </a:t>
            </a:r>
            <a:r>
              <a:rPr lang="es-MX" dirty="0"/>
              <a:t>un bioma que se caracteriza por su subsuelo helado, falta de vegetación arbórea o, en todo caso, de árboles naturales, lo cual se debe a la poca heliofanía y al estrés del frío glacial; los suelos, que están cubiertos de musgos y líquenes, son pantanosos, con turberas en muchos sitios.</a:t>
            </a:r>
          </a:p>
        </p:txBody>
      </p:sp>
      <p:pic>
        <p:nvPicPr>
          <p:cNvPr id="9218" name="Picture 2" descr="Greenland-sydkap h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81127"/>
            <a:ext cx="8064896" cy="2016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2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1800" y="908720"/>
            <a:ext cx="3600400" cy="1446550"/>
          </a:xfrm>
          <a:prstGeom prst="rect">
            <a:avLst/>
          </a:prstGeom>
          <a:noFill/>
        </p:spPr>
        <p:txBody>
          <a:bodyPr wrap="square" rtlCol="0">
            <a:spAutoFit/>
          </a:bodyPr>
          <a:lstStyle/>
          <a:p>
            <a:pPr algn="ctr"/>
            <a:r>
              <a:rPr lang="es-MX" sz="4400" b="1" dirty="0" smtClean="0"/>
              <a:t>BIOMAS ACUÁTICOS</a:t>
            </a:r>
            <a:endParaRPr lang="es-MX" sz="4400" b="1" dirty="0"/>
          </a:p>
        </p:txBody>
      </p:sp>
      <p:sp>
        <p:nvSpPr>
          <p:cNvPr id="3" name="2 Marcador de contenido"/>
          <p:cNvSpPr txBox="1">
            <a:spLocks/>
          </p:cNvSpPr>
          <p:nvPr/>
        </p:nvSpPr>
        <p:spPr>
          <a:xfrm>
            <a:off x="4283968" y="2800343"/>
            <a:ext cx="4032448" cy="3508977"/>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MX" sz="1900" dirty="0" smtClean="0"/>
              <a:t>El bioma</a:t>
            </a:r>
            <a:r>
              <a:rPr lang="es-MX" sz="1900" b="1" dirty="0" smtClean="0"/>
              <a:t> </a:t>
            </a:r>
            <a:r>
              <a:rPr lang="es-MX" sz="1900" dirty="0" smtClean="0"/>
              <a:t>marino es el bioma más grande del mundo! Cubre alrededor de 70% de la tierra. Incluye los cinco océanos principales: El Pacífico, Atlántico, Indio, Ártico y Sureño, tanto como muchas bahías y golfos más pequeños.</a:t>
            </a:r>
            <a:endParaRPr lang="es-MX" sz="1900" dirty="0"/>
          </a:p>
        </p:txBody>
      </p:sp>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73" y="3047960"/>
            <a:ext cx="3234879" cy="244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5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836712"/>
            <a:ext cx="7024744" cy="829896"/>
          </a:xfrm>
        </p:spPr>
        <p:txBody>
          <a:bodyPr/>
          <a:lstStyle/>
          <a:p>
            <a:r>
              <a:rPr lang="es-MX" b="1" i="1" dirty="0" smtClean="0"/>
              <a:t>Zonas Neríticas</a:t>
            </a:r>
            <a:endParaRPr lang="es-MX" b="1" i="1" dirty="0"/>
          </a:p>
        </p:txBody>
      </p:sp>
      <p:sp>
        <p:nvSpPr>
          <p:cNvPr id="3" name="2 Marcador de contenido"/>
          <p:cNvSpPr>
            <a:spLocks noGrp="1"/>
          </p:cNvSpPr>
          <p:nvPr>
            <p:ph idx="1"/>
          </p:nvPr>
        </p:nvSpPr>
        <p:spPr>
          <a:xfrm>
            <a:off x="1043608" y="1628800"/>
            <a:ext cx="6777317" cy="3508977"/>
          </a:xfrm>
        </p:spPr>
        <p:txBody>
          <a:bodyPr/>
          <a:lstStyle/>
          <a:p>
            <a:r>
              <a:rPr lang="es-MX" dirty="0"/>
              <a:t>La zona</a:t>
            </a:r>
            <a:r>
              <a:rPr lang="es-MX" b="1" dirty="0"/>
              <a:t> </a:t>
            </a:r>
            <a:r>
              <a:rPr lang="es-MX" dirty="0"/>
              <a:t>nerítica es la zona marítima cercana a la costa, pero que no tiene contacto directo con el litoral, abarcando desde los 10 metros de profundidad hasta los 200 metros bajo nivel del mar. Corresponde a la plataforma continental.</a:t>
            </a:r>
          </a:p>
        </p:txBody>
      </p:sp>
      <p:pic>
        <p:nvPicPr>
          <p:cNvPr id="12290" name="Picture 2" descr="Resultado de imagen para Biomas Neri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83" y="4192306"/>
            <a:ext cx="8055265" cy="2369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58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764704"/>
            <a:ext cx="7024744" cy="757888"/>
          </a:xfrm>
        </p:spPr>
        <p:txBody>
          <a:bodyPr/>
          <a:lstStyle/>
          <a:p>
            <a:r>
              <a:rPr lang="es-MX" b="1" i="1" dirty="0" smtClean="0"/>
              <a:t>Zonas Oceánicas</a:t>
            </a:r>
            <a:endParaRPr lang="es-MX" b="1" i="1" dirty="0"/>
          </a:p>
        </p:txBody>
      </p:sp>
      <p:sp>
        <p:nvSpPr>
          <p:cNvPr id="3" name="2 Marcador de contenido"/>
          <p:cNvSpPr>
            <a:spLocks noGrp="1"/>
          </p:cNvSpPr>
          <p:nvPr>
            <p:ph idx="1"/>
          </p:nvPr>
        </p:nvSpPr>
        <p:spPr>
          <a:xfrm>
            <a:off x="971600" y="1412776"/>
            <a:ext cx="6777317" cy="3508977"/>
          </a:xfrm>
        </p:spPr>
        <p:txBody>
          <a:bodyPr/>
          <a:lstStyle/>
          <a:p>
            <a:r>
              <a:rPr lang="es-MX" dirty="0"/>
              <a:t>E</a:t>
            </a:r>
            <a:r>
              <a:rPr lang="es-MX" dirty="0" smtClean="0"/>
              <a:t>stá </a:t>
            </a:r>
            <a:r>
              <a:rPr lang="es-MX" dirty="0"/>
              <a:t>alejada de la costa y en ella se diferencia la zona fótica, con aguas iluminadas en la que habitan organismos que flotan en la superficie y que nadan a diferentes profundidades y, más abajo, la zona afótica en la que reina la oscuridad y viven animales que nadan libremente así como los que se fijan al fondo marino.</a:t>
            </a:r>
          </a:p>
        </p:txBody>
      </p:sp>
      <p:pic>
        <p:nvPicPr>
          <p:cNvPr id="1331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65104"/>
            <a:ext cx="8064896" cy="2206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33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836712"/>
            <a:ext cx="7024744" cy="757888"/>
          </a:xfrm>
        </p:spPr>
        <p:txBody>
          <a:bodyPr/>
          <a:lstStyle/>
          <a:p>
            <a:r>
              <a:rPr lang="es-MX" b="1" i="1" dirty="0"/>
              <a:t>Biomas de agua dulce</a:t>
            </a:r>
          </a:p>
        </p:txBody>
      </p:sp>
      <p:sp>
        <p:nvSpPr>
          <p:cNvPr id="3" name="2 Marcador de contenido"/>
          <p:cNvSpPr>
            <a:spLocks noGrp="1"/>
          </p:cNvSpPr>
          <p:nvPr>
            <p:ph idx="1"/>
          </p:nvPr>
        </p:nvSpPr>
        <p:spPr>
          <a:xfrm>
            <a:off x="1043608" y="1556792"/>
            <a:ext cx="6777317" cy="3508977"/>
          </a:xfrm>
        </p:spPr>
        <p:txBody>
          <a:bodyPr/>
          <a:lstStyle/>
          <a:p>
            <a:r>
              <a:rPr lang="es-MX" dirty="0"/>
              <a:t>Incluyen los biomas donde la concentración de sales es menor así como la profundidad. Entre ellos existen biomas con corrientes continuas de agua como ríos y arroyos y aquellos en los que la corriente es muy lenta, como pantanos, lagos, humedales.</a:t>
            </a:r>
          </a:p>
        </p:txBody>
      </p:sp>
      <p:pic>
        <p:nvPicPr>
          <p:cNvPr id="1433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8064896" cy="2407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9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836712"/>
            <a:ext cx="7024744" cy="829896"/>
          </a:xfrm>
        </p:spPr>
        <p:txBody>
          <a:bodyPr/>
          <a:lstStyle/>
          <a:p>
            <a:r>
              <a:rPr lang="es-MX" b="1" i="1" dirty="0"/>
              <a:t>Ríos y arroyos.</a:t>
            </a:r>
          </a:p>
        </p:txBody>
      </p:sp>
      <p:sp>
        <p:nvSpPr>
          <p:cNvPr id="3" name="2 Marcador de contenido"/>
          <p:cNvSpPr>
            <a:spLocks noGrp="1"/>
          </p:cNvSpPr>
          <p:nvPr>
            <p:ph idx="1"/>
          </p:nvPr>
        </p:nvSpPr>
        <p:spPr>
          <a:xfrm>
            <a:off x="1043608" y="1628800"/>
            <a:ext cx="6777317" cy="3508977"/>
          </a:xfrm>
        </p:spPr>
        <p:txBody>
          <a:bodyPr/>
          <a:lstStyle/>
          <a:p>
            <a:r>
              <a:rPr lang="es-MX" dirty="0"/>
              <a:t>El movimiento de las aguas es rápido aunque su velocidad varía dependiendo del tramo. La temperatura del agua depende de las variaciones estacionales así como de la zona geográfica en la que se encuentre el río o arroyo.</a:t>
            </a:r>
          </a:p>
        </p:txBody>
      </p:sp>
      <p:pic>
        <p:nvPicPr>
          <p:cNvPr id="1536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7" y="3933055"/>
            <a:ext cx="8064896" cy="2592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36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836712"/>
            <a:ext cx="7024744" cy="757888"/>
          </a:xfrm>
        </p:spPr>
        <p:txBody>
          <a:bodyPr/>
          <a:lstStyle/>
          <a:p>
            <a:r>
              <a:rPr lang="es-MX" b="1" i="1" dirty="0"/>
              <a:t>Lagos y lagunas.</a:t>
            </a:r>
          </a:p>
        </p:txBody>
      </p:sp>
      <p:sp>
        <p:nvSpPr>
          <p:cNvPr id="3" name="2 Marcador de contenido"/>
          <p:cNvSpPr>
            <a:spLocks noGrp="1"/>
          </p:cNvSpPr>
          <p:nvPr>
            <p:ph idx="1"/>
          </p:nvPr>
        </p:nvSpPr>
        <p:spPr>
          <a:xfrm>
            <a:off x="1043608" y="1556792"/>
            <a:ext cx="6777317" cy="3508977"/>
          </a:xfrm>
        </p:spPr>
        <p:txBody>
          <a:bodyPr/>
          <a:lstStyle/>
          <a:p>
            <a:r>
              <a:rPr lang="es-MX" dirty="0"/>
              <a:t>Las corrientes de agua son muy lentas. Se dividen en zonas: litoral y limnética, con aguas iluminadas en las que existen productores y variedad de consumidores. En la zona profunda, oscura, solo hay productores y descomponedores.</a:t>
            </a:r>
          </a:p>
        </p:txBody>
      </p:sp>
      <p:pic>
        <p:nvPicPr>
          <p:cNvPr id="1638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46762"/>
            <a:ext cx="8208912" cy="2750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49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1800" y="908720"/>
            <a:ext cx="3600400" cy="1446550"/>
          </a:xfrm>
          <a:prstGeom prst="rect">
            <a:avLst/>
          </a:prstGeom>
          <a:noFill/>
        </p:spPr>
        <p:txBody>
          <a:bodyPr wrap="square" rtlCol="0">
            <a:spAutoFit/>
          </a:bodyPr>
          <a:lstStyle/>
          <a:p>
            <a:pPr algn="ctr"/>
            <a:r>
              <a:rPr lang="es-MX" sz="4400" b="1" dirty="0" smtClean="0"/>
              <a:t>BIOMAS TERRESTRES</a:t>
            </a:r>
            <a:endParaRPr lang="es-MX" sz="4400" b="1" dirty="0"/>
          </a:p>
        </p:txBody>
      </p:sp>
      <p:sp>
        <p:nvSpPr>
          <p:cNvPr id="3" name="2 CuadroTexto"/>
          <p:cNvSpPr txBox="1"/>
          <p:nvPr/>
        </p:nvSpPr>
        <p:spPr>
          <a:xfrm>
            <a:off x="3995936" y="2852936"/>
            <a:ext cx="4176464" cy="2308324"/>
          </a:xfrm>
          <a:prstGeom prst="rect">
            <a:avLst/>
          </a:prstGeom>
          <a:noFill/>
        </p:spPr>
        <p:txBody>
          <a:bodyPr wrap="square" rtlCol="0">
            <a:spAutoFit/>
          </a:bodyPr>
          <a:lstStyle/>
          <a:p>
            <a:pPr algn="just"/>
            <a:r>
              <a:rPr lang="es-MX" dirty="0" smtClean="0"/>
              <a:t>Se le llama así a los grandes ecosistemas terrestres fácilmente distinguibles por el aspecto de sus comunidades porque cada uno tiene un tipo de vegetación muy característico (hierba, árboles, perennifolios, caducifolios, matorral, etcétera.)</a:t>
            </a: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 y="2636912"/>
            <a:ext cx="3232330" cy="258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3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836712"/>
            <a:ext cx="2376264" cy="757888"/>
          </a:xfrm>
        </p:spPr>
        <p:txBody>
          <a:bodyPr/>
          <a:lstStyle/>
          <a:p>
            <a:r>
              <a:rPr lang="es-MX" b="1" i="1" dirty="0" smtClean="0"/>
              <a:t>Selvas</a:t>
            </a:r>
            <a:endParaRPr lang="es-MX" b="1" i="1" dirty="0"/>
          </a:p>
        </p:txBody>
      </p:sp>
      <p:sp>
        <p:nvSpPr>
          <p:cNvPr id="3" name="2 Marcador de contenido"/>
          <p:cNvSpPr>
            <a:spLocks noGrp="1"/>
          </p:cNvSpPr>
          <p:nvPr>
            <p:ph idx="1"/>
          </p:nvPr>
        </p:nvSpPr>
        <p:spPr>
          <a:xfrm>
            <a:off x="1043608" y="1556792"/>
            <a:ext cx="6777317" cy="3080320"/>
          </a:xfrm>
        </p:spPr>
        <p:txBody>
          <a:bodyPr/>
          <a:lstStyle/>
          <a:p>
            <a:r>
              <a:rPr lang="es-MX" dirty="0"/>
              <a:t>El bioma de la </a:t>
            </a:r>
            <a:r>
              <a:rPr lang="es-MX" b="1" dirty="0"/>
              <a:t>selva</a:t>
            </a:r>
            <a:r>
              <a:rPr lang="es-MX" dirty="0"/>
              <a:t> es conocido por muchos nombres diferentes; bosque lluvioso, jungla, bosques densos, entre otros términos. Principalmente alberga una extensa cantidad de especies en flora y fauna además de caracterizarse por albergar árboles de grandes dimensiones y altura.</a:t>
            </a:r>
          </a:p>
        </p:txBody>
      </p:sp>
      <p:pic>
        <p:nvPicPr>
          <p:cNvPr id="1030"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55" y="4505714"/>
            <a:ext cx="8064896" cy="2036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98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2304256" cy="757888"/>
          </a:xfrm>
        </p:spPr>
        <p:txBody>
          <a:bodyPr/>
          <a:lstStyle/>
          <a:p>
            <a:r>
              <a:rPr lang="es-MX" b="1" i="1" dirty="0" smtClean="0"/>
              <a:t>Bosques</a:t>
            </a:r>
            <a:endParaRPr lang="es-MX" b="1" i="1" dirty="0"/>
          </a:p>
        </p:txBody>
      </p:sp>
      <p:sp>
        <p:nvSpPr>
          <p:cNvPr id="3" name="2 Marcador de contenido"/>
          <p:cNvSpPr>
            <a:spLocks noGrp="1"/>
          </p:cNvSpPr>
          <p:nvPr>
            <p:ph idx="1"/>
          </p:nvPr>
        </p:nvSpPr>
        <p:spPr>
          <a:xfrm>
            <a:off x="1043608" y="1628801"/>
            <a:ext cx="6777317" cy="3384376"/>
          </a:xfrm>
        </p:spPr>
        <p:txBody>
          <a:bodyPr>
            <a:normAutofit lnSpcReduction="10000"/>
          </a:bodyPr>
          <a:lstStyle/>
          <a:p>
            <a:r>
              <a:rPr lang="es-MX" dirty="0"/>
              <a:t>Un </a:t>
            </a:r>
            <a:r>
              <a:rPr lang="es-MX" b="1" dirty="0"/>
              <a:t>bosque</a:t>
            </a:r>
            <a:r>
              <a:rPr lang="es-MX" dirty="0"/>
              <a:t> es un ecosistema donde la vegetación predominante la constituyen los árboles y </a:t>
            </a:r>
            <a:r>
              <a:rPr lang="es-MX" dirty="0" smtClean="0"/>
              <a:t>matas. </a:t>
            </a:r>
            <a:r>
              <a:rPr lang="es-MX" dirty="0"/>
              <a:t>Estas comunidades de plantas cubren grandes áreas del globo terráqueo y funcionan como hábitats para los animales, moduladores de flujos hidrológicos y conservadores del suelo, constituyendo uno de los aspectos más importantes de la biosfera de la Tierra.</a:t>
            </a:r>
          </a:p>
        </p:txBody>
      </p:sp>
      <p:pic>
        <p:nvPicPr>
          <p:cNvPr id="2050" name="Picture 2" descr="Resultado de imagen para B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69160"/>
            <a:ext cx="8064896"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5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2376264" cy="757888"/>
          </a:xfrm>
        </p:spPr>
        <p:txBody>
          <a:bodyPr/>
          <a:lstStyle/>
          <a:p>
            <a:r>
              <a:rPr lang="es-MX" b="1" i="1" dirty="0" smtClean="0"/>
              <a:t>Praderas</a:t>
            </a:r>
            <a:endParaRPr lang="es-MX" b="1" i="1" dirty="0"/>
          </a:p>
        </p:txBody>
      </p:sp>
      <p:sp>
        <p:nvSpPr>
          <p:cNvPr id="3" name="2 Marcador de contenido"/>
          <p:cNvSpPr>
            <a:spLocks noGrp="1"/>
          </p:cNvSpPr>
          <p:nvPr>
            <p:ph idx="1"/>
          </p:nvPr>
        </p:nvSpPr>
        <p:spPr>
          <a:xfrm>
            <a:off x="1043608" y="1556792"/>
            <a:ext cx="6777317" cy="3508977"/>
          </a:xfrm>
        </p:spPr>
        <p:txBody>
          <a:bodyPr/>
          <a:lstStyle/>
          <a:p>
            <a:r>
              <a:rPr lang="es-MX" dirty="0"/>
              <a:t>Los pastizales y matorrales templados o dicho de otro modo, las praderas y estepas, conforman un bioma cuyos ecosistemas predominantes lo constituyen los herbazales de clima templado entre semiárido y húmedo, con una estación cálida y otra marcadamente fría en invierno.</a:t>
            </a:r>
          </a:p>
        </p:txBody>
      </p:sp>
      <p:pic>
        <p:nvPicPr>
          <p:cNvPr id="4098" name="Picture 2" descr="Resultado de imagen para Prade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8064896" cy="2124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7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024744" cy="757888"/>
          </a:xfrm>
        </p:spPr>
        <p:txBody>
          <a:bodyPr/>
          <a:lstStyle/>
          <a:p>
            <a:r>
              <a:rPr lang="es-MX" b="1" i="1" dirty="0" smtClean="0"/>
              <a:t>Sabanas</a:t>
            </a:r>
            <a:endParaRPr lang="es-MX" b="1" i="1" dirty="0"/>
          </a:p>
        </p:txBody>
      </p:sp>
      <p:sp>
        <p:nvSpPr>
          <p:cNvPr id="3" name="2 Marcador de contenido"/>
          <p:cNvSpPr>
            <a:spLocks noGrp="1"/>
          </p:cNvSpPr>
          <p:nvPr>
            <p:ph idx="1"/>
          </p:nvPr>
        </p:nvSpPr>
        <p:spPr>
          <a:xfrm>
            <a:off x="1043608" y="1628800"/>
            <a:ext cx="6777317" cy="3121572"/>
          </a:xfrm>
        </p:spPr>
        <p:txBody>
          <a:bodyPr/>
          <a:lstStyle/>
          <a:p>
            <a:r>
              <a:rPr lang="es-MX" dirty="0"/>
              <a:t> </a:t>
            </a:r>
            <a:r>
              <a:rPr lang="es-MX" dirty="0" smtClean="0"/>
              <a:t>Las </a:t>
            </a:r>
            <a:r>
              <a:rPr lang="es-MX" dirty="0"/>
              <a:t>sabanas son zonas secas de transición entre selvas y semidesiertos. Las sabanas se encuentran ubicadas en zonas tropicales y subtropicales, sobre todo con climas tropicales secos; aunque en ocasiones también se incluyen ecosistemas templados similares bajo esta </a:t>
            </a:r>
            <a:r>
              <a:rPr lang="es-MX" dirty="0" smtClean="0"/>
              <a:t>denominación.</a:t>
            </a:r>
            <a:endParaRPr lang="es-MX" dirty="0"/>
          </a:p>
        </p:txBody>
      </p:sp>
      <p:pic>
        <p:nvPicPr>
          <p:cNvPr id="5122" name="Picture 2" descr="Resultado de imagen para sab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81128"/>
            <a:ext cx="8064896" cy="2023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66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980728"/>
            <a:ext cx="7024744" cy="710952"/>
          </a:xfrm>
        </p:spPr>
        <p:txBody>
          <a:bodyPr/>
          <a:lstStyle/>
          <a:p>
            <a:r>
              <a:rPr lang="es-MX" b="1" i="1" dirty="0" smtClean="0"/>
              <a:t>Taigas</a:t>
            </a:r>
            <a:endParaRPr lang="es-MX" b="1" i="1" dirty="0"/>
          </a:p>
        </p:txBody>
      </p:sp>
      <p:sp>
        <p:nvSpPr>
          <p:cNvPr id="3" name="2 Marcador de contenido"/>
          <p:cNvSpPr>
            <a:spLocks noGrp="1"/>
          </p:cNvSpPr>
          <p:nvPr>
            <p:ph idx="1"/>
          </p:nvPr>
        </p:nvSpPr>
        <p:spPr>
          <a:xfrm>
            <a:off x="971600" y="1700808"/>
            <a:ext cx="6777317" cy="2833540"/>
          </a:xfrm>
        </p:spPr>
        <p:txBody>
          <a:bodyPr>
            <a:normAutofit lnSpcReduction="10000"/>
          </a:bodyPr>
          <a:lstStyle/>
          <a:p>
            <a:r>
              <a:rPr lang="es-MX" dirty="0"/>
              <a:t>La </a:t>
            </a:r>
            <a:r>
              <a:rPr lang="es-MX" b="1" dirty="0"/>
              <a:t>taiga</a:t>
            </a:r>
            <a:r>
              <a:rPr lang="es-MX" dirty="0"/>
              <a:t> </a:t>
            </a:r>
            <a:r>
              <a:rPr lang="es-MX" dirty="0" smtClean="0"/>
              <a:t>​ </a:t>
            </a:r>
            <a:r>
              <a:rPr lang="es-MX" dirty="0"/>
              <a:t>o bosque boreal es un bioma caracterizado por sus formaciones boscosas de coníferas, siendo la mayor masa forestal del planeta</a:t>
            </a:r>
            <a:r>
              <a:rPr lang="es-MX" dirty="0" smtClean="0"/>
              <a:t>.</a:t>
            </a:r>
            <a:r>
              <a:rPr lang="es-MX" dirty="0"/>
              <a:t> En Canadá se emplea «bosque </a:t>
            </a:r>
            <a:r>
              <a:rPr lang="es-MX" dirty="0" smtClean="0"/>
              <a:t>boreal» para </a:t>
            </a:r>
            <a:r>
              <a:rPr lang="es-MX" dirty="0"/>
              <a:t>designar la zona sur del ecosistema, mientras que «taiga» se usa para la zona más próxima a la línea de vegetación ártica.</a:t>
            </a:r>
          </a:p>
        </p:txBody>
      </p:sp>
      <p:pic>
        <p:nvPicPr>
          <p:cNvPr id="6146" name="Picture 2" descr="Resultado de imagen para ta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8064896" cy="2124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1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980728"/>
            <a:ext cx="7024744" cy="829896"/>
          </a:xfrm>
        </p:spPr>
        <p:txBody>
          <a:bodyPr>
            <a:normAutofit/>
          </a:bodyPr>
          <a:lstStyle/>
          <a:p>
            <a:r>
              <a:rPr lang="es-MX" b="1" i="1" dirty="0" smtClean="0"/>
              <a:t>Estepas</a:t>
            </a:r>
            <a:endParaRPr lang="es-MX" b="1" i="1" dirty="0"/>
          </a:p>
        </p:txBody>
      </p:sp>
      <p:sp>
        <p:nvSpPr>
          <p:cNvPr id="3" name="2 Marcador de contenido"/>
          <p:cNvSpPr>
            <a:spLocks noGrp="1"/>
          </p:cNvSpPr>
          <p:nvPr>
            <p:ph idx="1"/>
          </p:nvPr>
        </p:nvSpPr>
        <p:spPr>
          <a:xfrm>
            <a:off x="1043608" y="1844824"/>
            <a:ext cx="6777317" cy="2737444"/>
          </a:xfrm>
        </p:spPr>
        <p:txBody>
          <a:bodyPr>
            <a:normAutofit fontScale="92500" lnSpcReduction="20000"/>
          </a:bodyPr>
          <a:lstStyle/>
          <a:p>
            <a:r>
              <a:rPr lang="es-MX" dirty="0"/>
              <a:t>La </a:t>
            </a:r>
            <a:r>
              <a:rPr lang="es-MX" b="1" dirty="0" smtClean="0"/>
              <a:t>estepa</a:t>
            </a:r>
            <a:r>
              <a:rPr lang="es-MX" dirty="0" smtClean="0"/>
              <a:t>​ </a:t>
            </a:r>
            <a:r>
              <a:rPr lang="es-MX" dirty="0"/>
              <a:t>es un bioma que consiste en un territorio de vegetación herbácea, propio de climas extremos y escasas precipitaciones. También se le asocia a un desierto frío, para establecer una diferencia con los desiertos tórridos</a:t>
            </a:r>
            <a:r>
              <a:rPr lang="es-MX" dirty="0" smtClean="0"/>
              <a:t>.</a:t>
            </a:r>
            <a:r>
              <a:rPr lang="es-MX" dirty="0"/>
              <a:t> Estas regiones se encuentran lejos del mar, con clima árido </a:t>
            </a:r>
            <a:r>
              <a:rPr lang="es-MX" dirty="0" smtClean="0"/>
              <a:t>continental; </a:t>
            </a:r>
            <a:r>
              <a:rPr lang="es-MX" dirty="0"/>
              <a:t>Predominan las hierbas bajas y matorrales.</a:t>
            </a:r>
          </a:p>
        </p:txBody>
      </p:sp>
      <p:pic>
        <p:nvPicPr>
          <p:cNvPr id="7170" name="Picture 2" descr="Steppe of western Kazakhstan in the early 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8426"/>
            <a:ext cx="7992888" cy="2298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7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08720"/>
            <a:ext cx="7024744" cy="829896"/>
          </a:xfrm>
        </p:spPr>
        <p:txBody>
          <a:bodyPr/>
          <a:lstStyle/>
          <a:p>
            <a:r>
              <a:rPr lang="es-MX" b="1" i="1" dirty="0" smtClean="0"/>
              <a:t>Desiertos</a:t>
            </a:r>
            <a:endParaRPr lang="es-MX" b="1" i="1" dirty="0"/>
          </a:p>
        </p:txBody>
      </p:sp>
      <p:sp>
        <p:nvSpPr>
          <p:cNvPr id="3" name="2 Marcador de contenido"/>
          <p:cNvSpPr>
            <a:spLocks noGrp="1"/>
          </p:cNvSpPr>
          <p:nvPr>
            <p:ph idx="1"/>
          </p:nvPr>
        </p:nvSpPr>
        <p:spPr>
          <a:xfrm>
            <a:off x="1043608" y="1700808"/>
            <a:ext cx="6777317" cy="3508977"/>
          </a:xfrm>
        </p:spPr>
        <p:txBody>
          <a:bodyPr/>
          <a:lstStyle/>
          <a:p>
            <a:r>
              <a:rPr lang="es-MX" dirty="0"/>
              <a:t>Un </a:t>
            </a:r>
            <a:r>
              <a:rPr lang="es-MX" b="1" dirty="0"/>
              <a:t>desierto</a:t>
            </a:r>
            <a:r>
              <a:rPr lang="es-MX" dirty="0"/>
              <a:t> es un bioma donde las precipitaciones son escasas. Estos suelen poseer poca vida, pero eso depende del tipo de desierto; en muchos existe vida abundante, la vegetación se adapta a la poca humedad </a:t>
            </a:r>
            <a:r>
              <a:rPr lang="es-MX" dirty="0" smtClean="0"/>
              <a:t>y </a:t>
            </a:r>
            <a:r>
              <a:rPr lang="es-MX" dirty="0"/>
              <a:t>la fauna usualmente se oculta durante el día para preservar humedad.</a:t>
            </a:r>
          </a:p>
        </p:txBody>
      </p:sp>
      <p:pic>
        <p:nvPicPr>
          <p:cNvPr id="8194" name="Picture 2" descr="https://upload.wikimedia.org/wikipedia/commons/thumb/3/34/Rub_al_Khali_002.JPG/1024px-Rub_al_Khali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4616764"/>
            <a:ext cx="8064895" cy="1980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62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108</TotalTime>
  <Words>303</Words>
  <Application>Microsoft Office PowerPoint</Application>
  <PresentationFormat>Presentación en pantalla (4:3)</PresentationFormat>
  <Paragraphs>32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Austin</vt:lpstr>
      <vt:lpstr>LOS BIOMAS</vt:lpstr>
      <vt:lpstr>Presentación de PowerPoint</vt:lpstr>
      <vt:lpstr>Selvas</vt:lpstr>
      <vt:lpstr>Bosques</vt:lpstr>
      <vt:lpstr>Praderas</vt:lpstr>
      <vt:lpstr>Sabanas</vt:lpstr>
      <vt:lpstr>Taigas</vt:lpstr>
      <vt:lpstr>Estepas</vt:lpstr>
      <vt:lpstr>Desiertos</vt:lpstr>
      <vt:lpstr>Tundras</vt:lpstr>
      <vt:lpstr>Presentación de PowerPoint</vt:lpstr>
      <vt:lpstr>Zonas Neríticas</vt:lpstr>
      <vt:lpstr>Zonas Oceánicas</vt:lpstr>
      <vt:lpstr>Biomas de agua dulce</vt:lpstr>
      <vt:lpstr>Ríos y arroyos.</vt:lpstr>
      <vt:lpstr>Lagos y lagunas.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Margarita</cp:lastModifiedBy>
  <cp:revision>13</cp:revision>
  <dcterms:created xsi:type="dcterms:W3CDTF">2019-03-02T00:05:29Z</dcterms:created>
  <dcterms:modified xsi:type="dcterms:W3CDTF">2019-03-02T19:06:13Z</dcterms:modified>
</cp:coreProperties>
</file>