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9189382-8227-471A-9C8E-D2C43B7E324C}" type="datetimeFigureOut">
              <a:rPr lang="es-CO" smtClean="0"/>
              <a:t>10/08/2019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2838B825-0D94-4342-A392-C733BDFD690A}" type="slidenum">
              <a:rPr lang="es-CO" smtClean="0"/>
              <a:t>‹Nº›</a:t>
            </a:fld>
            <a:endParaRPr lang="es-CO"/>
          </a:p>
        </p:txBody>
      </p:sp>
    </p:spTree>
    <p:extLst>
      <p:ext uri="{BB962C8B-B14F-4D97-AF65-F5344CB8AC3E}">
        <p14:creationId xmlns:p14="http://schemas.microsoft.com/office/powerpoint/2010/main" val="3220302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9189382-8227-471A-9C8E-D2C43B7E324C}" type="datetimeFigureOut">
              <a:rPr lang="es-CO" smtClean="0"/>
              <a:t>10/08/2019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2838B825-0D94-4342-A392-C733BDFD690A}" type="slidenum">
              <a:rPr lang="es-CO" smtClean="0"/>
              <a:t>‹Nº›</a:t>
            </a:fld>
            <a:endParaRPr lang="es-CO"/>
          </a:p>
        </p:txBody>
      </p:sp>
    </p:spTree>
    <p:extLst>
      <p:ext uri="{BB962C8B-B14F-4D97-AF65-F5344CB8AC3E}">
        <p14:creationId xmlns:p14="http://schemas.microsoft.com/office/powerpoint/2010/main" val="3777632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9189382-8227-471A-9C8E-D2C43B7E324C}" type="datetimeFigureOut">
              <a:rPr lang="es-CO" smtClean="0"/>
              <a:t>10/08/2019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2838B825-0D94-4342-A392-C733BDFD690A}" type="slidenum">
              <a:rPr lang="es-CO" smtClean="0"/>
              <a:t>‹Nº›</a:t>
            </a:fld>
            <a:endParaRPr lang="es-CO"/>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192910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9189382-8227-471A-9C8E-D2C43B7E324C}" type="datetimeFigureOut">
              <a:rPr lang="es-CO" smtClean="0"/>
              <a:t>10/08/2019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2838B825-0D94-4342-A392-C733BDFD690A}" type="slidenum">
              <a:rPr lang="es-CO" smtClean="0"/>
              <a:t>‹Nº›</a:t>
            </a:fld>
            <a:endParaRPr lang="es-CO"/>
          </a:p>
        </p:txBody>
      </p:sp>
    </p:spTree>
    <p:extLst>
      <p:ext uri="{BB962C8B-B14F-4D97-AF65-F5344CB8AC3E}">
        <p14:creationId xmlns:p14="http://schemas.microsoft.com/office/powerpoint/2010/main" val="19305368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9189382-8227-471A-9C8E-D2C43B7E324C}" type="datetimeFigureOut">
              <a:rPr lang="es-CO" smtClean="0"/>
              <a:t>10/08/2019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2838B825-0D94-4342-A392-C733BDFD690A}" type="slidenum">
              <a:rPr lang="es-CO" smtClean="0"/>
              <a:t>‹Nº›</a:t>
            </a:fld>
            <a:endParaRPr lang="es-CO"/>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896733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9189382-8227-471A-9C8E-D2C43B7E324C}" type="datetimeFigureOut">
              <a:rPr lang="es-CO" smtClean="0"/>
              <a:t>10/08/2019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2838B825-0D94-4342-A392-C733BDFD690A}" type="slidenum">
              <a:rPr lang="es-CO" smtClean="0"/>
              <a:t>‹Nº›</a:t>
            </a:fld>
            <a:endParaRPr lang="es-CO"/>
          </a:p>
        </p:txBody>
      </p:sp>
    </p:spTree>
    <p:extLst>
      <p:ext uri="{BB962C8B-B14F-4D97-AF65-F5344CB8AC3E}">
        <p14:creationId xmlns:p14="http://schemas.microsoft.com/office/powerpoint/2010/main" val="15615161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9189382-8227-471A-9C8E-D2C43B7E324C}" type="datetimeFigureOut">
              <a:rPr lang="es-CO" smtClean="0"/>
              <a:t>10/08/2019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2838B825-0D94-4342-A392-C733BDFD690A}" type="slidenum">
              <a:rPr lang="es-CO" smtClean="0"/>
              <a:t>‹Nº›</a:t>
            </a:fld>
            <a:endParaRPr lang="es-CO"/>
          </a:p>
        </p:txBody>
      </p:sp>
    </p:spTree>
    <p:extLst>
      <p:ext uri="{BB962C8B-B14F-4D97-AF65-F5344CB8AC3E}">
        <p14:creationId xmlns:p14="http://schemas.microsoft.com/office/powerpoint/2010/main" val="40780912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9189382-8227-471A-9C8E-D2C43B7E324C}" type="datetimeFigureOut">
              <a:rPr lang="es-CO" smtClean="0"/>
              <a:t>10/08/2019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2838B825-0D94-4342-A392-C733BDFD690A}" type="slidenum">
              <a:rPr lang="es-CO" smtClean="0"/>
              <a:t>‹Nº›</a:t>
            </a:fld>
            <a:endParaRPr lang="es-CO"/>
          </a:p>
        </p:txBody>
      </p:sp>
    </p:spTree>
    <p:extLst>
      <p:ext uri="{BB962C8B-B14F-4D97-AF65-F5344CB8AC3E}">
        <p14:creationId xmlns:p14="http://schemas.microsoft.com/office/powerpoint/2010/main" val="1603652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9189382-8227-471A-9C8E-D2C43B7E324C}" type="datetimeFigureOut">
              <a:rPr lang="es-CO" smtClean="0"/>
              <a:t>10/08/2019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2838B825-0D94-4342-A392-C733BDFD690A}" type="slidenum">
              <a:rPr lang="es-CO" smtClean="0"/>
              <a:t>‹Nº›</a:t>
            </a:fld>
            <a:endParaRPr lang="es-CO"/>
          </a:p>
        </p:txBody>
      </p:sp>
    </p:spTree>
    <p:extLst>
      <p:ext uri="{BB962C8B-B14F-4D97-AF65-F5344CB8AC3E}">
        <p14:creationId xmlns:p14="http://schemas.microsoft.com/office/powerpoint/2010/main" val="403473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9189382-8227-471A-9C8E-D2C43B7E324C}" type="datetimeFigureOut">
              <a:rPr lang="es-CO" smtClean="0"/>
              <a:t>10/08/2019</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2838B825-0D94-4342-A392-C733BDFD690A}" type="slidenum">
              <a:rPr lang="es-CO" smtClean="0"/>
              <a:t>‹Nº›</a:t>
            </a:fld>
            <a:endParaRPr lang="es-CO"/>
          </a:p>
        </p:txBody>
      </p:sp>
    </p:spTree>
    <p:extLst>
      <p:ext uri="{BB962C8B-B14F-4D97-AF65-F5344CB8AC3E}">
        <p14:creationId xmlns:p14="http://schemas.microsoft.com/office/powerpoint/2010/main" val="1601601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9189382-8227-471A-9C8E-D2C43B7E324C}" type="datetimeFigureOut">
              <a:rPr lang="es-CO" smtClean="0"/>
              <a:t>10/08/2019</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2838B825-0D94-4342-A392-C733BDFD690A}" type="slidenum">
              <a:rPr lang="es-CO" smtClean="0"/>
              <a:t>‹Nº›</a:t>
            </a:fld>
            <a:endParaRPr lang="es-CO"/>
          </a:p>
        </p:txBody>
      </p:sp>
    </p:spTree>
    <p:extLst>
      <p:ext uri="{BB962C8B-B14F-4D97-AF65-F5344CB8AC3E}">
        <p14:creationId xmlns:p14="http://schemas.microsoft.com/office/powerpoint/2010/main" val="129163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9189382-8227-471A-9C8E-D2C43B7E324C}" type="datetimeFigureOut">
              <a:rPr lang="es-CO" smtClean="0"/>
              <a:t>10/08/2019</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2838B825-0D94-4342-A392-C733BDFD690A}" type="slidenum">
              <a:rPr lang="es-CO" smtClean="0"/>
              <a:t>‹Nº›</a:t>
            </a:fld>
            <a:endParaRPr lang="es-CO"/>
          </a:p>
        </p:txBody>
      </p:sp>
    </p:spTree>
    <p:extLst>
      <p:ext uri="{BB962C8B-B14F-4D97-AF65-F5344CB8AC3E}">
        <p14:creationId xmlns:p14="http://schemas.microsoft.com/office/powerpoint/2010/main" val="3699375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9189382-8227-471A-9C8E-D2C43B7E324C}" type="datetimeFigureOut">
              <a:rPr lang="es-CO" smtClean="0"/>
              <a:t>10/08/2019</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2838B825-0D94-4342-A392-C733BDFD690A}" type="slidenum">
              <a:rPr lang="es-CO" smtClean="0"/>
              <a:t>‹Nº›</a:t>
            </a:fld>
            <a:endParaRPr lang="es-CO"/>
          </a:p>
        </p:txBody>
      </p:sp>
    </p:spTree>
    <p:extLst>
      <p:ext uri="{BB962C8B-B14F-4D97-AF65-F5344CB8AC3E}">
        <p14:creationId xmlns:p14="http://schemas.microsoft.com/office/powerpoint/2010/main" val="1752628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189382-8227-471A-9C8E-D2C43B7E324C}" type="datetimeFigureOut">
              <a:rPr lang="es-CO" smtClean="0"/>
              <a:t>10/08/2019</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2838B825-0D94-4342-A392-C733BDFD690A}" type="slidenum">
              <a:rPr lang="es-CO" smtClean="0"/>
              <a:t>‹Nº›</a:t>
            </a:fld>
            <a:endParaRPr lang="es-CO"/>
          </a:p>
        </p:txBody>
      </p:sp>
    </p:spTree>
    <p:extLst>
      <p:ext uri="{BB962C8B-B14F-4D97-AF65-F5344CB8AC3E}">
        <p14:creationId xmlns:p14="http://schemas.microsoft.com/office/powerpoint/2010/main" val="1724736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9189382-8227-471A-9C8E-D2C43B7E324C}" type="datetimeFigureOut">
              <a:rPr lang="es-CO" smtClean="0"/>
              <a:t>10/08/2019</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2838B825-0D94-4342-A392-C733BDFD690A}" type="slidenum">
              <a:rPr lang="es-CO" smtClean="0"/>
              <a:t>‹Nº›</a:t>
            </a:fld>
            <a:endParaRPr lang="es-CO"/>
          </a:p>
        </p:txBody>
      </p:sp>
    </p:spTree>
    <p:extLst>
      <p:ext uri="{BB962C8B-B14F-4D97-AF65-F5344CB8AC3E}">
        <p14:creationId xmlns:p14="http://schemas.microsoft.com/office/powerpoint/2010/main" val="129483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9189382-8227-471A-9C8E-D2C43B7E324C}" type="datetimeFigureOut">
              <a:rPr lang="es-CO" smtClean="0"/>
              <a:t>10/08/2019</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2838B825-0D94-4342-A392-C733BDFD690A}" type="slidenum">
              <a:rPr lang="es-CO" smtClean="0"/>
              <a:t>‹Nº›</a:t>
            </a:fld>
            <a:endParaRPr lang="es-CO"/>
          </a:p>
        </p:txBody>
      </p:sp>
    </p:spTree>
    <p:extLst>
      <p:ext uri="{BB962C8B-B14F-4D97-AF65-F5344CB8AC3E}">
        <p14:creationId xmlns:p14="http://schemas.microsoft.com/office/powerpoint/2010/main" val="2541226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9189382-8227-471A-9C8E-D2C43B7E324C}" type="datetimeFigureOut">
              <a:rPr lang="es-CO" smtClean="0"/>
              <a:t>10/08/2019</a:t>
            </a:fld>
            <a:endParaRPr lang="es-CO"/>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838B825-0D94-4342-A392-C733BDFD690A}" type="slidenum">
              <a:rPr lang="es-CO" smtClean="0"/>
              <a:t>‹Nº›</a:t>
            </a:fld>
            <a:endParaRPr lang="es-CO"/>
          </a:p>
        </p:txBody>
      </p:sp>
    </p:spTree>
    <p:extLst>
      <p:ext uri="{BB962C8B-B14F-4D97-AF65-F5344CB8AC3E}">
        <p14:creationId xmlns:p14="http://schemas.microsoft.com/office/powerpoint/2010/main" val="12737432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B83068-C858-4AED-8C5D-141510EB5456}"/>
              </a:ext>
            </a:extLst>
          </p:cNvPr>
          <p:cNvSpPr>
            <a:spLocks noGrp="1"/>
          </p:cNvSpPr>
          <p:nvPr>
            <p:ph type="ctrTitle"/>
          </p:nvPr>
        </p:nvSpPr>
        <p:spPr/>
        <p:txBody>
          <a:bodyPr/>
          <a:lstStyle/>
          <a:p>
            <a:r>
              <a:rPr lang="es-CO" dirty="0"/>
              <a:t>INSTRUMENTOS PARA MEDIR EL TIEMPO</a:t>
            </a:r>
          </a:p>
        </p:txBody>
      </p:sp>
      <p:sp>
        <p:nvSpPr>
          <p:cNvPr id="3" name="Subtítulo 2">
            <a:extLst>
              <a:ext uri="{FF2B5EF4-FFF2-40B4-BE49-F238E27FC236}">
                <a16:creationId xmlns:a16="http://schemas.microsoft.com/office/drawing/2014/main" id="{2003BA58-EE85-4315-9C53-D4D2200B5B84}"/>
              </a:ext>
            </a:extLst>
          </p:cNvPr>
          <p:cNvSpPr>
            <a:spLocks noGrp="1"/>
          </p:cNvSpPr>
          <p:nvPr>
            <p:ph type="subTitle" idx="1"/>
          </p:nvPr>
        </p:nvSpPr>
        <p:spPr/>
        <p:txBody>
          <a:bodyPr/>
          <a:lstStyle/>
          <a:p>
            <a:r>
              <a:rPr lang="es-CO" dirty="0"/>
              <a:t>LORETH DAYANN HERNANDEZ ROJAS</a:t>
            </a:r>
          </a:p>
        </p:txBody>
      </p:sp>
    </p:spTree>
    <p:extLst>
      <p:ext uri="{BB962C8B-B14F-4D97-AF65-F5344CB8AC3E}">
        <p14:creationId xmlns:p14="http://schemas.microsoft.com/office/powerpoint/2010/main" val="3827977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CD3C38-5AE8-45C8-8F58-C047A25774D1}"/>
              </a:ext>
            </a:extLst>
          </p:cNvPr>
          <p:cNvSpPr>
            <a:spLocks noGrp="1"/>
          </p:cNvSpPr>
          <p:nvPr>
            <p:ph type="title"/>
          </p:nvPr>
        </p:nvSpPr>
        <p:spPr/>
        <p:txBody>
          <a:bodyPr/>
          <a:lstStyle/>
          <a:p>
            <a:r>
              <a:rPr lang="es-CO" dirty="0"/>
              <a:t>CALENDARIO</a:t>
            </a:r>
          </a:p>
        </p:txBody>
      </p:sp>
      <p:sp>
        <p:nvSpPr>
          <p:cNvPr id="3" name="Marcador de contenido 2">
            <a:extLst>
              <a:ext uri="{FF2B5EF4-FFF2-40B4-BE49-F238E27FC236}">
                <a16:creationId xmlns:a16="http://schemas.microsoft.com/office/drawing/2014/main" id="{4DBAD08E-0397-4881-BE0B-85CD1262C8E4}"/>
              </a:ext>
            </a:extLst>
          </p:cNvPr>
          <p:cNvSpPr>
            <a:spLocks noGrp="1"/>
          </p:cNvSpPr>
          <p:nvPr>
            <p:ph idx="1"/>
          </p:nvPr>
        </p:nvSpPr>
        <p:spPr/>
        <p:txBody>
          <a:bodyPr>
            <a:normAutofit/>
          </a:bodyPr>
          <a:lstStyle/>
          <a:p>
            <a:r>
              <a:rPr lang="es-CO" dirty="0"/>
              <a:t>El calendario es una cuenta sistematizada del transcurso del tiempo, utilizado para la organización cronológica de actividades, se trata de un conjunto de reglas o normas que tratan de hacer coincidir el año civil con el año trópico y calidad.</a:t>
            </a:r>
          </a:p>
          <a:p>
            <a:pPr marL="0" indent="0">
              <a:buNone/>
            </a:pPr>
            <a:r>
              <a:rPr lang="es-CO" dirty="0"/>
              <a:t>Antiguamente, muchos estaban basados en ciclos lunares, perdurando su uso en el calendario musulmán, en la fecha de varias fiestas religiosas cristianas y en el uso de la semana (correspondiente a las cuatro fases lunares, aproximadamente).</a:t>
            </a:r>
          </a:p>
          <a:p>
            <a:pPr marL="0" indent="0">
              <a:buNone/>
            </a:pPr>
            <a:r>
              <a:rPr lang="es-CO" dirty="0"/>
              <a:t>El calendario sideral se fundamenta en el movimiento terrestre respecto de otros astros diferentes al Sol.</a:t>
            </a:r>
          </a:p>
        </p:txBody>
      </p:sp>
    </p:spTree>
    <p:extLst>
      <p:ext uri="{BB962C8B-B14F-4D97-AF65-F5344CB8AC3E}">
        <p14:creationId xmlns:p14="http://schemas.microsoft.com/office/powerpoint/2010/main" val="3307812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2CC88DB-9AD1-40E3-8DB7-8462C1BAC46B}"/>
              </a:ext>
            </a:extLst>
          </p:cNvPr>
          <p:cNvSpPr>
            <a:spLocks noGrp="1"/>
          </p:cNvSpPr>
          <p:nvPr>
            <p:ph type="title"/>
          </p:nvPr>
        </p:nvSpPr>
        <p:spPr/>
        <p:txBody>
          <a:bodyPr/>
          <a:lstStyle/>
          <a:p>
            <a:r>
              <a:rPr lang="es-CO" dirty="0"/>
              <a:t>CRONOMETRO</a:t>
            </a:r>
          </a:p>
        </p:txBody>
      </p:sp>
      <p:sp>
        <p:nvSpPr>
          <p:cNvPr id="3" name="Marcador de contenido 2">
            <a:extLst>
              <a:ext uri="{FF2B5EF4-FFF2-40B4-BE49-F238E27FC236}">
                <a16:creationId xmlns:a16="http://schemas.microsoft.com/office/drawing/2014/main" id="{62759BB0-0760-4D97-9AB6-DDB1E314EF0D}"/>
              </a:ext>
            </a:extLst>
          </p:cNvPr>
          <p:cNvSpPr>
            <a:spLocks noGrp="1"/>
          </p:cNvSpPr>
          <p:nvPr>
            <p:ph idx="1"/>
          </p:nvPr>
        </p:nvSpPr>
        <p:spPr/>
        <p:txBody>
          <a:bodyPr/>
          <a:lstStyle/>
          <a:p>
            <a:pPr marL="0" indent="0">
              <a:buNone/>
            </a:pPr>
            <a:r>
              <a:rPr lang="es-CO" dirty="0"/>
              <a:t>En el griego. En esta lengua es donde se encuentra el origen etimológico de la palabra que ahora queremos analizar en profundidad: cronómetro. Y es que se encuentra conformada por dos componentes griegos:</a:t>
            </a:r>
          </a:p>
          <a:p>
            <a:r>
              <a:rPr lang="es-CO" dirty="0"/>
              <a:t>•	“</a:t>
            </a:r>
            <a:r>
              <a:rPr lang="es-CO" dirty="0" err="1"/>
              <a:t>Chronos</a:t>
            </a:r>
            <a:r>
              <a:rPr lang="es-CO" dirty="0"/>
              <a:t>”, que era el nombre que tenía el dios griego del tiempo.</a:t>
            </a:r>
          </a:p>
          <a:p>
            <a:r>
              <a:rPr lang="es-CO" dirty="0"/>
              <a:t>•	“Metrón”, que puede traducirse como “medida”.</a:t>
            </a:r>
          </a:p>
        </p:txBody>
      </p:sp>
    </p:spTree>
    <p:extLst>
      <p:ext uri="{BB962C8B-B14F-4D97-AF65-F5344CB8AC3E}">
        <p14:creationId xmlns:p14="http://schemas.microsoft.com/office/powerpoint/2010/main" val="4131464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01BB38-AE31-47DF-94CF-8DD5FEDA2DE5}"/>
              </a:ext>
            </a:extLst>
          </p:cNvPr>
          <p:cNvSpPr>
            <a:spLocks noGrp="1"/>
          </p:cNvSpPr>
          <p:nvPr>
            <p:ph type="title"/>
          </p:nvPr>
        </p:nvSpPr>
        <p:spPr/>
        <p:txBody>
          <a:bodyPr/>
          <a:lstStyle/>
          <a:p>
            <a:r>
              <a:rPr lang="es-CO" dirty="0"/>
              <a:t>RELOJ</a:t>
            </a:r>
          </a:p>
        </p:txBody>
      </p:sp>
      <p:sp>
        <p:nvSpPr>
          <p:cNvPr id="3" name="Marcador de contenido 2">
            <a:extLst>
              <a:ext uri="{FF2B5EF4-FFF2-40B4-BE49-F238E27FC236}">
                <a16:creationId xmlns:a16="http://schemas.microsoft.com/office/drawing/2014/main" id="{2BD3C49E-1CD9-40E0-870C-9F395E506352}"/>
              </a:ext>
            </a:extLst>
          </p:cNvPr>
          <p:cNvSpPr>
            <a:spLocks noGrp="1"/>
          </p:cNvSpPr>
          <p:nvPr>
            <p:ph idx="1"/>
          </p:nvPr>
        </p:nvSpPr>
        <p:spPr/>
        <p:txBody>
          <a:bodyPr>
            <a:normAutofit fontScale="85000" lnSpcReduction="10000"/>
          </a:bodyPr>
          <a:lstStyle/>
          <a:p>
            <a:r>
              <a:rPr lang="es-CO" dirty="0"/>
              <a:t>Se denomina reloj al instrumento capaz de medir, mantener e indicar el tiempo en unidades convencionales (horas, minutos o segundos). Fundamentalmente permite conocer la hora actual, aunque puede tener otras funciones, como medir la duración de un suceso o activar una señal en cierta hora específica.</a:t>
            </a:r>
          </a:p>
          <a:p>
            <a:pPr marL="0" indent="0">
              <a:buNone/>
            </a:pPr>
            <a:r>
              <a:rPr lang="es-CO" dirty="0"/>
              <a:t>Los relojes se utilizan desde la antigüedad y a medida que ha ido evolucionando la tecnología de su fabricación han ido apareciendo nuevos modelos con mayor precisión, mejores prestaciones y presentación y menor coste de fabricación. Es uno de los instrumentos más populares, ya que prácticamente muchas personas disponen de uno o varios relojes, principalmente de pulsera, de manera que en muchos hogares puede haber varios relojes, muchos electrodomésticos los incorporan en forma de relojes digitales y en cada computadora hay un reloj.</a:t>
            </a:r>
          </a:p>
          <a:p>
            <a:pPr marL="0" indent="0">
              <a:buNone/>
            </a:pPr>
            <a:r>
              <a:rPr lang="es-CO" dirty="0"/>
              <a:t>El reloj, además de su función práctica, se ha convertido en un objeto de joyería, símbolo de distinción y valoración.</a:t>
            </a:r>
          </a:p>
          <a:p>
            <a:pPr marL="0" indent="0">
              <a:buNone/>
            </a:pPr>
            <a:r>
              <a:rPr lang="es-CO" dirty="0"/>
              <a:t>La mayor precisión conseguida hasta ahora es la del último reloj atómico desarrollado por la Oficina Nacional de Normalización (NIST) de los Estados Unidos, el NIST-F1, puesto en marcha en 1999, es tan exacto que tiene un margen de error de solo un segundo cada 30 millones de años.</a:t>
            </a:r>
          </a:p>
        </p:txBody>
      </p:sp>
    </p:spTree>
    <p:extLst>
      <p:ext uri="{BB962C8B-B14F-4D97-AF65-F5344CB8AC3E}">
        <p14:creationId xmlns:p14="http://schemas.microsoft.com/office/powerpoint/2010/main" val="1862232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0DDC35-5352-4F8F-A883-C1FD06FEA985}"/>
              </a:ext>
            </a:extLst>
          </p:cNvPr>
          <p:cNvSpPr>
            <a:spLocks noGrp="1"/>
          </p:cNvSpPr>
          <p:nvPr>
            <p:ph type="title"/>
          </p:nvPr>
        </p:nvSpPr>
        <p:spPr/>
        <p:txBody>
          <a:bodyPr/>
          <a:lstStyle/>
          <a:p>
            <a:r>
              <a:rPr lang="es-CO" dirty="0"/>
              <a:t>DATACION RADIOMETRICA</a:t>
            </a:r>
          </a:p>
        </p:txBody>
      </p:sp>
      <p:sp>
        <p:nvSpPr>
          <p:cNvPr id="3" name="Marcador de contenido 2">
            <a:extLst>
              <a:ext uri="{FF2B5EF4-FFF2-40B4-BE49-F238E27FC236}">
                <a16:creationId xmlns:a16="http://schemas.microsoft.com/office/drawing/2014/main" id="{7DA889F5-FE1B-4AE0-8A79-C0284B13FD36}"/>
              </a:ext>
            </a:extLst>
          </p:cNvPr>
          <p:cNvSpPr>
            <a:spLocks noGrp="1"/>
          </p:cNvSpPr>
          <p:nvPr>
            <p:ph idx="1"/>
          </p:nvPr>
        </p:nvSpPr>
        <p:spPr/>
        <p:txBody>
          <a:bodyPr>
            <a:normAutofit fontScale="92500" lnSpcReduction="10000"/>
          </a:bodyPr>
          <a:lstStyle/>
          <a:p>
            <a:r>
              <a:rPr lang="es-CO" dirty="0"/>
              <a:t>La datación radiométrica, datación radioactiva o datación por radioisótopos es una técnica utilizada para datar materiales como rocas, minerales y restos orgánicos (carbono), en los que se incorporaron de manera selectiva impurezas radiactivas cuando se formaron. El método se basa en la comparación de la abundancia de un radionucleido de ocurrencia natural dentro del material con la abundancia de sus productos de descomposición, que se forman a una tasa constante de desintegración conocida.1​ El uso de la datación radiométrica fue publicado por primera vez en 1907 por el </a:t>
            </a:r>
            <a:r>
              <a:rPr lang="es-CO" dirty="0" err="1"/>
              <a:t>radioquímico</a:t>
            </a:r>
            <a:r>
              <a:rPr lang="es-CO" dirty="0"/>
              <a:t> estadounidense </a:t>
            </a:r>
            <a:r>
              <a:rPr lang="es-CO" dirty="0" err="1"/>
              <a:t>Bertram</a:t>
            </a:r>
            <a:r>
              <a:rPr lang="es-CO" dirty="0"/>
              <a:t> </a:t>
            </a:r>
            <a:r>
              <a:rPr lang="es-CO" dirty="0" err="1"/>
              <a:t>Boltwood</a:t>
            </a:r>
            <a:r>
              <a:rPr lang="es-CO"/>
              <a:t> (1870-1927)2​ —a partir de una idea ya avanzado por el británico Ernest Rutherford en 1905— y ahora es la principal fuente de información sobre la edad absoluta de las rocas y otras características geológicas, incluida la edad de las formas de vida fosilizadas o la propia edad de la Tierra, y ​​también se puede utilizar para datar una amplia gama de materiales naturales y artefactos antiguos.3​ Al permitir el establecimiento de escalas de tiempo geológicas, proporciona una importante fuente de información sobre las edades de los fósiles y las tasas deducidas de cambio evolutivo.</a:t>
            </a:r>
          </a:p>
        </p:txBody>
      </p:sp>
    </p:spTree>
    <p:extLst>
      <p:ext uri="{BB962C8B-B14F-4D97-AF65-F5344CB8AC3E}">
        <p14:creationId xmlns:p14="http://schemas.microsoft.com/office/powerpoint/2010/main" val="1051971186"/>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19</TotalTime>
  <Words>583</Words>
  <Application>Microsoft Office PowerPoint</Application>
  <PresentationFormat>Panorámica</PresentationFormat>
  <Paragraphs>17</Paragraphs>
  <Slides>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vt:i4>
      </vt:variant>
    </vt:vector>
  </HeadingPairs>
  <TitlesOfParts>
    <vt:vector size="9" baseType="lpstr">
      <vt:lpstr>Arial</vt:lpstr>
      <vt:lpstr>Trebuchet MS</vt:lpstr>
      <vt:lpstr>Wingdings 3</vt:lpstr>
      <vt:lpstr>Faceta</vt:lpstr>
      <vt:lpstr>INSTRUMENTOS PARA MEDIR EL TIEMPO</vt:lpstr>
      <vt:lpstr>CALENDARIO</vt:lpstr>
      <vt:lpstr>CRONOMETRO</vt:lpstr>
      <vt:lpstr>RELOJ</vt:lpstr>
      <vt:lpstr>DATACION RADIOMETRICA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INSTRUMENTOS PARA MEDIR EL TIEMPO</dc:title>
  <dc:creator>Loreth Hernandez</dc:creator>
  <cp:lastModifiedBy>Loreth Hernandez</cp:lastModifiedBy>
  <cp:revision>2</cp:revision>
  <dcterms:created xsi:type="dcterms:W3CDTF">2019-08-10T15:29:06Z</dcterms:created>
  <dcterms:modified xsi:type="dcterms:W3CDTF">2019-08-10T15:48:34Z</dcterms:modified>
</cp:coreProperties>
</file>