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</p:sldMasterIdLst>
  <p:notesMasterIdLst>
    <p:notesMasterId r:id="rId19"/>
  </p:notesMasterIdLst>
  <p:sldIdLst>
    <p:sldId id="256" r:id="rId2"/>
    <p:sldId id="260" r:id="rId3"/>
    <p:sldId id="262" r:id="rId4"/>
    <p:sldId id="264" r:id="rId5"/>
    <p:sldId id="290" r:id="rId6"/>
    <p:sldId id="266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83" r:id="rId15"/>
    <p:sldId id="287" r:id="rId16"/>
    <p:sldId id="288" r:id="rId17"/>
    <p:sldId id="291" r:id="rId18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1"/>
  </p:normalViewPr>
  <p:slideViewPr>
    <p:cSldViewPr snapToGrid="0" snapToObjects="1">
      <p:cViewPr varScale="1">
        <p:scale>
          <a:sx n="34" d="100"/>
          <a:sy n="34" d="100"/>
        </p:scale>
        <p:origin x="8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685800" algn="l">
              <a:buFont typeface="Courier New" panose="02070309020205020404" pitchFamily="49" charset="0"/>
              <a:buChar char="o"/>
            </a:pP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Hemoglobina:</a:t>
            </a:r>
          </a:p>
          <a:p>
            <a:pPr algn="l"/>
            <a:endParaRPr lang="es-E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proteína que tiene asociado un grupo hemo que contiene hierro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se puede unir al 02 o al C02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función: transporte de oxígeno y dióxido de carbono</a:t>
            </a:r>
            <a:endParaRPr lang="es-ES" sz="24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124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Granulocitos: -filos // Agranulocitos: -</a:t>
            </a:r>
            <a:r>
              <a:rPr lang="es-ES" dirty="0" err="1"/>
              <a:t>citos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9746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proceso de formación de la sangre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proceso permanente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células sanguíneas: vida media corta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continua renovación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parte de una célula originaria: célula madre o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hemocitoblasto</a:t>
            </a: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algn="l">
              <a:buFontTx/>
              <a:buChar char="-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es capaz de diferenciarse según las necesidades</a:t>
            </a:r>
          </a:p>
          <a:p>
            <a:pPr marL="685800" indent="-685800" algn="l">
              <a:buFontTx/>
              <a:buChar char="-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hacia células precursoras de eritrocitos, de granulocitos, de monocitos, de linfocitos o de plaquetas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23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16933"/>
            <a:ext cx="24384000" cy="13732934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4134" y="4809068"/>
            <a:ext cx="15533872" cy="3292604"/>
          </a:xfrm>
        </p:spPr>
        <p:txBody>
          <a:bodyPr anchor="b">
            <a:noAutofit/>
          </a:bodyPr>
          <a:lstStyle>
            <a:lvl1pPr algn="r">
              <a:defRPr sz="10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4134" y="8101667"/>
            <a:ext cx="15533872" cy="2193798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484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70" y="1219200"/>
            <a:ext cx="17193336" cy="6807200"/>
          </a:xfrm>
        </p:spPr>
        <p:txBody>
          <a:bodyPr anchor="ctr">
            <a:normAutofit/>
          </a:bodyPr>
          <a:lstStyle>
            <a:lvl1pPr algn="l">
              <a:defRPr sz="8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670" y="8940800"/>
            <a:ext cx="17193336" cy="3141924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1591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668" y="1219200"/>
            <a:ext cx="16188268" cy="6045200"/>
          </a:xfrm>
        </p:spPr>
        <p:txBody>
          <a:bodyPr anchor="ctr">
            <a:normAutofit/>
          </a:bodyPr>
          <a:lstStyle>
            <a:lvl1pPr algn="l">
              <a:defRPr sz="8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732278" y="7264400"/>
            <a:ext cx="14449048" cy="762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670" y="8940800"/>
            <a:ext cx="17193336" cy="3141924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1083740" y="1580756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786022" y="5773112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2959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70" y="3863976"/>
            <a:ext cx="17193336" cy="5190920"/>
          </a:xfrm>
        </p:spPr>
        <p:txBody>
          <a:bodyPr anchor="b">
            <a:normAutofit/>
          </a:bodyPr>
          <a:lstStyle>
            <a:lvl1pPr algn="l">
              <a:defRPr sz="8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670" y="9054896"/>
            <a:ext cx="17193336" cy="3027828"/>
          </a:xfrm>
        </p:spPr>
        <p:txBody>
          <a:bodyPr anchor="t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3161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668" y="1219200"/>
            <a:ext cx="16188268" cy="6045200"/>
          </a:xfrm>
        </p:spPr>
        <p:txBody>
          <a:bodyPr anchor="ctr">
            <a:normAutofit/>
          </a:bodyPr>
          <a:lstStyle>
            <a:lvl1pPr algn="l">
              <a:defRPr sz="8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54665" y="8026400"/>
            <a:ext cx="17193338" cy="102849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670" y="9054896"/>
            <a:ext cx="17193336" cy="3027828"/>
          </a:xfrm>
        </p:spPr>
        <p:txBody>
          <a:bodyPr anchor="t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1083740" y="1580756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786022" y="5773112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7842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1219200"/>
            <a:ext cx="17176406" cy="6045200"/>
          </a:xfrm>
        </p:spPr>
        <p:txBody>
          <a:bodyPr anchor="ctr">
            <a:normAutofit/>
          </a:bodyPr>
          <a:lstStyle>
            <a:lvl1pPr algn="l">
              <a:defRPr sz="8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54665" y="8026400"/>
            <a:ext cx="17193338" cy="102849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4800">
                <a:solidFill>
                  <a:schemeClr val="accent1"/>
                </a:solidFill>
              </a:defRPr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670" y="9054896"/>
            <a:ext cx="17193336" cy="3027828"/>
          </a:xfrm>
        </p:spPr>
        <p:txBody>
          <a:bodyPr anchor="t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3699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3312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935347" y="1219199"/>
            <a:ext cx="2609486" cy="10502902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54670" y="1219200"/>
            <a:ext cx="14120300" cy="105029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713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257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70" y="5401735"/>
            <a:ext cx="17193336" cy="3653162"/>
          </a:xfrm>
        </p:spPr>
        <p:txBody>
          <a:bodyPr anchor="b"/>
          <a:lstStyle>
            <a:lvl1pPr algn="l">
              <a:defRPr sz="8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670" y="9054896"/>
            <a:ext cx="17193336" cy="1720800"/>
          </a:xfrm>
        </p:spPr>
        <p:txBody>
          <a:bodyPr anchor="t"/>
          <a:lstStyle>
            <a:lvl1pPr marL="0" indent="0" algn="l">
              <a:buNone/>
              <a:defRPr sz="4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87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4669" y="4321178"/>
            <a:ext cx="8368070" cy="776154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9940" y="4321179"/>
            <a:ext cx="8368068" cy="776154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712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1491" y="4321966"/>
            <a:ext cx="8371246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1491" y="5474491"/>
            <a:ext cx="8371246" cy="660823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6766" y="4321966"/>
            <a:ext cx="8371236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6769" y="5474491"/>
            <a:ext cx="8371234" cy="660823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0579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68" y="1219200"/>
            <a:ext cx="17193336" cy="264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088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395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68" y="2997208"/>
            <a:ext cx="7709056" cy="255693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0923" y="1029849"/>
            <a:ext cx="9027082" cy="1105287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4668" y="5554139"/>
            <a:ext cx="7709056" cy="516889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914126" indent="0">
              <a:buNone/>
              <a:defRPr sz="2800"/>
            </a:lvl2pPr>
            <a:lvl3pPr marL="1828252" indent="0">
              <a:buNone/>
              <a:defRPr sz="2400"/>
            </a:lvl3pPr>
            <a:lvl4pPr marL="2742378" indent="0">
              <a:buNone/>
              <a:defRPr sz="2000"/>
            </a:lvl4pPr>
            <a:lvl5pPr marL="3656502" indent="0">
              <a:buNone/>
              <a:defRPr sz="2000"/>
            </a:lvl5pPr>
            <a:lvl6pPr marL="4570628" indent="0">
              <a:buNone/>
              <a:defRPr sz="2000"/>
            </a:lvl6pPr>
            <a:lvl7pPr marL="5484754" indent="0">
              <a:buNone/>
              <a:defRPr sz="2000"/>
            </a:lvl7pPr>
            <a:lvl8pPr marL="6398880" indent="0">
              <a:buNone/>
              <a:defRPr sz="2000"/>
            </a:lvl8pPr>
            <a:lvl9pPr marL="7313006" indent="0">
              <a:buNone/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0683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69" y="9601200"/>
            <a:ext cx="17193334" cy="1133476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4668" y="1219200"/>
            <a:ext cx="17193336" cy="7691436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4669" y="10734676"/>
            <a:ext cx="17193334" cy="13480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1776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16933"/>
            <a:ext cx="24384000" cy="13732934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4668" y="1219200"/>
            <a:ext cx="17193336" cy="264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668" y="4321179"/>
            <a:ext cx="17193336" cy="7761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10267" y="12082725"/>
            <a:ext cx="182387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54668" y="12082725"/>
            <a:ext cx="1259522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81327" y="12082725"/>
            <a:ext cx="136667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200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72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685800" indent="-685800" algn="l" defTabSz="914400" rtl="0" eaLnBrk="1" latinLnBrk="0" hangingPunct="1">
        <a:spcBef>
          <a:spcPts val="2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485900" indent="-571500" algn="l" defTabSz="914400" rtl="0" eaLnBrk="1" latinLnBrk="0" hangingPunct="1">
        <a:spcBef>
          <a:spcPts val="2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860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32004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41148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50292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Línea"/>
          <p:cNvSpPr/>
          <p:nvPr/>
        </p:nvSpPr>
        <p:spPr>
          <a:xfrm>
            <a:off x="762917" y="10885293"/>
            <a:ext cx="22759312" cy="1"/>
          </a:xfrm>
          <a:prstGeom prst="line">
            <a:avLst/>
          </a:prstGeom>
          <a:ln w="25400">
            <a:solidFill>
              <a:srgbClr val="5E5E5E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AE322F-B582-40C0-BDBD-904DE306BAB4}"/>
              </a:ext>
            </a:extLst>
          </p:cNvPr>
          <p:cNvSpPr txBox="1"/>
          <p:nvPr/>
        </p:nvSpPr>
        <p:spPr>
          <a:xfrm>
            <a:off x="1485900" y="2718187"/>
            <a:ext cx="188023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GENERALIDADES DE LA SANGRE </a:t>
            </a:r>
          </a:p>
          <a:p>
            <a:pPr algn="ctr"/>
            <a:r>
              <a:rPr lang="es-E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Ciclo Formativo de Cuidados Auxiliares de Enfermería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158AC06-DDE3-4DF3-B492-639AFB8C7902}"/>
              </a:ext>
            </a:extLst>
          </p:cNvPr>
          <p:cNvSpPr txBox="1"/>
          <p:nvPr/>
        </p:nvSpPr>
        <p:spPr>
          <a:xfrm>
            <a:off x="7158037" y="7964652"/>
            <a:ext cx="6829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ANA AGUILAR QUESADA </a:t>
            </a:r>
          </a:p>
          <a:p>
            <a:pPr algn="ctr"/>
            <a:r>
              <a:rPr lang="es-ES" sz="3600" b="1" dirty="0"/>
              <a:t>CRISTINA MEMBRIVE JIMÉNEZ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Línea"/>
          <p:cNvSpPr/>
          <p:nvPr/>
        </p:nvSpPr>
        <p:spPr>
          <a:xfrm>
            <a:off x="812344" y="11829222"/>
            <a:ext cx="22759312" cy="1"/>
          </a:xfrm>
          <a:prstGeom prst="line">
            <a:avLst/>
          </a:prstGeom>
          <a:ln w="25400">
            <a:solidFill>
              <a:srgbClr val="5E5E5E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2" name="5 Rectángulo"/>
          <p:cNvSpPr txBox="1"/>
          <p:nvPr/>
        </p:nvSpPr>
        <p:spPr>
          <a:xfrm>
            <a:off x="1759669" y="884778"/>
            <a:ext cx="12517594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2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LA SANGRE </a:t>
            </a:r>
          </a:p>
          <a:p>
            <a:pPr algn="l">
              <a:defRPr sz="42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2. COMPONENTES FUNDAMENTALES DE SANGRE: células</a:t>
            </a:r>
            <a:endParaRPr dirty="0">
              <a:solidFill>
                <a:schemeClr val="accent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6C54641-229E-4C4E-998D-1C95524DC511}"/>
              </a:ext>
            </a:extLst>
          </p:cNvPr>
          <p:cNvSpPr/>
          <p:nvPr/>
        </p:nvSpPr>
        <p:spPr>
          <a:xfrm>
            <a:off x="1002924" y="2266791"/>
            <a:ext cx="22568731" cy="769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s-ES" sz="4400" dirty="0">
              <a:latin typeface="Titillium Web ExtraLight"/>
            </a:endParaRPr>
          </a:p>
          <a:p>
            <a:pPr algn="ctr"/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Agranulocitos: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-ES" sz="5000" b="1" dirty="0">
                <a:latin typeface="Calibri" panose="020F0502020204030204" pitchFamily="34" charset="0"/>
                <a:cs typeface="Calibri" panose="020F0502020204030204" pitchFamily="34" charset="0"/>
              </a:rPr>
              <a:t>Monocitos: </a:t>
            </a:r>
          </a:p>
          <a:p>
            <a:pPr marL="1143000" lvl="1" indent="-685800">
              <a:buFontTx/>
              <a:buChar char="-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células que van de los vasos sanguíneos pasan a los tejidos</a:t>
            </a:r>
          </a:p>
          <a:p>
            <a:pPr marL="1143000" lvl="1" indent="-685800">
              <a:buFontTx/>
              <a:buChar char="-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se transforman en histiocitos o macrófagos tisulares</a:t>
            </a:r>
          </a:p>
          <a:p>
            <a:pPr marL="1143000" lvl="1" indent="-685800">
              <a:buFontTx/>
              <a:buChar char="-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Funciones:</a:t>
            </a:r>
          </a:p>
          <a:p>
            <a:pPr marL="2057400" lvl="3" indent="-685800">
              <a:buFont typeface="Wingdings" panose="05000000000000000000" pitchFamily="2" charset="2"/>
              <a:buChar char="§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fagocíticas</a:t>
            </a:r>
          </a:p>
          <a:p>
            <a:pPr marL="2057400" lvl="3" indent="-685800">
              <a:buFont typeface="Wingdings" panose="05000000000000000000" pitchFamily="2" charset="2"/>
              <a:buChar char="§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producir sustancias que activan la respuesta inmune (citocinas) </a:t>
            </a:r>
          </a:p>
          <a:p>
            <a:pPr marL="2057400" lvl="3" indent="-685800">
              <a:buFont typeface="Wingdings" panose="05000000000000000000" pitchFamily="2" charset="2"/>
              <a:buChar char="§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estimular la hematopoyesis </a:t>
            </a:r>
          </a:p>
          <a:p>
            <a:pPr marL="2057400" lvl="3" indent="-685800">
              <a:buFont typeface="Wingdings" panose="05000000000000000000" pitchFamily="2" charset="2"/>
              <a:buChar char="§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elevar la temperatura corporal </a:t>
            </a:r>
            <a:endParaRPr lang="es-ES" sz="3200" dirty="0">
              <a:latin typeface="Titillium Web ExtraLight"/>
            </a:endParaRPr>
          </a:p>
        </p:txBody>
      </p:sp>
      <p:pic>
        <p:nvPicPr>
          <p:cNvPr id="1026" name="Picture 2" descr="Resultado de imagen de monocitos">
            <a:extLst>
              <a:ext uri="{FF2B5EF4-FFF2-40B4-BE49-F238E27FC236}">
                <a16:creationId xmlns:a16="http://schemas.microsoft.com/office/drawing/2014/main" id="{834AA209-9512-437F-89A9-C227E6C81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2410" y="2266791"/>
            <a:ext cx="5428666" cy="405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23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Línea"/>
          <p:cNvSpPr/>
          <p:nvPr/>
        </p:nvSpPr>
        <p:spPr>
          <a:xfrm>
            <a:off x="812344" y="11829222"/>
            <a:ext cx="22759312" cy="1"/>
          </a:xfrm>
          <a:prstGeom prst="line">
            <a:avLst/>
          </a:prstGeom>
          <a:ln w="25400">
            <a:solidFill>
              <a:srgbClr val="5E5E5E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2" name="5 Rectángulo"/>
          <p:cNvSpPr txBox="1"/>
          <p:nvPr/>
        </p:nvSpPr>
        <p:spPr>
          <a:xfrm>
            <a:off x="1872878" y="941847"/>
            <a:ext cx="12517594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2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LA SANGRE </a:t>
            </a:r>
          </a:p>
          <a:p>
            <a:pPr algn="l">
              <a:defRPr sz="42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2. COMPONENTES FUNDAMENTALES DE SANGRE: células</a:t>
            </a:r>
            <a:endParaRPr dirty="0">
              <a:solidFill>
                <a:schemeClr val="accent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DAC1FD7-F3B0-47FF-8367-52C99ACCE714}"/>
              </a:ext>
            </a:extLst>
          </p:cNvPr>
          <p:cNvSpPr/>
          <p:nvPr/>
        </p:nvSpPr>
        <p:spPr>
          <a:xfrm>
            <a:off x="9993526" y="2133630"/>
            <a:ext cx="12517595" cy="944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4400" dirty="0">
              <a:latin typeface="Titillium Web"/>
            </a:endParaRPr>
          </a:p>
          <a:p>
            <a:endParaRPr lang="es-E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5000" b="1" dirty="0">
                <a:latin typeface="Calibri" panose="020F0502020204030204" pitchFamily="34" charset="0"/>
                <a:cs typeface="Calibri" panose="020F0502020204030204" pitchFamily="34" charset="0"/>
              </a:rPr>
              <a:t>Linfocitos: </a:t>
            </a:r>
          </a:p>
          <a:p>
            <a:endParaRPr lang="es-E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buFontTx/>
              <a:buChar char="-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responsables de inmunidad</a:t>
            </a:r>
          </a:p>
          <a:p>
            <a:pPr marL="685800" indent="-685800">
              <a:buFontTx/>
              <a:buChar char="-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se diferencian en: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Linfocitos T:</a:t>
            </a:r>
          </a:p>
          <a:p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     - Linfocitos T4</a:t>
            </a:r>
          </a:p>
          <a:p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     - Linfocitos T8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Linfocitos B: productores de inmunoglobulinas (anticuerpos)</a:t>
            </a:r>
          </a:p>
          <a:p>
            <a:endParaRPr lang="es-ES" sz="3200" dirty="0">
              <a:latin typeface="Titillium Web ExtraLight"/>
            </a:endParaRPr>
          </a:p>
          <a:p>
            <a:endParaRPr lang="es-ES" sz="3200" dirty="0">
              <a:latin typeface="Titillium Web ExtraLight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3124174-76F1-4F3B-AFA2-D09BBA2C7DF2}"/>
              </a:ext>
            </a:extLst>
          </p:cNvPr>
          <p:cNvSpPr/>
          <p:nvPr/>
        </p:nvSpPr>
        <p:spPr>
          <a:xfrm>
            <a:off x="13194924" y="1562063"/>
            <a:ext cx="1219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endParaRPr lang="es-ES" sz="4400" dirty="0">
              <a:latin typeface="Titillium Web"/>
            </a:endParaRPr>
          </a:p>
          <a:p>
            <a:pPr algn="l"/>
            <a:endParaRPr lang="es-ES" sz="3200" dirty="0">
              <a:latin typeface="Titillium Web ExtraLight"/>
            </a:endParaRPr>
          </a:p>
        </p:txBody>
      </p:sp>
      <p:pic>
        <p:nvPicPr>
          <p:cNvPr id="2052" name="Picture 4" descr="Resultado de imagen de linfocitos">
            <a:extLst>
              <a:ext uri="{FF2B5EF4-FFF2-40B4-BE49-F238E27FC236}">
                <a16:creationId xmlns:a16="http://schemas.microsoft.com/office/drawing/2014/main" id="{4992F98B-C4EF-440D-94E3-A5D0B695A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668129"/>
            <a:ext cx="6726024" cy="447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39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Línea"/>
          <p:cNvSpPr/>
          <p:nvPr/>
        </p:nvSpPr>
        <p:spPr>
          <a:xfrm>
            <a:off x="812344" y="11829222"/>
            <a:ext cx="22759312" cy="1"/>
          </a:xfrm>
          <a:prstGeom prst="line">
            <a:avLst/>
          </a:prstGeom>
          <a:ln w="25400">
            <a:solidFill>
              <a:srgbClr val="5E5E5E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2" name="5 Rectángulo"/>
          <p:cNvSpPr txBox="1"/>
          <p:nvPr/>
        </p:nvSpPr>
        <p:spPr>
          <a:xfrm>
            <a:off x="2078065" y="884778"/>
            <a:ext cx="12576905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2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LA SANGRE </a:t>
            </a:r>
          </a:p>
          <a:p>
            <a:pPr algn="l">
              <a:defRPr sz="42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2. COMPONENTES FUNDAMENTALES DE SANGRE: Células</a:t>
            </a:r>
            <a:endParaRPr dirty="0">
              <a:solidFill>
                <a:schemeClr val="accent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7C1C484-CB6A-48C6-8328-BE8F90F2196D}"/>
              </a:ext>
            </a:extLst>
          </p:cNvPr>
          <p:cNvSpPr/>
          <p:nvPr/>
        </p:nvSpPr>
        <p:spPr>
          <a:xfrm>
            <a:off x="9948698" y="3321040"/>
            <a:ext cx="12192000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endParaRPr lang="es-E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-ES" sz="5000" b="1" dirty="0">
                <a:latin typeface="Calibri" panose="020F0502020204030204" pitchFamily="34" charset="0"/>
                <a:cs typeface="Calibri" panose="020F0502020204030204" pitchFamily="34" charset="0"/>
              </a:rPr>
              <a:t>Plaquetas o trombocitos:</a:t>
            </a:r>
          </a:p>
          <a:p>
            <a:pPr marL="1143000" lvl="1" indent="-685800">
              <a:buFontTx/>
              <a:buChar char="-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Función:</a:t>
            </a:r>
          </a:p>
          <a:p>
            <a:pPr marL="2057400" lvl="3" indent="-685800">
              <a:buFont typeface="Wingdings" panose="05000000000000000000" pitchFamily="2" charset="2"/>
              <a:buChar char="§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adhesión (juntarse)</a:t>
            </a:r>
          </a:p>
          <a:p>
            <a:pPr marL="2057400" lvl="3" indent="-685800">
              <a:buFont typeface="Wingdings" panose="05000000000000000000" pitchFamily="2" charset="2"/>
              <a:buChar char="§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agregación (unirse fuertemente)</a:t>
            </a:r>
          </a:p>
          <a:p>
            <a:pPr marL="1143000" lvl="1" indent="-685800">
              <a:buFontTx/>
              <a:buChar char="-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Tapón plaquetario: taponar heridas vasculares</a:t>
            </a:r>
          </a:p>
        </p:txBody>
      </p:sp>
      <p:pic>
        <p:nvPicPr>
          <p:cNvPr id="6" name="Picture 2" descr="Resultado de imagen de plaquetas">
            <a:extLst>
              <a:ext uri="{FF2B5EF4-FFF2-40B4-BE49-F238E27FC236}">
                <a16:creationId xmlns:a16="http://schemas.microsoft.com/office/drawing/2014/main" id="{577DF0C3-0853-43B0-83DA-FE13527C4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4298990"/>
            <a:ext cx="7592558" cy="503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61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Línea"/>
          <p:cNvSpPr/>
          <p:nvPr/>
        </p:nvSpPr>
        <p:spPr>
          <a:xfrm>
            <a:off x="812344" y="11829222"/>
            <a:ext cx="22759312" cy="1"/>
          </a:xfrm>
          <a:prstGeom prst="line">
            <a:avLst/>
          </a:prstGeom>
          <a:ln w="25400">
            <a:solidFill>
              <a:srgbClr val="5E5E5E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2" name="5 Rectángulo"/>
          <p:cNvSpPr txBox="1"/>
          <p:nvPr/>
        </p:nvSpPr>
        <p:spPr>
          <a:xfrm>
            <a:off x="1854262" y="742510"/>
            <a:ext cx="5874237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2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LA SANGRE </a:t>
            </a:r>
          </a:p>
          <a:p>
            <a:pPr algn="l">
              <a:defRPr sz="42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3. FISIOLOGÍA SANGUÍNEA</a:t>
            </a:r>
            <a:endParaRPr dirty="0">
              <a:solidFill>
                <a:schemeClr val="accent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CD77A9A-AF65-4721-BC75-37C45AB95992}"/>
              </a:ext>
            </a:extLst>
          </p:cNvPr>
          <p:cNvSpPr/>
          <p:nvPr/>
        </p:nvSpPr>
        <p:spPr>
          <a:xfrm>
            <a:off x="1809750" y="2268972"/>
            <a:ext cx="1219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FUNCIÓN PRINCIPAL DE LA SANGRE: </a:t>
            </a:r>
          </a:p>
          <a:p>
            <a:pPr marL="685800" indent="-685800" algn="l">
              <a:buFontTx/>
              <a:buChar char="-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mantener la homeostasis</a:t>
            </a:r>
          </a:p>
          <a:p>
            <a:pPr marL="685800" indent="-685800" algn="l">
              <a:buFontTx/>
              <a:buChar char="-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defender al organismo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3B7400E-7304-4D3A-9FD4-01ED19FB81AD}"/>
              </a:ext>
            </a:extLst>
          </p:cNvPr>
          <p:cNvSpPr/>
          <p:nvPr/>
        </p:nvSpPr>
        <p:spPr>
          <a:xfrm>
            <a:off x="1002924" y="4134808"/>
            <a:ext cx="2237815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s-ES" sz="4400" dirty="0">
              <a:latin typeface="Titillium Web"/>
            </a:endParaRPr>
          </a:p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es-ES" sz="5000" b="1" dirty="0">
                <a:latin typeface="Calibri" panose="020F0502020204030204" pitchFamily="34" charset="0"/>
                <a:cs typeface="Calibri" panose="020F0502020204030204" pitchFamily="34" charset="0"/>
              </a:rPr>
              <a:t>Hematopoyesis: </a:t>
            </a:r>
          </a:p>
        </p:txBody>
      </p:sp>
      <p:pic>
        <p:nvPicPr>
          <p:cNvPr id="3074" name="Picture 2" descr="Resultado de imagen de HEMATOPOYESIS">
            <a:extLst>
              <a:ext uri="{FF2B5EF4-FFF2-40B4-BE49-F238E27FC236}">
                <a16:creationId xmlns:a16="http://schemas.microsoft.com/office/drawing/2014/main" id="{27317E2F-832E-4F7B-A4D4-F58F96FFF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803" y="5605877"/>
            <a:ext cx="9352022" cy="622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18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5 Rectángulo"/>
          <p:cNvSpPr txBox="1"/>
          <p:nvPr/>
        </p:nvSpPr>
        <p:spPr>
          <a:xfrm>
            <a:off x="1948855" y="941073"/>
            <a:ext cx="4779385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2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LA SANGRE</a:t>
            </a:r>
            <a:endParaRPr dirty="0">
              <a:solidFill>
                <a:schemeClr val="accent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algn="l">
              <a:defRPr sz="33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5. PATOLOGÍA SANGUÍNEA</a:t>
            </a:r>
            <a:endParaRPr dirty="0">
              <a:solidFill>
                <a:schemeClr val="accent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F5334E6-DA0D-477A-9D99-AD43DAD0513C}"/>
              </a:ext>
            </a:extLst>
          </p:cNvPr>
          <p:cNvSpPr/>
          <p:nvPr/>
        </p:nvSpPr>
        <p:spPr>
          <a:xfrm>
            <a:off x="1948855" y="3132983"/>
            <a:ext cx="17274238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s-E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es-ES" sz="5000" b="1" dirty="0">
                <a:latin typeface="Calibri" panose="020F0502020204030204" pitchFamily="34" charset="0"/>
                <a:cs typeface="Calibri" panose="020F0502020204030204" pitchFamily="34" charset="0"/>
              </a:rPr>
              <a:t>Patología eritrocitaria: </a:t>
            </a:r>
          </a:p>
          <a:p>
            <a:pPr algn="l"/>
            <a:endParaRPr lang="es-ES" sz="5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algn="l">
              <a:buFont typeface="Wingdings" panose="05000000000000000000" pitchFamily="2" charset="2"/>
              <a:buChar char="q"/>
            </a:pPr>
            <a:r>
              <a:rPr lang="es-ES" sz="5000" b="1" dirty="0">
                <a:latin typeface="Calibri" panose="020F0502020204030204" pitchFamily="34" charset="0"/>
                <a:cs typeface="Calibri" panose="020F0502020204030204" pitchFamily="34" charset="0"/>
              </a:rPr>
              <a:t>Anemia:</a:t>
            </a:r>
          </a:p>
          <a:p>
            <a:pPr algn="l"/>
            <a:endParaRPr lang="es-ES" sz="5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disminución de la cantidad</a:t>
            </a:r>
          </a:p>
          <a:p>
            <a:pPr algn="l"/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 de hemoglobina en sangre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varios tipos según la causa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consecuencia: deficiente oxigenación de los tejidos (hipoxia)</a:t>
            </a:r>
          </a:p>
        </p:txBody>
      </p:sp>
      <p:pic>
        <p:nvPicPr>
          <p:cNvPr id="1030" name="Picture 6" descr="The difference of Anemia amount of red blood cell and normal. Illustration about medical.">
            <a:extLst>
              <a:ext uri="{FF2B5EF4-FFF2-40B4-BE49-F238E27FC236}">
                <a16:creationId xmlns:a16="http://schemas.microsoft.com/office/drawing/2014/main" id="{ECC16080-76BD-4F87-8872-8707416A94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6" t="14423" r="5334" b="17792"/>
          <a:stretch/>
        </p:blipFill>
        <p:spPr bwMode="auto">
          <a:xfrm>
            <a:off x="11397837" y="270134"/>
            <a:ext cx="12515850" cy="745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27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Línea"/>
          <p:cNvSpPr/>
          <p:nvPr/>
        </p:nvSpPr>
        <p:spPr>
          <a:xfrm>
            <a:off x="812344" y="11829222"/>
            <a:ext cx="22759312" cy="1"/>
          </a:xfrm>
          <a:prstGeom prst="line">
            <a:avLst/>
          </a:prstGeom>
          <a:ln w="25400">
            <a:solidFill>
              <a:srgbClr val="5E5E5E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2" name="5 Rectángulo"/>
          <p:cNvSpPr txBox="1"/>
          <p:nvPr/>
        </p:nvSpPr>
        <p:spPr>
          <a:xfrm>
            <a:off x="1917324" y="579005"/>
            <a:ext cx="4635628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2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LA SANGRE</a:t>
            </a:r>
            <a:endParaRPr dirty="0">
              <a:solidFill>
                <a:schemeClr val="accent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algn="l">
              <a:defRPr sz="33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5. PATOLOGÍA SANGUÍNEA</a:t>
            </a:r>
            <a:endParaRPr dirty="0">
              <a:solidFill>
                <a:schemeClr val="accent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21F9FB3-FA2B-494D-956B-F528646497C2}"/>
              </a:ext>
            </a:extLst>
          </p:cNvPr>
          <p:cNvSpPr/>
          <p:nvPr/>
        </p:nvSpPr>
        <p:spPr>
          <a:xfrm>
            <a:off x="1286703" y="1874790"/>
            <a:ext cx="19082345" cy="947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es-ES" sz="6000" b="1" dirty="0">
                <a:latin typeface="Calibri" panose="020F0502020204030204" pitchFamily="34" charset="0"/>
                <a:cs typeface="Calibri" panose="020F0502020204030204" pitchFamily="34" charset="0"/>
              </a:rPr>
              <a:t>manifestaciones generales: </a:t>
            </a:r>
            <a:endParaRPr lang="es-E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algn="l">
              <a:buFontTx/>
              <a:buChar char="-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Palidez de piel y mucosas: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por la deficiente oxigenación de los tejidos periféricos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el organismo intenta compensar la hipoxia de los órganos vitales retirando sangre de la piel y las mucosas</a:t>
            </a:r>
          </a:p>
          <a:p>
            <a:pPr marL="685800" indent="-685800" algn="l">
              <a:buFontTx/>
              <a:buChar char="-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Taquicardia: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el aparato cardiocirculatorio intenta compensar la deficiente oxigenación </a:t>
            </a:r>
          </a:p>
          <a:p>
            <a:pPr marL="685800" indent="-685800" algn="l">
              <a:buFontTx/>
              <a:buChar char="-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Cefalea</a:t>
            </a:r>
          </a:p>
          <a:p>
            <a:pPr marL="685800" indent="-685800" algn="l">
              <a:buFontTx/>
              <a:buChar char="-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Mareos</a:t>
            </a:r>
          </a:p>
          <a:p>
            <a:pPr marL="685800" indent="-685800" algn="l">
              <a:buFontTx/>
              <a:buChar char="-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Debilidad muscular</a:t>
            </a:r>
          </a:p>
          <a:p>
            <a:pPr marL="685800" indent="-685800" algn="l">
              <a:buFontTx/>
              <a:buChar char="-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Visión nublada y disnea</a:t>
            </a:r>
          </a:p>
        </p:txBody>
      </p:sp>
      <p:pic>
        <p:nvPicPr>
          <p:cNvPr id="8194" name="Picture 2" descr="Resultado de imagen de cara palida">
            <a:extLst>
              <a:ext uri="{FF2B5EF4-FFF2-40B4-BE49-F238E27FC236}">
                <a16:creationId xmlns:a16="http://schemas.microsoft.com/office/drawing/2014/main" id="{3812CB1B-9806-42B4-B527-625E76E64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3238" y="9054459"/>
            <a:ext cx="3243262" cy="242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27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Línea"/>
          <p:cNvSpPr/>
          <p:nvPr/>
        </p:nvSpPr>
        <p:spPr>
          <a:xfrm>
            <a:off x="812344" y="11829222"/>
            <a:ext cx="22759312" cy="1"/>
          </a:xfrm>
          <a:prstGeom prst="line">
            <a:avLst/>
          </a:prstGeom>
          <a:ln w="25400">
            <a:solidFill>
              <a:srgbClr val="5E5E5E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2" name="5 Rectángulo"/>
          <p:cNvSpPr txBox="1"/>
          <p:nvPr/>
        </p:nvSpPr>
        <p:spPr>
          <a:xfrm>
            <a:off x="1854262" y="861344"/>
            <a:ext cx="5863785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2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LA SANGRE </a:t>
            </a:r>
          </a:p>
          <a:p>
            <a:pPr algn="l">
              <a:defRPr sz="42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5. PATOLOGÍA SANGUÍNEA</a:t>
            </a:r>
            <a:endParaRPr dirty="0">
              <a:solidFill>
                <a:schemeClr val="accent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EA0B385-307E-4E5B-9CD1-531642767F92}"/>
              </a:ext>
            </a:extLst>
          </p:cNvPr>
          <p:cNvSpPr/>
          <p:nvPr/>
        </p:nvSpPr>
        <p:spPr>
          <a:xfrm>
            <a:off x="1385613" y="2579906"/>
            <a:ext cx="17285076" cy="855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s-E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algn="l">
              <a:buFont typeface="Wingdings" panose="05000000000000000000" pitchFamily="2" charset="2"/>
              <a:buChar char="q"/>
            </a:pPr>
            <a:r>
              <a:rPr lang="es-ES" sz="5000" b="1" dirty="0">
                <a:latin typeface="Calibri" panose="020F0502020204030204" pitchFamily="34" charset="0"/>
                <a:cs typeface="Calibri" panose="020F0502020204030204" pitchFamily="34" charset="0"/>
              </a:rPr>
              <a:t>Anemia ferropénica: </a:t>
            </a:r>
          </a:p>
          <a:p>
            <a:pPr algn="l"/>
            <a:endParaRPr lang="es-ES" sz="5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Secundaria a una disminución del hierro corporal:</a:t>
            </a:r>
          </a:p>
          <a:p>
            <a:pPr marL="685800" indent="-685800" algn="l">
              <a:buFontTx/>
              <a:buChar char="-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por deficiencias alimentarias </a:t>
            </a:r>
          </a:p>
          <a:p>
            <a:pPr marL="685800" indent="-685800" algn="l">
              <a:buFontTx/>
              <a:buChar char="-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por síndrome de malabsorción </a:t>
            </a:r>
          </a:p>
          <a:p>
            <a:pPr marL="685800" indent="-685800" algn="l">
              <a:buFontTx/>
              <a:buChar char="-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por pérdidas: hemorragias 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Eritrocitos pequeños y pálidos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Diagnóstico:</a:t>
            </a:r>
          </a:p>
          <a:p>
            <a:pPr marL="685800" indent="-685800" algn="l">
              <a:buFontTx/>
              <a:buChar char="-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hematocrito </a:t>
            </a:r>
          </a:p>
          <a:p>
            <a:pPr marL="685800" indent="-685800" algn="l">
              <a:buFontTx/>
              <a:buChar char="-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hemoglobina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DE41C37-2FA3-4A6D-8253-5F60AD293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4344" y="6226086"/>
            <a:ext cx="7216719" cy="516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5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B864B-5AD0-436A-90C4-AC9EEE4F9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BIBLIOGRAFIA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BE5F04-4DD2-4701-B5FB-27CB5D37D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PONER ALGO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8166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Línea"/>
          <p:cNvSpPr/>
          <p:nvPr/>
        </p:nvSpPr>
        <p:spPr>
          <a:xfrm>
            <a:off x="812344" y="11829222"/>
            <a:ext cx="22759312" cy="1"/>
          </a:xfrm>
          <a:prstGeom prst="line">
            <a:avLst/>
          </a:prstGeom>
          <a:ln w="25400">
            <a:solidFill>
              <a:srgbClr val="5E5E5E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2" name="5 Rectángulo"/>
          <p:cNvSpPr txBox="1"/>
          <p:nvPr/>
        </p:nvSpPr>
        <p:spPr>
          <a:xfrm>
            <a:off x="1878810" y="864801"/>
            <a:ext cx="3017749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2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LA SANGRE </a:t>
            </a:r>
          </a:p>
          <a:p>
            <a:pPr algn="l">
              <a:defRPr sz="42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1. OBJETIVOS</a:t>
            </a:r>
            <a:endParaRPr dirty="0">
              <a:solidFill>
                <a:schemeClr val="accent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B478392-F446-4727-B6D5-83661DF83ADB}"/>
              </a:ext>
            </a:extLst>
          </p:cNvPr>
          <p:cNvSpPr/>
          <p:nvPr/>
        </p:nvSpPr>
        <p:spPr>
          <a:xfrm>
            <a:off x="1878810" y="2556230"/>
            <a:ext cx="13941801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s-ES" sz="4400" b="1" dirty="0">
              <a:latin typeface="Titillium Web ExtraLight"/>
            </a:endParaRPr>
          </a:p>
          <a:p>
            <a:pPr algn="l"/>
            <a:r>
              <a:rPr lang="es-ES" sz="4400" b="1" dirty="0">
                <a:latin typeface="Titillium Web ExtraLight"/>
              </a:rPr>
              <a:t>OBJETIVOS:</a:t>
            </a:r>
          </a:p>
          <a:p>
            <a:pPr algn="l"/>
            <a:endParaRPr lang="es-ES" sz="4400" dirty="0">
              <a:latin typeface="Titillium Web ExtraLight"/>
            </a:endParaRPr>
          </a:p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Conocer los componentes fundamentales de la sangre. </a:t>
            </a:r>
          </a:p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Saber cuáles son las funciones de la sangre. </a:t>
            </a:r>
          </a:p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Saber cuál es la patología más frecuente relacionada con la sangre.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Línea"/>
          <p:cNvSpPr/>
          <p:nvPr/>
        </p:nvSpPr>
        <p:spPr>
          <a:xfrm>
            <a:off x="812344" y="11829222"/>
            <a:ext cx="22759312" cy="1"/>
          </a:xfrm>
          <a:prstGeom prst="line">
            <a:avLst/>
          </a:prstGeom>
          <a:ln w="25400">
            <a:solidFill>
              <a:srgbClr val="5E5E5E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B4A83DC-2493-4F6D-A2D7-8A6DB61C9E28}"/>
              </a:ext>
            </a:extLst>
          </p:cNvPr>
          <p:cNvSpPr/>
          <p:nvPr/>
        </p:nvSpPr>
        <p:spPr>
          <a:xfrm>
            <a:off x="1689131" y="3126628"/>
            <a:ext cx="11422411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es-ES" sz="5000" b="1" dirty="0">
                <a:latin typeface="Calibri" panose="020F0502020204030204" pitchFamily="34" charset="0"/>
                <a:cs typeface="Calibri" panose="020F0502020204030204" pitchFamily="34" charset="0"/>
              </a:rPr>
              <a:t>La sangre:</a:t>
            </a:r>
          </a:p>
          <a:p>
            <a:pPr marL="685800" indent="-685800" algn="l">
              <a:buFont typeface="Wingdings" panose="05000000000000000000" pitchFamily="2" charset="2"/>
              <a:buChar char="v"/>
            </a:pPr>
            <a:endParaRPr lang="es-ES" sz="5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líquido rojo, viscoso y turbio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circula por el aparato cardiovascular 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llega a todos los órganos y tejidos del cuerpo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tejido conectivo consta de: </a:t>
            </a:r>
          </a:p>
          <a:p>
            <a:pPr marL="1600200" lvl="2" indent="-685800">
              <a:buFontTx/>
              <a:buChar char="-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plasma</a:t>
            </a:r>
          </a:p>
          <a:p>
            <a:pPr marL="1600200" lvl="2" indent="-685800">
              <a:buFontTx/>
              <a:buChar char="-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moléculas disueltas</a:t>
            </a:r>
          </a:p>
          <a:p>
            <a:pPr marL="1600200" lvl="2" indent="-685800">
              <a:buFontTx/>
              <a:buChar char="-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elementos formes (células)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875D424-0746-45C9-8596-DE17DF1C6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5090" y="4046895"/>
            <a:ext cx="8531999" cy="6821435"/>
          </a:xfrm>
          <a:prstGeom prst="rect">
            <a:avLst/>
          </a:prstGeom>
        </p:spPr>
      </p:pic>
      <p:sp>
        <p:nvSpPr>
          <p:cNvPr id="6" name="5 Rectángulo">
            <a:extLst>
              <a:ext uri="{FF2B5EF4-FFF2-40B4-BE49-F238E27FC236}">
                <a16:creationId xmlns:a16="http://schemas.microsoft.com/office/drawing/2014/main" id="{AE71C363-F42C-4B68-9202-91D8C139A0BF}"/>
              </a:ext>
            </a:extLst>
          </p:cNvPr>
          <p:cNvSpPr txBox="1"/>
          <p:nvPr/>
        </p:nvSpPr>
        <p:spPr>
          <a:xfrm>
            <a:off x="1689131" y="884778"/>
            <a:ext cx="7385483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2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LA SANGRE </a:t>
            </a:r>
          </a:p>
          <a:p>
            <a:pPr algn="l">
              <a:defRPr sz="42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2. COMPONENTES DE LA SANGRE</a:t>
            </a:r>
            <a:endParaRPr dirty="0">
              <a:solidFill>
                <a:schemeClr val="accent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65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Línea"/>
          <p:cNvSpPr/>
          <p:nvPr/>
        </p:nvSpPr>
        <p:spPr>
          <a:xfrm>
            <a:off x="812344" y="11829222"/>
            <a:ext cx="22759312" cy="1"/>
          </a:xfrm>
          <a:prstGeom prst="line">
            <a:avLst/>
          </a:prstGeom>
          <a:ln w="25400">
            <a:solidFill>
              <a:srgbClr val="5E5E5E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2" name="5 Rectángulo"/>
          <p:cNvSpPr txBox="1"/>
          <p:nvPr/>
        </p:nvSpPr>
        <p:spPr>
          <a:xfrm>
            <a:off x="1806359" y="829813"/>
            <a:ext cx="10757497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2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LA SANGRE </a:t>
            </a:r>
          </a:p>
          <a:p>
            <a:pPr algn="l">
              <a:defRPr sz="42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2. COMPONENTES FUNDAMENTALES DE SANGRE</a:t>
            </a:r>
            <a:endParaRPr dirty="0">
              <a:solidFill>
                <a:schemeClr val="accent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C6CF152-EB6D-4C1F-8B18-445FF1E77D6B}"/>
              </a:ext>
            </a:extLst>
          </p:cNvPr>
          <p:cNvSpPr/>
          <p:nvPr/>
        </p:nvSpPr>
        <p:spPr>
          <a:xfrm>
            <a:off x="1806359" y="2404014"/>
            <a:ext cx="13423131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es-ES" sz="5000" b="1" dirty="0">
                <a:latin typeface="Calibri" panose="020F0502020204030204" pitchFamily="34" charset="0"/>
                <a:cs typeface="Calibri" panose="020F0502020204030204" pitchFamily="34" charset="0"/>
              </a:rPr>
              <a:t>El plasma: </a:t>
            </a:r>
          </a:p>
          <a:p>
            <a:pPr algn="l"/>
            <a:endParaRPr lang="es-E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líquido amarillento 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compone la matriz líquida de la sangre 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representa:</a:t>
            </a:r>
          </a:p>
          <a:p>
            <a:pPr marL="685800" indent="-685800" algn="l">
              <a:buFontTx/>
              <a:buChar char="-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Hombres: entre el 50 y el 60% del volumen sanguíneo </a:t>
            </a:r>
          </a:p>
          <a:p>
            <a:pPr marL="685800" indent="-685800" algn="l">
              <a:buFontTx/>
              <a:buChar char="-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Mujeres: entre el 55 y el 65% del volumen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sangre sin células 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composición:</a:t>
            </a:r>
          </a:p>
          <a:p>
            <a:pPr marL="685800" indent="-685800" algn="l">
              <a:buFontTx/>
              <a:buChar char="-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agua (91%)</a:t>
            </a:r>
          </a:p>
          <a:p>
            <a:pPr marL="685800" indent="-685800" algn="l">
              <a:buFontTx/>
              <a:buChar char="-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sustancias disueltas (9%)</a:t>
            </a:r>
          </a:p>
        </p:txBody>
      </p:sp>
      <p:pic>
        <p:nvPicPr>
          <p:cNvPr id="1026" name="Picture 2" descr="Resultado de imagen de plasma">
            <a:extLst>
              <a:ext uri="{FF2B5EF4-FFF2-40B4-BE49-F238E27FC236}">
                <a16:creationId xmlns:a16="http://schemas.microsoft.com/office/drawing/2014/main" id="{CA85EE54-FFE3-4B08-8DC0-7CC04984C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3131" y="3310681"/>
            <a:ext cx="7248525" cy="72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29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E6456E-9D8B-4A5B-9664-DD459A3F5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7349" y="3514725"/>
            <a:ext cx="15376525" cy="8874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5400" b="1" dirty="0">
                <a:latin typeface="Titillium Web"/>
              </a:rPr>
              <a:t>Componentes Plasma:</a:t>
            </a:r>
          </a:p>
          <a:p>
            <a:pPr marL="685800" indent="-685800" algn="l">
              <a:buFont typeface="Courier New" panose="02070309020205020404" pitchFamily="49" charset="0"/>
              <a:buChar char="o"/>
            </a:pPr>
            <a:r>
              <a:rPr lang="es-ES" sz="5000" b="1" dirty="0">
                <a:latin typeface="Calibri" panose="020F0502020204030204" pitchFamily="34" charset="0"/>
                <a:cs typeface="Calibri" panose="020F0502020204030204" pitchFamily="34" charset="0"/>
              </a:rPr>
              <a:t>Albúmina: </a:t>
            </a:r>
            <a:endParaRPr lang="es-E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proteína más abundante en la sangre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transporta sustancias como la bilirrubina, hormonas, ácidos grasos o fármacos</a:t>
            </a:r>
          </a:p>
          <a:p>
            <a:pPr marL="685800" indent="-685800" algn="l">
              <a:buFont typeface="Courier New" panose="02070309020205020404" pitchFamily="49" charset="0"/>
              <a:buChar char="o"/>
            </a:pPr>
            <a:r>
              <a:rPr lang="es-ES" sz="5000" b="1" dirty="0">
                <a:latin typeface="Calibri" panose="020F0502020204030204" pitchFamily="34" charset="0"/>
                <a:cs typeface="Calibri" panose="020F0502020204030204" pitchFamily="34" charset="0"/>
              </a:rPr>
              <a:t>Factores de la coagulación: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proteínas que interviene en la cascada de la coagulación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-ES" sz="5000" dirty="0" err="1">
                <a:latin typeface="Calibri" panose="020F0502020204030204" pitchFamily="34" charset="0"/>
                <a:cs typeface="Calibri" panose="020F0502020204030204" pitchFamily="34" charset="0"/>
              </a:rPr>
              <a:t>Ej</a:t>
            </a: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: fibrinógeno</a:t>
            </a:r>
          </a:p>
          <a:p>
            <a:pPr marL="685800" indent="-685800" algn="l">
              <a:buFont typeface="Courier New" panose="02070309020205020404" pitchFamily="49" charset="0"/>
              <a:buChar char="o"/>
            </a:pPr>
            <a:r>
              <a:rPr lang="es-ES" sz="5000" b="1" dirty="0">
                <a:latin typeface="Calibri" panose="020F0502020204030204" pitchFamily="34" charset="0"/>
                <a:cs typeface="Calibri" panose="020F0502020204030204" pitchFamily="34" charset="0"/>
              </a:rPr>
              <a:t>Globulinas: </a:t>
            </a: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proteínas</a:t>
            </a:r>
          </a:p>
        </p:txBody>
      </p:sp>
      <p:sp>
        <p:nvSpPr>
          <p:cNvPr id="5" name="5 Rectángulo">
            <a:extLst>
              <a:ext uri="{FF2B5EF4-FFF2-40B4-BE49-F238E27FC236}">
                <a16:creationId xmlns:a16="http://schemas.microsoft.com/office/drawing/2014/main" id="{C6DC24D3-11A3-4AE4-A66E-277131572FF1}"/>
              </a:ext>
            </a:extLst>
          </p:cNvPr>
          <p:cNvSpPr txBox="1"/>
          <p:nvPr/>
        </p:nvSpPr>
        <p:spPr>
          <a:xfrm>
            <a:off x="1806359" y="829813"/>
            <a:ext cx="10757497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2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LA SANGRE </a:t>
            </a:r>
          </a:p>
          <a:p>
            <a:pPr algn="l">
              <a:defRPr sz="42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2. COMPONENTES FUNDAMENTALES DE SANGRE</a:t>
            </a:r>
            <a:endParaRPr dirty="0">
              <a:solidFill>
                <a:schemeClr val="accent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4" descr="Resultado de imagen de albumina">
            <a:extLst>
              <a:ext uri="{FF2B5EF4-FFF2-40B4-BE49-F238E27FC236}">
                <a16:creationId xmlns:a16="http://schemas.microsoft.com/office/drawing/2014/main" id="{58F10A60-0CD7-4184-9131-96FD29899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1925" y="2225067"/>
            <a:ext cx="5357813" cy="356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585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Línea"/>
          <p:cNvSpPr/>
          <p:nvPr/>
        </p:nvSpPr>
        <p:spPr>
          <a:xfrm>
            <a:off x="812344" y="11829222"/>
            <a:ext cx="22759312" cy="1"/>
          </a:xfrm>
          <a:prstGeom prst="line">
            <a:avLst/>
          </a:prstGeom>
          <a:ln w="25400">
            <a:solidFill>
              <a:srgbClr val="5E5E5E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2" name="5 Rectángulo"/>
          <p:cNvSpPr txBox="1"/>
          <p:nvPr/>
        </p:nvSpPr>
        <p:spPr>
          <a:xfrm>
            <a:off x="2011917" y="884778"/>
            <a:ext cx="10757497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2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LA SANGRE </a:t>
            </a:r>
          </a:p>
          <a:p>
            <a:pPr algn="l">
              <a:defRPr sz="42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2. COMPONENTES FUNDAMENTALES DE SANGRE</a:t>
            </a:r>
            <a:endParaRPr dirty="0">
              <a:solidFill>
                <a:schemeClr val="accent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587151F-91AE-4D65-B5CC-E21B35CF37B6}"/>
              </a:ext>
            </a:extLst>
          </p:cNvPr>
          <p:cNvSpPr/>
          <p:nvPr/>
        </p:nvSpPr>
        <p:spPr>
          <a:xfrm>
            <a:off x="1640442" y="2800359"/>
            <a:ext cx="13598901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l">
              <a:buFont typeface="Courier New" panose="02070309020205020404" pitchFamily="49" charset="0"/>
              <a:buChar char="o"/>
            </a:pPr>
            <a:r>
              <a:rPr lang="es-ES" sz="5000" b="1" dirty="0">
                <a:latin typeface="Calibri" panose="020F0502020204030204" pitchFamily="34" charset="0"/>
                <a:cs typeface="Calibri" panose="020F0502020204030204" pitchFamily="34" charset="0"/>
              </a:rPr>
              <a:t>Sustancias de desecho: 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sustancias no necesarias que se generan tras el metabolismo de las células y que son liberadas a la sangre 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expulsadas al exterior en la orina o en la respiración</a:t>
            </a:r>
          </a:p>
          <a:p>
            <a:pPr marL="685800" indent="-685800" algn="l">
              <a:buFont typeface="Courier New" panose="02070309020205020404" pitchFamily="49" charset="0"/>
              <a:buChar char="o"/>
            </a:pPr>
            <a:r>
              <a:rPr lang="es-ES" sz="5000" b="1" dirty="0">
                <a:latin typeface="Calibri" panose="020F0502020204030204" pitchFamily="34" charset="0"/>
                <a:cs typeface="Calibri" panose="020F0502020204030204" pitchFamily="34" charset="0"/>
              </a:rPr>
              <a:t>Sales inorgánicas y electrolitos: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sustancias esenciales para el funcionamiento celular y el organismo</a:t>
            </a:r>
          </a:p>
        </p:txBody>
      </p:sp>
      <p:pic>
        <p:nvPicPr>
          <p:cNvPr id="3074" name="Picture 2" descr="Resultado de imagen de orina">
            <a:extLst>
              <a:ext uri="{FF2B5EF4-FFF2-40B4-BE49-F238E27FC236}">
                <a16:creationId xmlns:a16="http://schemas.microsoft.com/office/drawing/2014/main" id="{473E54DF-890A-4247-93FD-5FC50492C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6350" y="5217971"/>
            <a:ext cx="4910304" cy="366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95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Línea"/>
          <p:cNvSpPr/>
          <p:nvPr/>
        </p:nvSpPr>
        <p:spPr>
          <a:xfrm>
            <a:off x="812344" y="11829222"/>
            <a:ext cx="22759312" cy="1"/>
          </a:xfrm>
          <a:prstGeom prst="line">
            <a:avLst/>
          </a:prstGeom>
          <a:ln w="25400">
            <a:solidFill>
              <a:srgbClr val="5E5E5E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2" name="5 Rectángulo"/>
          <p:cNvSpPr txBox="1"/>
          <p:nvPr/>
        </p:nvSpPr>
        <p:spPr>
          <a:xfrm>
            <a:off x="1917324" y="851906"/>
            <a:ext cx="12519196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2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LA SANGRE </a:t>
            </a:r>
          </a:p>
          <a:p>
            <a:pPr algn="l">
              <a:defRPr sz="42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2. COMPONENTES FUNDAMENTALES DE SANGRE: células</a:t>
            </a:r>
            <a:endParaRPr dirty="0">
              <a:solidFill>
                <a:schemeClr val="accent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203D9E4-C040-4B6A-9855-BDBD45C1C238}"/>
              </a:ext>
            </a:extLst>
          </p:cNvPr>
          <p:cNvSpPr/>
          <p:nvPr/>
        </p:nvSpPr>
        <p:spPr>
          <a:xfrm>
            <a:off x="1917324" y="2457450"/>
            <a:ext cx="22568732" cy="769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s-ES" sz="4400" dirty="0">
              <a:latin typeface="Titillium Web"/>
            </a:endParaRPr>
          </a:p>
          <a:p>
            <a:pPr marL="685800" indent="-685800" algn="just">
              <a:buFont typeface="Wingdings" panose="05000000000000000000" pitchFamily="2" charset="2"/>
              <a:buChar char="v"/>
            </a:pPr>
            <a:r>
              <a:rPr lang="es-ES" sz="5000" b="1" dirty="0">
                <a:latin typeface="Calibri" panose="020F0502020204030204" pitchFamily="34" charset="0"/>
                <a:cs typeface="Calibri" panose="020F0502020204030204" pitchFamily="34" charset="0"/>
              </a:rPr>
              <a:t>Glóbulos rojos: 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eritrocitos o hematíes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células sin núcleo 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forma de disco bicóncavo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poseen una membrana muy elástica que les permite deformarse y atravesar los finos capilares sanguíneos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viven unos 120 días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son eliminados por el bazo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principal componente: hemoglobina </a:t>
            </a:r>
          </a:p>
        </p:txBody>
      </p:sp>
      <p:pic>
        <p:nvPicPr>
          <p:cNvPr id="4098" name="Picture 2" descr="Resultado de imagen de globulo rojo">
            <a:extLst>
              <a:ext uri="{FF2B5EF4-FFF2-40B4-BE49-F238E27FC236}">
                <a16:creationId xmlns:a16="http://schemas.microsoft.com/office/drawing/2014/main" id="{B59DF36D-00FB-493A-867D-65B775C45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7813" y="3143251"/>
            <a:ext cx="6021875" cy="317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21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Línea"/>
          <p:cNvSpPr/>
          <p:nvPr/>
        </p:nvSpPr>
        <p:spPr>
          <a:xfrm>
            <a:off x="812344" y="11829222"/>
            <a:ext cx="22759312" cy="1"/>
          </a:xfrm>
          <a:prstGeom prst="line">
            <a:avLst/>
          </a:prstGeom>
          <a:ln w="25400">
            <a:solidFill>
              <a:srgbClr val="5E5E5E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2" name="5 Rectángulo"/>
          <p:cNvSpPr txBox="1"/>
          <p:nvPr/>
        </p:nvSpPr>
        <p:spPr>
          <a:xfrm>
            <a:off x="2169573" y="884778"/>
            <a:ext cx="12517594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2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LA SANGRE </a:t>
            </a:r>
          </a:p>
          <a:p>
            <a:pPr algn="l">
              <a:defRPr sz="42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2. COMPONENTES FUNDAMENTALES DE SANGRE: células</a:t>
            </a:r>
            <a:endParaRPr dirty="0">
              <a:solidFill>
                <a:schemeClr val="accent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8EEA15B-1054-4322-95F1-A770E2A515F3}"/>
              </a:ext>
            </a:extLst>
          </p:cNvPr>
          <p:cNvSpPr/>
          <p:nvPr/>
        </p:nvSpPr>
        <p:spPr>
          <a:xfrm>
            <a:off x="2403098" y="3172795"/>
            <a:ext cx="14570451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s-ES" sz="4400" dirty="0">
              <a:latin typeface="Titillium Web"/>
            </a:endParaRPr>
          </a:p>
          <a:p>
            <a:pPr algn="l"/>
            <a:r>
              <a:rPr lang="es-ES" sz="5000" b="1" dirty="0">
                <a:latin typeface="Calibri" panose="020F0502020204030204" pitchFamily="34" charset="0"/>
                <a:cs typeface="Calibri" panose="020F0502020204030204" pitchFamily="34" charset="0"/>
              </a:rPr>
              <a:t>Glóbulos blancos o leucocitos</a:t>
            </a:r>
          </a:p>
          <a:p>
            <a:pPr algn="l"/>
            <a:endParaRPr lang="es-E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Granulocitos:</a:t>
            </a:r>
          </a:p>
          <a:p>
            <a:pPr algn="l"/>
            <a:endParaRPr lang="es-E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Neutrófilos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Eosinófilos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Basófilos</a:t>
            </a:r>
          </a:p>
          <a:p>
            <a:pPr algn="l"/>
            <a:endParaRPr lang="es-E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F720E98-0EDE-41F9-A14E-F6E0E76C20BD}"/>
              </a:ext>
            </a:extLst>
          </p:cNvPr>
          <p:cNvSpPr/>
          <p:nvPr/>
        </p:nvSpPr>
        <p:spPr>
          <a:xfrm>
            <a:off x="7458076" y="5428215"/>
            <a:ext cx="884872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es-ES_tradnl" sz="5000" dirty="0">
                <a:latin typeface="Calibri" panose="020F0502020204030204" pitchFamily="34" charset="0"/>
                <a:cs typeface="Calibri" panose="020F0502020204030204" pitchFamily="34" charset="0"/>
              </a:rPr>
              <a:t>Agranulocitos:</a:t>
            </a:r>
          </a:p>
          <a:p>
            <a:pPr algn="l"/>
            <a:endParaRPr lang="es-ES_tradnl" sz="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s-ES_tradnl" sz="5000" dirty="0">
                <a:latin typeface="Calibri" panose="020F0502020204030204" pitchFamily="34" charset="0"/>
                <a:cs typeface="Calibri" panose="020F0502020204030204" pitchFamily="34" charset="0"/>
              </a:rPr>
              <a:t>Monocitos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s-ES_tradnl" sz="5000" dirty="0">
                <a:latin typeface="Calibri" panose="020F0502020204030204" pitchFamily="34" charset="0"/>
                <a:cs typeface="Calibri" panose="020F0502020204030204" pitchFamily="34" charset="0"/>
              </a:rPr>
              <a:t>Linfocitos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s-ES_tradnl" sz="5000" dirty="0">
                <a:latin typeface="Calibri" panose="020F0502020204030204" pitchFamily="34" charset="0"/>
                <a:cs typeface="Calibri" panose="020F0502020204030204" pitchFamily="34" charset="0"/>
              </a:rPr>
              <a:t>Plaquetas o trombocitos</a:t>
            </a:r>
            <a:endParaRPr lang="es-E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Resultado de imagen de globulos blancos">
            <a:extLst>
              <a:ext uri="{FF2B5EF4-FFF2-40B4-BE49-F238E27FC236}">
                <a16:creationId xmlns:a16="http://schemas.microsoft.com/office/drawing/2014/main" id="{12676A9D-E844-4F32-9E0C-AD33EE219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9576" y="2280032"/>
            <a:ext cx="7666024" cy="574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34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Línea"/>
          <p:cNvSpPr/>
          <p:nvPr/>
        </p:nvSpPr>
        <p:spPr>
          <a:xfrm>
            <a:off x="812344" y="11829222"/>
            <a:ext cx="22759312" cy="1"/>
          </a:xfrm>
          <a:prstGeom prst="line">
            <a:avLst/>
          </a:prstGeom>
          <a:ln w="25400">
            <a:solidFill>
              <a:srgbClr val="5E5E5E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2" name="5 Rectángulo"/>
          <p:cNvSpPr txBox="1"/>
          <p:nvPr/>
        </p:nvSpPr>
        <p:spPr>
          <a:xfrm>
            <a:off x="1805387" y="861344"/>
            <a:ext cx="12576905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2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LA SANGRE </a:t>
            </a:r>
          </a:p>
          <a:p>
            <a:pPr algn="l">
              <a:defRPr sz="42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2. COMPONENTES FUNDAMENTALES DE SANGRE: Células</a:t>
            </a:r>
            <a:endParaRPr dirty="0">
              <a:solidFill>
                <a:schemeClr val="accent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6B0D5DE-54DE-4E08-A93D-E86EFAC9AB38}"/>
              </a:ext>
            </a:extLst>
          </p:cNvPr>
          <p:cNvSpPr/>
          <p:nvPr/>
        </p:nvSpPr>
        <p:spPr>
          <a:xfrm>
            <a:off x="1404155" y="2256598"/>
            <a:ext cx="21575689" cy="10772180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algn="l"/>
            <a:endParaRPr lang="es-ES" sz="4400" dirty="0">
              <a:latin typeface="Titillium Web ExtraLight"/>
            </a:endParaRP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Granulocitos: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-ES" sz="5000" b="1" dirty="0">
                <a:latin typeface="Calibri" panose="020F0502020204030204" pitchFamily="34" charset="0"/>
                <a:cs typeface="Calibri" panose="020F0502020204030204" pitchFamily="34" charset="0"/>
              </a:rPr>
              <a:t>Neutrófilos: </a:t>
            </a:r>
            <a:endParaRPr lang="es-E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algn="l">
              <a:buFontTx/>
              <a:buChar char="-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los más abundantes</a:t>
            </a:r>
          </a:p>
          <a:p>
            <a:pPr marL="685800" indent="-685800" algn="l">
              <a:buFontTx/>
              <a:buChar char="-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en el interior se sus </a:t>
            </a:r>
          </a:p>
          <a:p>
            <a:pPr algn="l"/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     gránulos citoplasmáticos</a:t>
            </a:r>
          </a:p>
          <a:p>
            <a:pPr algn="l"/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-   defensa antibacteriana</a:t>
            </a:r>
          </a:p>
          <a:p>
            <a:pPr algn="l"/>
            <a:endParaRPr lang="es-E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s-E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s-E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s-E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s-E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s-E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s-E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s-E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s-E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-ES" sz="5000" b="1" dirty="0">
                <a:latin typeface="Calibri" panose="020F0502020204030204" pitchFamily="34" charset="0"/>
                <a:cs typeface="Calibri" panose="020F0502020204030204" pitchFamily="34" charset="0"/>
              </a:rPr>
              <a:t>Eosinófilos: </a:t>
            </a:r>
          </a:p>
          <a:p>
            <a:pPr marL="685800" indent="-685800" algn="l">
              <a:buFontTx/>
              <a:buChar char="-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células fagocitarias</a:t>
            </a:r>
          </a:p>
          <a:p>
            <a:pPr marL="685800" indent="-685800" algn="l">
              <a:buFontTx/>
              <a:buChar char="-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actúan en las parasitosis</a:t>
            </a:r>
          </a:p>
          <a:p>
            <a:pPr algn="l"/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     y las enfermedades de </a:t>
            </a:r>
          </a:p>
          <a:p>
            <a:pPr algn="l"/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     tipo alérgico. </a:t>
            </a:r>
          </a:p>
          <a:p>
            <a:pPr algn="l"/>
            <a:endParaRPr lang="es-E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s-E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s-E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s-E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s-E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s-E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s-E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s-E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s-E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-ES" sz="5000" b="1" dirty="0">
                <a:latin typeface="Calibri" panose="020F0502020204030204" pitchFamily="34" charset="0"/>
                <a:cs typeface="Calibri" panose="020F0502020204030204" pitchFamily="34" charset="0"/>
              </a:rPr>
              <a:t>Basófilos: </a:t>
            </a:r>
          </a:p>
          <a:p>
            <a:pPr marL="685800" indent="-685800" algn="l">
              <a:buFontTx/>
              <a:buChar char="-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sus gránulos tienen sustancias anticoagulantes y vasodilatadoras</a:t>
            </a:r>
          </a:p>
          <a:p>
            <a:pPr marL="685800" indent="-685800" algn="l">
              <a:buFontTx/>
              <a:buChar char="-"/>
            </a:pPr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producen sustancias: histamina</a:t>
            </a:r>
          </a:p>
          <a:p>
            <a:endParaRPr lang="es-ES" sz="3200" dirty="0">
              <a:latin typeface="Titillium Web ExtraLight"/>
            </a:endParaRPr>
          </a:p>
        </p:txBody>
      </p:sp>
      <p:pic>
        <p:nvPicPr>
          <p:cNvPr id="7170" name="Picture 2" descr="Resultado de imagen de eosinofilos">
            <a:extLst>
              <a:ext uri="{FF2B5EF4-FFF2-40B4-BE49-F238E27FC236}">
                <a16:creationId xmlns:a16="http://schemas.microsoft.com/office/drawing/2014/main" id="{5D5190C2-5A7C-4298-ABC4-D98F69A23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172" y="8175349"/>
            <a:ext cx="3308426" cy="330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33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a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466</TotalTime>
  <Words>761</Words>
  <Application>Microsoft Office PowerPoint</Application>
  <PresentationFormat>Personalizado</PresentationFormat>
  <Paragraphs>204</Paragraphs>
  <Slides>17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Arial</vt:lpstr>
      <vt:lpstr>Calibri</vt:lpstr>
      <vt:lpstr>Courier New</vt:lpstr>
      <vt:lpstr>Helvetica Neue</vt:lpstr>
      <vt:lpstr>Titillium Web</vt:lpstr>
      <vt:lpstr>Titillium Web ExtraLight</vt:lpstr>
      <vt:lpstr>Trebuchet MS</vt:lpstr>
      <vt:lpstr>Wingdings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</dc:creator>
  <cp:lastModifiedBy>Cristina Membrive Jimenez</cp:lastModifiedBy>
  <cp:revision>45</cp:revision>
  <dcterms:modified xsi:type="dcterms:W3CDTF">2020-01-29T15:45:16Z</dcterms:modified>
</cp:coreProperties>
</file>