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645" r:id="rId2"/>
    <p:sldId id="256" r:id="rId3"/>
    <p:sldId id="262" r:id="rId4"/>
    <p:sldId id="267" r:id="rId5"/>
    <p:sldId id="265" r:id="rId6"/>
    <p:sldId id="264" r:id="rId7"/>
    <p:sldId id="266" r:id="rId8"/>
    <p:sldId id="257" r:id="rId9"/>
    <p:sldId id="258" r:id="rId10"/>
    <p:sldId id="268" r:id="rId11"/>
    <p:sldId id="64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do Molano Moreno" initials="LAMM" lastIdx="1" clrIdx="0">
    <p:extLst>
      <p:ext uri="{19B8F6BF-5375-455C-9EA6-DF929625EA0E}">
        <p15:presenceInfo xmlns:p15="http://schemas.microsoft.com/office/powerpoint/2012/main" userId="Luis Aldo Molano More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30T17:57:44.96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1CE2A-0C51-4B7E-B501-177D6C09FD93}" type="datetimeFigureOut">
              <a:rPr lang="es-CO" smtClean="0"/>
              <a:t>31/07/2020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A7A2-A4FA-44BA-923A-BFAF307EA4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99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1BE2-9A2D-4E87-BA0B-7A0FD360C3A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14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84C4D-A0F3-4521-BB46-D69E37F76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F7BF29-C326-4CBD-8FD7-088EED46C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88C977-16ED-4721-96E8-E891F874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4ED5-8D67-41A6-AA02-EB0D3A8DB62C}" type="datetimeFigureOut">
              <a:rPr lang="es-CO" smtClean="0"/>
              <a:t>31/07/2020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DF773D-7107-4196-A09A-0B0F0A75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7A2CB7-1F03-4C9F-B2D1-222DCCB9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5C3C-8854-440F-81B4-41C729AB0F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751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01908-EFCA-4D73-902C-914E07A2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1B7B8E-A086-44C1-9B58-451F69AEF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5BA8EC-0073-4925-A5DB-A642254B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4ED5-8D67-41A6-AA02-EB0D3A8DB62C}" type="datetimeFigureOut">
              <a:rPr lang="es-CO" smtClean="0"/>
              <a:t>31/07/2020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9AB18F-02EE-43B7-B3A0-949B34A8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E8E0CE-642C-4FC3-B501-91EEB7CC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5C3C-8854-440F-81B4-41C729AB0F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46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E54425-1266-41C6-A625-DADC061BA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515869-2555-4F72-BEBE-5E865F06F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F2F518-F8D7-4955-A584-160FAA35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4ED5-8D67-41A6-AA02-EB0D3A8DB62C}" type="datetimeFigureOut">
              <a:rPr lang="es-CO" smtClean="0"/>
              <a:t>31/07/2020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ACA976-1E9F-4DFF-B0C7-A6B0C2E5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D9639C-1048-436C-A5D9-9816C65D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5C3C-8854-440F-81B4-41C729AB0F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38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365B5-79C4-4F71-BAC2-8073E3D1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38EB5-6315-4D37-ABC1-566D7566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921C33-CBE7-4FE5-8104-B885C3E1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4ED5-8D67-41A6-AA02-EB0D3A8DB62C}" type="datetimeFigureOut">
              <a:rPr lang="es-CO" smtClean="0"/>
              <a:t>31/07/2020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D4ECF4-8394-4C05-B214-FC7F8FDC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C7F7E2-3586-474D-9A3D-0D9CC2D6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5C3C-8854-440F-81B4-41C729AB0F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715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40509-EA70-4052-8EE9-0A5A45BA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16E20-E71B-4BED-AD35-C50CC0DF1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47DD53-A886-4C00-9CBE-73BFFB75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4ED5-8D67-41A6-AA02-EB0D3A8DB62C}" type="datetimeFigureOut">
              <a:rPr lang="es-CO" smtClean="0"/>
              <a:t>31/07/2020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9B4C4A-6996-4616-8A0B-6E8F044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95666-E205-4F1E-909E-4F16CB5F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5C3C-8854-440F-81B4-41C729AB0F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808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1F094-8DA3-439E-AFEA-5ADE9D66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533160-0D57-4857-A425-3EA0A921F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3092FA-8967-474C-958B-33844874E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108584-DB6A-4208-BDC2-42AEE35D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4ED5-8D67-41A6-AA02-EB0D3A8DB62C}" type="datetimeFigureOut">
              <a:rPr lang="es-CO" smtClean="0"/>
              <a:t>31/07/2020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2B2975-5694-4A66-99D7-CE6CE298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A17D89-AAD2-446C-8D39-253A3F29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5C3C-8854-440F-81B4-41C729AB0F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895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4EE58-C643-42CA-947E-780E006F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DF4A00-7F65-4C83-9EDB-05CA3EED1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6C3022-50DB-4BE0-8286-11484CC7E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8C810A-BCB6-4993-9DCE-10AA328E8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FF0EA6-A548-40BC-9EE7-CF0A435F4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754A10-4DE0-4F18-BCA0-BA7C1596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4ED5-8D67-41A6-AA02-EB0D3A8DB62C}" type="datetimeFigureOut">
              <a:rPr lang="es-CO" smtClean="0"/>
              <a:t>31/07/2020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1E111E-3809-4100-AF51-D818FDB1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1AC322-76A1-4537-981A-F64244EA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5C3C-8854-440F-81B4-41C729AB0F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039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A0E36-F372-498B-B251-D528B9C2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ED1168-5601-49FA-88B8-0028675B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4ED5-8D67-41A6-AA02-EB0D3A8DB62C}" type="datetimeFigureOut">
              <a:rPr lang="es-CO" smtClean="0"/>
              <a:t>31/07/2020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9852AD-B7E7-4759-9BB5-B7262197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1B6B0-6076-45FE-B149-D6E604E6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5C3C-8854-440F-81B4-41C729AB0F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432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262538-67F0-4DE6-9499-31530E05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4ED5-8D67-41A6-AA02-EB0D3A8DB62C}" type="datetimeFigureOut">
              <a:rPr lang="es-CO" smtClean="0"/>
              <a:t>31/07/2020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DBC666-0E22-4134-8DD2-BE2C637F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CAD106-BB25-475F-97E8-2976DCB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5C3C-8854-440F-81B4-41C729AB0F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0ECD9-56C5-47B4-B083-34E82C71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867D69-B15F-4270-B7ED-00DE49718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862DE-3474-46BD-99C6-27526217B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2FEA7D-FF26-4288-BDEB-E6A3BDD2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4ED5-8D67-41A6-AA02-EB0D3A8DB62C}" type="datetimeFigureOut">
              <a:rPr lang="es-CO" smtClean="0"/>
              <a:t>31/07/2020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CF53E9-2843-4096-83D0-D4DDCBDA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26D5D1-2038-4165-BC94-289C5072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5C3C-8854-440F-81B4-41C729AB0F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583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DC0D9-3CCE-4733-978A-0E01164E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2AA936-1DA7-4FA3-B208-FFF6C75E1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91B975-E718-4490-ABCD-921F2D185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3DB660-055E-4161-9760-544AA60E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4ED5-8D67-41A6-AA02-EB0D3A8DB62C}" type="datetimeFigureOut">
              <a:rPr lang="es-CO" smtClean="0"/>
              <a:t>31/07/2020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68E0F8-3A33-485F-BBB5-E616871F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7C5F5C-9640-40B7-BF97-21946B35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5C3C-8854-440F-81B4-41C729AB0F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810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4181E2-1D2D-4667-B2FA-4B06F66F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526A9-267B-404C-85C3-31D643D9E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D3636E-CAAB-4D66-8D60-0731ECA16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E4ED5-8D67-41A6-AA02-EB0D3A8DB62C}" type="datetimeFigureOut">
              <a:rPr lang="es-CO" smtClean="0"/>
              <a:t>31/07/2020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E8C40-A8B7-4551-A0BB-DAC966F6A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79C91-673F-42FA-B0E6-074E094AF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5C3C-8854-440F-81B4-41C729AB0F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595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elpais.com/sociedad/2020-05-19/el-gobierno-lanza-la-ley-de-cambio-climatico-como-via-para-salir-de-la-crisis-del-coronavirus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s/senales/senales-2017-configuracion-del-futuro/articulos/la-energia-en-europa-situacion-actual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loomberg.com/latam/blog/energia-verde-acaba-de-superar-a-combustibles-fosiles-en-europ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s/senales/senales-2017-configuracion-del-futuro/articulos/la-energia-en-europa-situacion-actual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loomberg.com/latam/blog/energia-verde-acaba-de-superar-a-combustibles-fosiles-en-europ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latam/blog/energia-verde-acaba-de-superar-a-combustibles-fosiles-en-europa/" TargetMode="External"/><Relationship Id="rId2" Type="http://schemas.openxmlformats.org/officeDocument/2006/relationships/hyperlink" Target="https://www.bbva.com/es/el-impacto-del-covid-19-en-los-planes-de-transicion-energetic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s://eur-lex.europa.eu/legal-content/ES/TXT/?uri=LEGISSUM:en002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ur-lex.europa.eu/legal-content/ES/AUTO/?uri=celex:32010L003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Directiva_(Derecho_de_la_Uni%C3%B3n_Europea)" TargetMode="External"/><Relationship Id="rId7" Type="http://schemas.openxmlformats.org/officeDocument/2006/relationships/hyperlink" Target="https://es.wikipedia.org/wiki/Etiqueta_energ%C3%A9tica_de_la_Uni%C3%B3n_Europea" TargetMode="External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.wikipedia.org/wiki/Eficiencia_energ%C3%A9tica" TargetMode="External"/><Relationship Id="rId5" Type="http://schemas.openxmlformats.org/officeDocument/2006/relationships/hyperlink" Target="https://es.wikipedia.org/wiki/Consumo_energ%C3%A9tico" TargetMode="External"/><Relationship Id="rId4" Type="http://schemas.openxmlformats.org/officeDocument/2006/relationships/hyperlink" Target="https://es.wikipedia.org/wiki/Etiqueta_energ%C3%A9tica_de_la_Uni%C3%B3n_Europea#cite_note-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toreu.com/es/est-ndares-de-emisi-n-de-euro-y-sus-significados-blog" TargetMode="External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KjSQvtfEg" TargetMode="External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sostenibilidad">
            <a:extLst>
              <a:ext uri="{FF2B5EF4-FFF2-40B4-BE49-F238E27FC236}">
                <a16:creationId xmlns:a16="http://schemas.microsoft.com/office/drawing/2014/main" id="{CAA2C023-D013-43A1-910D-0340B75A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86" y="1765738"/>
            <a:ext cx="9145314" cy="50476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1128FD6-1E98-4468-82EF-9BA18495410E}"/>
              </a:ext>
            </a:extLst>
          </p:cNvPr>
          <p:cNvSpPr/>
          <p:nvPr/>
        </p:nvSpPr>
        <p:spPr>
          <a:xfrm>
            <a:off x="95419" y="1759614"/>
            <a:ext cx="5856564" cy="954107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MÓDULO DE PROBLEMAS ENERGÉTICOS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3" y="116633"/>
            <a:ext cx="6092871" cy="14666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633"/>
            <a:ext cx="5951983" cy="146666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8D3353F-7544-470E-A8B0-398202413AE8}"/>
              </a:ext>
            </a:extLst>
          </p:cNvPr>
          <p:cNvSpPr/>
          <p:nvPr/>
        </p:nvSpPr>
        <p:spPr>
          <a:xfrm>
            <a:off x="702058" y="3126953"/>
            <a:ext cx="4618004" cy="523220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CANASTA ENERGÉTICA.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8D3353F-7544-470E-A8B0-398202413AE8}"/>
              </a:ext>
            </a:extLst>
          </p:cNvPr>
          <p:cNvSpPr/>
          <p:nvPr/>
        </p:nvSpPr>
        <p:spPr>
          <a:xfrm>
            <a:off x="907015" y="4962865"/>
            <a:ext cx="4271156" cy="1384995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Pablo Rodríguez</a:t>
            </a:r>
          </a:p>
          <a:p>
            <a:pPr algn="ctr"/>
            <a:r>
              <a:rPr lang="es-ES" sz="28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Luis Aldo Molano</a:t>
            </a:r>
          </a:p>
          <a:p>
            <a:pPr algn="ctr"/>
            <a:r>
              <a:rPr lang="es-ES" sz="28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Carlos Mario Ramírez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8D3353F-7544-470E-A8B0-398202413AE8}"/>
              </a:ext>
            </a:extLst>
          </p:cNvPr>
          <p:cNvSpPr/>
          <p:nvPr/>
        </p:nvSpPr>
        <p:spPr>
          <a:xfrm>
            <a:off x="1782343" y="4066852"/>
            <a:ext cx="2520280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EUROPA.</a:t>
            </a:r>
          </a:p>
        </p:txBody>
      </p:sp>
    </p:spTree>
    <p:extLst>
      <p:ext uri="{BB962C8B-B14F-4D97-AF65-F5344CB8AC3E}">
        <p14:creationId xmlns:p14="http://schemas.microsoft.com/office/powerpoint/2010/main" val="6733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10"/>
    </mc:Choice>
    <mc:Fallback xmlns="">
      <p:transition spd="slow" advTm="30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206EBC-F0A3-4B8F-B4EB-A17C35D0AE6B}"/>
              </a:ext>
            </a:extLst>
          </p:cNvPr>
          <p:cNvSpPr txBox="1"/>
          <p:nvPr/>
        </p:nvSpPr>
        <p:spPr>
          <a:xfrm>
            <a:off x="1631851" y="167930"/>
            <a:ext cx="9200271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INDICADORES AMBIENTALES</a:t>
            </a:r>
            <a:endParaRPr lang="es-CO" sz="5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3A013E-22BC-4851-A456-E45353B0C420}"/>
              </a:ext>
            </a:extLst>
          </p:cNvPr>
          <p:cNvSpPr txBox="1"/>
          <p:nvPr/>
        </p:nvSpPr>
        <p:spPr>
          <a:xfrm>
            <a:off x="4057650" y="1133324"/>
            <a:ext cx="4171950" cy="461665"/>
          </a:xfrm>
          <a:prstGeom prst="rect">
            <a:avLst/>
          </a:prstGeom>
          <a:solidFill>
            <a:srgbClr val="00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Rounded MT Bold" panose="020F0704030504030204" pitchFamily="34" charset="0"/>
              </a:rPr>
              <a:t>RECICLAJE ENERGÉTICO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8D9591-B42C-4818-8FAB-D979FD44FCD3}"/>
              </a:ext>
            </a:extLst>
          </p:cNvPr>
          <p:cNvSpPr txBox="1"/>
          <p:nvPr/>
        </p:nvSpPr>
        <p:spPr>
          <a:xfrm>
            <a:off x="1653701" y="1653702"/>
            <a:ext cx="9173937" cy="461665"/>
          </a:xfrm>
          <a:prstGeom prst="rect">
            <a:avLst/>
          </a:prstGeom>
          <a:solidFill>
            <a:srgbClr val="00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Rounded MT Bold" panose="020F0704030504030204" pitchFamily="34" charset="0"/>
              </a:rPr>
              <a:t>LEY DE CAMBIO CLIMÁTICO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D39E5D-ECE4-4D5A-815E-09EB6CE46FE1}"/>
              </a:ext>
            </a:extLst>
          </p:cNvPr>
          <p:cNvSpPr txBox="1"/>
          <p:nvPr/>
        </p:nvSpPr>
        <p:spPr>
          <a:xfrm>
            <a:off x="63060" y="6534835"/>
            <a:ext cx="1208164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500" dirty="0">
                <a:hlinkClick r:id="rId2"/>
              </a:rPr>
              <a:t>Tomado de: https://elpais.com/sociedad/2020-05-19/el-gobierno-lanza-la-ley-de-cambio-climatico-como-via-para-salir-de-la-crisis-del-coronavirus.html</a:t>
            </a:r>
            <a:endParaRPr lang="es-CO" sz="15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5010F-C842-4FE3-97A5-18376C9224A7}"/>
              </a:ext>
            </a:extLst>
          </p:cNvPr>
          <p:cNvSpPr txBox="1"/>
          <p:nvPr/>
        </p:nvSpPr>
        <p:spPr>
          <a:xfrm>
            <a:off x="204952" y="2189222"/>
            <a:ext cx="5891048" cy="4324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500" b="0" i="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La norma marca que para 2030 el porcentaje de renovables sobre el consumo final de energía que incluye electricidad y transporte deberá llegar al menos al 35% (ahora está rondando el 20%). </a:t>
            </a:r>
          </a:p>
          <a:p>
            <a:pPr algn="just"/>
            <a:r>
              <a:rPr lang="es-ES" sz="2500" b="0" i="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Para ello, en ese mismo año el 70% de la generación eléctrica deberá ser de origen renovable y se tendrá que mejorar la eficiencia energética en un 35%.</a:t>
            </a:r>
            <a:endParaRPr lang="es-CO" sz="2500" dirty="0">
              <a:latin typeface="Arial Rounded MT Bold" panose="020F0704030504030204" pitchFamily="34" charset="0"/>
            </a:endParaRPr>
          </a:p>
        </p:txBody>
      </p:sp>
      <p:pic>
        <p:nvPicPr>
          <p:cNvPr id="13" name="Imagen 12" descr="Imagen que contiene botella, firmar, sartén, tráfico&#10;&#10;Descripción generada automáticamente">
            <a:extLst>
              <a:ext uri="{FF2B5EF4-FFF2-40B4-BE49-F238E27FC236}">
                <a16:creationId xmlns:a16="http://schemas.microsoft.com/office/drawing/2014/main" id="{28F50ACD-DBA4-4D9F-B21C-BDEAB8B28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86" y="2189201"/>
            <a:ext cx="5775962" cy="432426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6009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ACA07A-8068-4D3A-894A-5995C4F43C02}"/>
              </a:ext>
            </a:extLst>
          </p:cNvPr>
          <p:cNvSpPr txBox="1"/>
          <p:nvPr/>
        </p:nvSpPr>
        <p:spPr>
          <a:xfrm>
            <a:off x="1631851" y="2942670"/>
            <a:ext cx="9200271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GRACIAS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1049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35228D-7573-47B1-B226-F3614875C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177265"/>
            <a:ext cx="5334930" cy="3004145"/>
          </a:xfr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CANASTA ENERGÉTICA EUROPEA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0EEA387-6750-417E-BFD5-C9E25CACD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r="13227" b="2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2BD99A-9F66-45B7-95B0-8ED92D3E59BB}"/>
              </a:ext>
            </a:extLst>
          </p:cNvPr>
          <p:cNvSpPr txBox="1"/>
          <p:nvPr/>
        </p:nvSpPr>
        <p:spPr>
          <a:xfrm>
            <a:off x="5962650" y="3868612"/>
            <a:ext cx="5886449" cy="523220"/>
          </a:xfrm>
          <a:prstGeom prst="rect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INDICADORES AMBIENTALES</a:t>
            </a:r>
            <a:endParaRPr lang="es-CO" sz="28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97509E6-9D87-49E0-AD7E-DCF4D21033DD}"/>
              </a:ext>
            </a:extLst>
          </p:cNvPr>
          <p:cNvSpPr txBox="1"/>
          <p:nvPr/>
        </p:nvSpPr>
        <p:spPr>
          <a:xfrm>
            <a:off x="7288200" y="5128944"/>
            <a:ext cx="4560899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Rounded MT Bold" panose="020F0704030504030204" pitchFamily="34" charset="0"/>
              </a:rPr>
              <a:t>EMISIONES DE CO2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4A41EA1-7596-4750-AA17-764FE85B2EF9}"/>
              </a:ext>
            </a:extLst>
          </p:cNvPr>
          <p:cNvSpPr txBox="1"/>
          <p:nvPr/>
        </p:nvSpPr>
        <p:spPr>
          <a:xfrm>
            <a:off x="7288199" y="5831353"/>
            <a:ext cx="4560899" cy="461665"/>
          </a:xfrm>
          <a:prstGeom prst="rect">
            <a:avLst/>
          </a:prstGeom>
          <a:solidFill>
            <a:srgbClr val="00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Rounded MT Bold" panose="020F0704030504030204" pitchFamily="34" charset="0"/>
              </a:rPr>
              <a:t>RECICAJE ENERGÉTICO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DA437675-653F-4EE8-94AC-ADBD130DC099}"/>
              </a:ext>
            </a:extLst>
          </p:cNvPr>
          <p:cNvSpPr/>
          <p:nvPr/>
        </p:nvSpPr>
        <p:spPr>
          <a:xfrm>
            <a:off x="8538619" y="3196073"/>
            <a:ext cx="661647" cy="655560"/>
          </a:xfrm>
          <a:prstGeom prst="downArrow">
            <a:avLst/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B8367FC-8ECA-4B39-AF66-3C612C24A1B2}"/>
              </a:ext>
            </a:extLst>
          </p:cNvPr>
          <p:cNvCxnSpPr>
            <a:cxnSpLocks/>
          </p:cNvCxnSpPr>
          <p:nvPr/>
        </p:nvCxnSpPr>
        <p:spPr>
          <a:xfrm flipH="1">
            <a:off x="8873243" y="4406477"/>
            <a:ext cx="1" cy="34019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A6EDE35-D4C0-417C-B9EE-247B9937FA1C}"/>
              </a:ext>
            </a:extLst>
          </p:cNvPr>
          <p:cNvCxnSpPr>
            <a:cxnSpLocks/>
          </p:cNvCxnSpPr>
          <p:nvPr/>
        </p:nvCxnSpPr>
        <p:spPr>
          <a:xfrm flipH="1">
            <a:off x="6549144" y="4711277"/>
            <a:ext cx="0" cy="13680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B05B8475-53CE-4C5E-8007-4507DE2830B6}"/>
              </a:ext>
            </a:extLst>
          </p:cNvPr>
          <p:cNvCxnSpPr>
            <a:cxnSpLocks/>
          </p:cNvCxnSpPr>
          <p:nvPr/>
        </p:nvCxnSpPr>
        <p:spPr>
          <a:xfrm flipH="1">
            <a:off x="6529082" y="4735536"/>
            <a:ext cx="2376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E8271E2F-4F13-4FBF-A116-B4E6E00197A7}"/>
              </a:ext>
            </a:extLst>
          </p:cNvPr>
          <p:cNvCxnSpPr>
            <a:cxnSpLocks/>
          </p:cNvCxnSpPr>
          <p:nvPr/>
        </p:nvCxnSpPr>
        <p:spPr>
          <a:xfrm flipH="1">
            <a:off x="6560614" y="5356964"/>
            <a:ext cx="720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9A118929-A310-4AC3-8495-D6AE8D8E3E74}"/>
              </a:ext>
            </a:extLst>
          </p:cNvPr>
          <p:cNvCxnSpPr>
            <a:cxnSpLocks/>
          </p:cNvCxnSpPr>
          <p:nvPr/>
        </p:nvCxnSpPr>
        <p:spPr>
          <a:xfrm flipH="1">
            <a:off x="6560614" y="6053270"/>
            <a:ext cx="720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6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4" grpId="0" animBg="1"/>
      <p:bldP spid="2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5228D-7573-47B1-B226-F3614875C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" y="51419"/>
            <a:ext cx="11753850" cy="847869"/>
          </a:xfrm>
          <a:solidFill>
            <a:srgbClr val="0000FF"/>
          </a:solidFill>
          <a:ln>
            <a:solidFill>
              <a:srgbClr val="00FFFF"/>
            </a:solidFill>
          </a:ln>
        </p:spPr>
        <p:txBody>
          <a:bodyPr>
            <a:noAutofit/>
          </a:bodyPr>
          <a:lstStyle/>
          <a:p>
            <a:r>
              <a:rPr lang="es-ES" sz="5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INDICADORES AMBIENTALES</a:t>
            </a:r>
            <a:endParaRPr lang="es-CO" sz="5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57AF20D-631D-41CB-8DF9-141869FD0DC3}"/>
              </a:ext>
            </a:extLst>
          </p:cNvPr>
          <p:cNvSpPr txBox="1"/>
          <p:nvPr/>
        </p:nvSpPr>
        <p:spPr>
          <a:xfrm>
            <a:off x="247649" y="969600"/>
            <a:ext cx="11749923" cy="400110"/>
          </a:xfrm>
          <a:prstGeom prst="rect">
            <a:avLst/>
          </a:prstGeom>
          <a:solidFill>
            <a:srgbClr val="00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ENERGÍA VERDE SUPERA POR PRIMERA VEZ A COMBUSTIBLES FÓSILES EN EUROPA.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DA29E-4066-4082-8C66-54E524ACE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2" y="1418887"/>
            <a:ext cx="5801721" cy="5387694"/>
          </a:xfrm>
          <a:prstGeom prst="rect">
            <a:avLst/>
          </a:prstGeom>
          <a:ln>
            <a:solidFill>
              <a:srgbClr val="00FFFF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6AB5E62-DBF8-4DBD-881F-4D4125F19B48}"/>
              </a:ext>
            </a:extLst>
          </p:cNvPr>
          <p:cNvSpPr txBox="1"/>
          <p:nvPr/>
        </p:nvSpPr>
        <p:spPr>
          <a:xfrm>
            <a:off x="6064472" y="1427753"/>
            <a:ext cx="5901573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</a:rPr>
              <a:t>Este año a raíz del fenómeno COVID, el escenario energético cambió drásticamente, la demanda de energía se desplomó, la producción en parques eólicos y solares aumentó debido a que más plantas se alinearon con un clima favorable. </a:t>
            </a: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Al mismo tiempo, las condiciones húmedas impulsaron la energía hidroeléctrica en Iberia y los mercados nórdicos.</a:t>
            </a:r>
          </a:p>
          <a:p>
            <a:pPr algn="just"/>
            <a:r>
              <a:rPr lang="es-ES" b="0" i="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</a:rPr>
              <a:t>En muchas áreas, las fuentes renovables de electricidad tienen prioridad para la red, lo que estimula su crecimiento incluso cuando la demanda se redujo.</a:t>
            </a: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La demanda de electricidad en la UE cayó 7%; la generación de energía con combustibles fósiles cayó 18% en el primer semestre en comparación con el año anterior. La generación renovable creció 11%, según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Ember</a:t>
            </a:r>
            <a:r>
              <a:rPr lang="es-ES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970BCF0-A269-4B71-95C5-EA352DB7B9DB}"/>
              </a:ext>
            </a:extLst>
          </p:cNvPr>
          <p:cNvSpPr txBox="1"/>
          <p:nvPr/>
        </p:nvSpPr>
        <p:spPr>
          <a:xfrm>
            <a:off x="1686908" y="1820020"/>
            <a:ext cx="417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FFFF"/>
                </a:solidFill>
                <a:latin typeface="Arial Rounded MT Bold" panose="020F0704030504030204" pitchFamily="34" charset="0"/>
              </a:rPr>
              <a:t>Generación eléctrica a partir de la combustión del carbón en Europa.</a:t>
            </a:r>
            <a:endParaRPr lang="es-CO" sz="2400" dirty="0">
              <a:solidFill>
                <a:srgbClr val="00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33A227-24DC-455D-ADAD-6D6E8E918A84}"/>
              </a:ext>
            </a:extLst>
          </p:cNvPr>
          <p:cNvSpPr txBox="1"/>
          <p:nvPr/>
        </p:nvSpPr>
        <p:spPr>
          <a:xfrm>
            <a:off x="6064473" y="6250845"/>
            <a:ext cx="593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Tomado de: </a:t>
            </a:r>
            <a:r>
              <a:rPr lang="es-CO" sz="16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https://www.bloomberg.com/latam/blog/energia-verde-acaba-de-superar-a-combustibles-fosiles-en-europa/</a:t>
            </a:r>
            <a:endParaRPr lang="es-CO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  <p:bldP spid="1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xterior, firmar, agua, playa&#10;&#10;Descripción generada automáticamente">
            <a:extLst>
              <a:ext uri="{FF2B5EF4-FFF2-40B4-BE49-F238E27FC236}">
                <a16:creationId xmlns:a16="http://schemas.microsoft.com/office/drawing/2014/main" id="{EFD27F33-97A9-4CA0-88A9-9057B9744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0" r="22509" b="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26168A0-DC58-465F-AB60-D3548C236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951" y="317827"/>
            <a:ext cx="5538951" cy="1692794"/>
          </a:xfrm>
          <a:solidFill>
            <a:srgbClr val="00FF00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INDICADORES AMBIENTALES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D7122161-39D1-43CC-A835-E882CC4E2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55" y="2354312"/>
            <a:ext cx="6164320" cy="3880767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Cerca de 40% de la electricidad en el primer semestre, en los 27 países de la UE, provino de fuentes renovables, en comparación con 34% de plantas que queman combustibles fósiles, según el grupo ambientalista Ember en Londres. 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Como resultado, las emisiones de dióxido de carbono del sector eléctrico cayeron 23%.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El aumento es significativo y alentador para los legisladores mientras Europa se prepara para el gasto de miles de millones de euros para recuperarse del virus y dirigir al bloque hacia la neutralización de su huella de carbono a mediados de siglo.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33A227-24DC-455D-ADAD-6D6E8E918A84}"/>
              </a:ext>
            </a:extLst>
          </p:cNvPr>
          <p:cNvSpPr txBox="1"/>
          <p:nvPr/>
        </p:nvSpPr>
        <p:spPr>
          <a:xfrm>
            <a:off x="17074" y="6235080"/>
            <a:ext cx="11944349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CO" sz="1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Tomado de: </a:t>
            </a:r>
            <a:r>
              <a:rPr lang="es-CO" sz="16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https://www.bloomberg.com/latam/blog/energia-verde-acaba-de-superar-a-combustibles-fosiles-en-europa/</a:t>
            </a:r>
            <a:endParaRPr lang="es-CO" sz="1600" dirty="0">
              <a:solidFill>
                <a:srgbClr val="0000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spcAft>
                <a:spcPts val="600"/>
              </a:spcAft>
            </a:pPr>
            <a:r>
              <a:rPr lang="es-CO" sz="1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https://www.eea.europa.eu/es/senales/senales-2017-configuracion-del-futuro/articulos/la-energia-en-euro</a:t>
            </a:r>
            <a:r>
              <a:rPr lang="es-CO" sz="16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pa-situacion-actual</a:t>
            </a:r>
            <a:endParaRPr lang="es-CO" sz="16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733A227-24DC-455D-ADAD-6D6E8E918A84}"/>
              </a:ext>
            </a:extLst>
          </p:cNvPr>
          <p:cNvSpPr txBox="1"/>
          <p:nvPr/>
        </p:nvSpPr>
        <p:spPr>
          <a:xfrm>
            <a:off x="190500" y="6487336"/>
            <a:ext cx="11944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hlinkClick r:id="rId2"/>
              </a:rPr>
              <a:t>Tomado de: </a:t>
            </a:r>
            <a:r>
              <a:rPr lang="es-CO" sz="1600" dirty="0">
                <a:hlinkClick r:id="rId3"/>
              </a:rPr>
              <a:t>https://www.bloomberg.com/latam/blog/energia-verde-acaba-de-superar-a-combustibles-fosiles-en-europa/</a:t>
            </a:r>
            <a:endParaRPr lang="es-CO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515D07-8E82-42CA-896A-263C3EE8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" y="1010257"/>
            <a:ext cx="8788633" cy="5468113"/>
          </a:xfrm>
          <a:prstGeom prst="rect">
            <a:avLst/>
          </a:prstGeom>
          <a:ln>
            <a:solidFill>
              <a:srgbClr val="00FFFF"/>
            </a:solidFill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574A3394-3499-4F6B-A17A-DFB2CE20E2C9}"/>
              </a:ext>
            </a:extLst>
          </p:cNvPr>
          <p:cNvSpPr txBox="1">
            <a:spLocks/>
          </p:cNvSpPr>
          <p:nvPr/>
        </p:nvSpPr>
        <p:spPr>
          <a:xfrm>
            <a:off x="247650" y="32111"/>
            <a:ext cx="11753850" cy="803462"/>
          </a:xfrm>
          <a:prstGeom prst="rect">
            <a:avLst/>
          </a:prstGeom>
          <a:solidFill>
            <a:srgbClr val="0000FF"/>
          </a:solidFill>
          <a:ln>
            <a:solidFill>
              <a:srgbClr val="00FFFF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INDICADORES AMBIENTALES</a:t>
            </a:r>
            <a:endParaRPr lang="es-CO" sz="5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DDED55A-9587-4086-887F-8F7B1224E4DC}"/>
              </a:ext>
            </a:extLst>
          </p:cNvPr>
          <p:cNvSpPr txBox="1"/>
          <p:nvPr/>
        </p:nvSpPr>
        <p:spPr>
          <a:xfrm>
            <a:off x="247650" y="875163"/>
            <a:ext cx="11753849" cy="461665"/>
          </a:xfrm>
          <a:prstGeom prst="rect">
            <a:avLst/>
          </a:prstGeom>
          <a:solidFill>
            <a:srgbClr val="00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 Rounded MT Bold" panose="020F0704030504030204" pitchFamily="34" charset="0"/>
              </a:rPr>
              <a:t>LAS ENERGÍAS LIMPIAS VENCEN A LOS COMBUSTIBLES FÓSILES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AB0C0A-B024-4003-8472-4911C2311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62" y="1471922"/>
            <a:ext cx="3040788" cy="494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206EBC-F0A3-4B8F-B4EB-A17C35D0AE6B}"/>
              </a:ext>
            </a:extLst>
          </p:cNvPr>
          <p:cNvSpPr txBox="1"/>
          <p:nvPr/>
        </p:nvSpPr>
        <p:spPr>
          <a:xfrm>
            <a:off x="1631851" y="167930"/>
            <a:ext cx="9200271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INDICADORES AMBIENTALES</a:t>
            </a:r>
            <a:endParaRPr lang="es-CO" sz="5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3A013E-22BC-4851-A456-E45353B0C420}"/>
              </a:ext>
            </a:extLst>
          </p:cNvPr>
          <p:cNvSpPr txBox="1"/>
          <p:nvPr/>
        </p:nvSpPr>
        <p:spPr>
          <a:xfrm>
            <a:off x="4057650" y="1152374"/>
            <a:ext cx="4171950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Rounded MT Bold" panose="020F0704030504030204" pitchFamily="34" charset="0"/>
              </a:rPr>
              <a:t>EMISIONES DE CO2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8D9591-B42C-4818-8FAB-D979FD44FCD3}"/>
              </a:ext>
            </a:extLst>
          </p:cNvPr>
          <p:cNvSpPr txBox="1"/>
          <p:nvPr/>
        </p:nvSpPr>
        <p:spPr>
          <a:xfrm>
            <a:off x="1627367" y="1676395"/>
            <a:ext cx="9200271" cy="461665"/>
          </a:xfrm>
          <a:prstGeom prst="rect">
            <a:avLst/>
          </a:prstGeom>
          <a:solidFill>
            <a:srgbClr val="00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 Rounded MT Bold" panose="020F0704030504030204" pitchFamily="34" charset="0"/>
              </a:rPr>
              <a:t>EFICIENCIA ENERGÉTICA DE LOS EDIFICIOS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5943A03-393D-4F0D-A748-BD8508837682}"/>
              </a:ext>
            </a:extLst>
          </p:cNvPr>
          <p:cNvSpPr txBox="1"/>
          <p:nvPr/>
        </p:nvSpPr>
        <p:spPr>
          <a:xfrm>
            <a:off x="209143" y="2971698"/>
            <a:ext cx="695980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Arial Rounded MT Bold" panose="020F0704030504030204" pitchFamily="34" charset="0"/>
              </a:rPr>
              <a:t>El 40 % del consumo total de energía en la Unión corresponde a los edificios. </a:t>
            </a:r>
          </a:p>
          <a:p>
            <a:pPr algn="just"/>
            <a:r>
              <a:rPr lang="es-ES" sz="2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El sector se encuentra en fase de expansión, lo que hará aumentar el consumo de energía. </a:t>
            </a:r>
          </a:p>
          <a:p>
            <a:pPr algn="just"/>
            <a:r>
              <a:rPr lang="es-ES" sz="2200" dirty="0">
                <a:latin typeface="Arial Rounded MT Bold" panose="020F0704030504030204" pitchFamily="34" charset="0"/>
              </a:rPr>
              <a:t>Por ello, la reducción del consumo de energía y el uso de energía procedente de fuentes renovables en el sector de la edificación constituyen una parte importante de las medidas necesarias para reducir la dependencia energética de la Unión y las emisiones de gases de efecto invernadero.</a:t>
            </a:r>
            <a:endParaRPr lang="es-ES" sz="2200" b="1" i="0" dirty="0">
              <a:solidFill>
                <a:srgbClr val="202122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AA81F6-0F2C-4ABD-A6C9-9EB55938724C}"/>
              </a:ext>
            </a:extLst>
          </p:cNvPr>
          <p:cNvSpPr txBox="1"/>
          <p:nvPr/>
        </p:nvSpPr>
        <p:spPr>
          <a:xfrm>
            <a:off x="106654" y="6496735"/>
            <a:ext cx="119397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hlinkClick r:id="rId2"/>
              </a:rPr>
              <a:t>Tomado de: https://eur-lex.europa.eu/legal-content/ES/TXT/?uri=LEGISSUM:en0021</a:t>
            </a:r>
            <a:endParaRPr lang="es-CO" sz="1600" dirty="0"/>
          </a:p>
        </p:txBody>
      </p:sp>
      <p:pic>
        <p:nvPicPr>
          <p:cNvPr id="9" name="Imagen 8" descr="Imagen que contiene reloj, dibujo, señal&#10;&#10;Descripción generada automáticamente">
            <a:extLst>
              <a:ext uri="{FF2B5EF4-FFF2-40B4-BE49-F238E27FC236}">
                <a16:creationId xmlns:a16="http://schemas.microsoft.com/office/drawing/2014/main" id="{6157D7E1-FCDA-4DE9-9D84-F190F1FE2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24" y="2746385"/>
            <a:ext cx="4877481" cy="374913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B37D511-784B-44D0-8C7C-81AD46B4BBE1}"/>
              </a:ext>
            </a:extLst>
          </p:cNvPr>
          <p:cNvSpPr txBox="1"/>
          <p:nvPr/>
        </p:nvSpPr>
        <p:spPr>
          <a:xfrm>
            <a:off x="72958" y="2303300"/>
            <a:ext cx="1197347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500" b="0" i="0" u="none" strike="noStrike" dirty="0">
                <a:solidFill>
                  <a:srgbClr val="0000FF"/>
                </a:solidFill>
                <a:effectLst/>
                <a:highlight>
                  <a:srgbClr val="00FFFF"/>
                </a:highlight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Directiva 2010/31/UE relativa a la eficiencia energética de los edificios</a:t>
            </a:r>
            <a:endParaRPr lang="es-CO" sz="2500" dirty="0">
              <a:solidFill>
                <a:srgbClr val="0000FF"/>
              </a:solidFill>
              <a:highlight>
                <a:srgbClr val="00FFFF"/>
              </a:highligh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1" grpId="0"/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206EBC-F0A3-4B8F-B4EB-A17C35D0AE6B}"/>
              </a:ext>
            </a:extLst>
          </p:cNvPr>
          <p:cNvSpPr txBox="1"/>
          <p:nvPr/>
        </p:nvSpPr>
        <p:spPr>
          <a:xfrm>
            <a:off x="1631851" y="167930"/>
            <a:ext cx="9200271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INDICADORES AMBIENTALES</a:t>
            </a:r>
            <a:endParaRPr lang="es-CO" sz="5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3A013E-22BC-4851-A456-E45353B0C420}"/>
              </a:ext>
            </a:extLst>
          </p:cNvPr>
          <p:cNvSpPr txBox="1"/>
          <p:nvPr/>
        </p:nvSpPr>
        <p:spPr>
          <a:xfrm>
            <a:off x="4057650" y="1152374"/>
            <a:ext cx="4171950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Rounded MT Bold" panose="020F0704030504030204" pitchFamily="34" charset="0"/>
              </a:rPr>
              <a:t>EMISIONES DE CO2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8D9591-B42C-4818-8FAB-D979FD44FCD3}"/>
              </a:ext>
            </a:extLst>
          </p:cNvPr>
          <p:cNvSpPr txBox="1"/>
          <p:nvPr/>
        </p:nvSpPr>
        <p:spPr>
          <a:xfrm>
            <a:off x="1627367" y="1676395"/>
            <a:ext cx="6602233" cy="461665"/>
          </a:xfrm>
          <a:prstGeom prst="rect">
            <a:avLst/>
          </a:prstGeom>
          <a:solidFill>
            <a:srgbClr val="00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 Rounded MT Bold" panose="020F0704030504030204" pitchFamily="34" charset="0"/>
              </a:rPr>
              <a:t>ETIQUETADO ENERGÉTICO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EF908CC-D08C-4416-9F1A-F32F2CCB3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1152374"/>
            <a:ext cx="3036189" cy="556543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5943A03-393D-4F0D-A748-BD8508837682}"/>
              </a:ext>
            </a:extLst>
          </p:cNvPr>
          <p:cNvSpPr txBox="1"/>
          <p:nvPr/>
        </p:nvSpPr>
        <p:spPr>
          <a:xfrm>
            <a:off x="266700" y="2193489"/>
            <a:ext cx="8610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0" i="0" dirty="0"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La </a:t>
            </a:r>
            <a:r>
              <a:rPr lang="es-ES" sz="2400" b="0" i="0" u="none" strike="noStrike" dirty="0">
                <a:solidFill>
                  <a:srgbClr val="0B0080"/>
                </a:solidFill>
                <a:effectLst/>
                <a:latin typeface="Arial Rounded MT Bold" panose="020F0704030504030204" pitchFamily="34" charset="0"/>
                <a:hlinkClick r:id="rId3" tooltip="Directiva (Derecho de la Unión Europea)"/>
              </a:rPr>
              <a:t>Directiva</a:t>
            </a:r>
            <a:r>
              <a:rPr lang="es-ES" sz="2400" b="0" i="0" dirty="0"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 92/75EC</a:t>
            </a:r>
            <a:r>
              <a:rPr lang="es-ES" sz="2400" b="0" i="0" u="none" strike="noStrike" baseline="30000" dirty="0">
                <a:solidFill>
                  <a:srgbClr val="0B0080"/>
                </a:solidFill>
                <a:effectLst/>
                <a:latin typeface="Arial Rounded MT Bold" panose="020F0704030504030204" pitchFamily="34" charset="0"/>
                <a:hlinkClick r:id="rId4"/>
              </a:rPr>
              <a:t>1</a:t>
            </a:r>
            <a:r>
              <a:rPr lang="es-ES" sz="2400" b="0" i="0" dirty="0"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​ estableció un etiquetado informativo del </a:t>
            </a:r>
            <a:r>
              <a:rPr lang="es-ES" sz="2400" b="0" i="0" u="none" strike="noStrike" dirty="0">
                <a:solidFill>
                  <a:srgbClr val="0B0080"/>
                </a:solidFill>
                <a:effectLst/>
                <a:latin typeface="Arial Rounded MT Bold" panose="020F0704030504030204" pitchFamily="34" charset="0"/>
                <a:hlinkClick r:id="rId5" tooltip="Consumo energético"/>
              </a:rPr>
              <a:t>consumo energético</a:t>
            </a:r>
            <a:r>
              <a:rPr lang="es-ES" sz="2400" b="0" i="0" dirty="0"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. </a:t>
            </a:r>
          </a:p>
          <a:p>
            <a:pPr algn="just"/>
            <a:r>
              <a:rPr lang="es-ES" sz="2400" dirty="0">
                <a:solidFill>
                  <a:srgbClr val="202122"/>
                </a:solidFill>
                <a:latin typeface="Arial Rounded MT Bold" panose="020F0704030504030204" pitchFamily="34" charset="0"/>
              </a:rPr>
              <a:t>Aplica para electrodomésticos y </a:t>
            </a:r>
            <a:r>
              <a:rPr lang="es-ES" sz="2400" b="0" i="0" dirty="0"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vehículos que se comercialicen y/o se alquilen en la unión europea; los cuales deben portar en un sitio visible la </a:t>
            </a:r>
            <a:r>
              <a:rPr lang="es-ES" sz="2400" b="1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etiqueta energética de la Unión Europea.</a:t>
            </a:r>
          </a:p>
          <a:p>
            <a:pPr algn="just"/>
            <a:endParaRPr lang="es-ES" sz="2400" b="1" i="0" dirty="0">
              <a:solidFill>
                <a:srgbClr val="202122"/>
              </a:solidFill>
              <a:effectLst/>
              <a:latin typeface="Arial Rounded MT Bold" panose="020F0704030504030204" pitchFamily="34" charset="0"/>
            </a:endParaRPr>
          </a:p>
          <a:p>
            <a:pPr algn="just"/>
            <a:r>
              <a:rPr lang="es-ES" sz="2400" b="0" i="0" dirty="0"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La etiqueta clasifica la </a:t>
            </a:r>
            <a:r>
              <a:rPr lang="es-ES" sz="2400" b="0" i="0" u="none" strike="noStrike" dirty="0">
                <a:solidFill>
                  <a:srgbClr val="0B0080"/>
                </a:solidFill>
                <a:effectLst/>
                <a:latin typeface="Arial Rounded MT Bold" panose="020F0704030504030204" pitchFamily="34" charset="0"/>
                <a:hlinkClick r:id="rId6" tooltip="Eficiencia energética"/>
              </a:rPr>
              <a:t>eficiencia energética</a:t>
            </a:r>
            <a:r>
              <a:rPr lang="es-ES" sz="2400" b="0" i="0" dirty="0"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 del producto mediante una escala  de colores que va del verde al rojo y poseen las </a:t>
            </a:r>
            <a:r>
              <a:rPr lang="es-ES" sz="2400" dirty="0">
                <a:solidFill>
                  <a:srgbClr val="202122"/>
                </a:solidFill>
                <a:latin typeface="Arial Rounded MT Bold" panose="020F0704030504030204" pitchFamily="34" charset="0"/>
              </a:rPr>
              <a:t>letras </a:t>
            </a:r>
            <a:r>
              <a:rPr lang="es-ES" sz="2400" b="0" i="0" dirty="0"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de la A </a:t>
            </a:r>
            <a:r>
              <a:rPr lang="es-ES" sz="2400" b="0" i="0" dirty="0" err="1"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a</a:t>
            </a:r>
            <a:r>
              <a:rPr lang="es-ES" sz="2400" b="0" i="0" dirty="0">
                <a:solidFill>
                  <a:srgbClr val="202122"/>
                </a:solidFill>
                <a:effectLst/>
                <a:latin typeface="Arial Rounded MT Bold" panose="020F0704030504030204" pitchFamily="34" charset="0"/>
              </a:rPr>
              <a:t> la G, siendo «A» la más eficiente y «G» la menos eficiente.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AA81F6-0F2C-4ABD-A6C9-9EB55938724C}"/>
              </a:ext>
            </a:extLst>
          </p:cNvPr>
          <p:cNvSpPr txBox="1"/>
          <p:nvPr/>
        </p:nvSpPr>
        <p:spPr>
          <a:xfrm>
            <a:off x="126111" y="6496735"/>
            <a:ext cx="119397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hlinkClick r:id="rId7"/>
              </a:rPr>
              <a:t>Tomado de: https://es.wikipedia.org/wiki/Etiqueta_energ%C3%A9tica_de_la_Uni%C3%B3n_Europea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80842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206EBC-F0A3-4B8F-B4EB-A17C35D0AE6B}"/>
              </a:ext>
            </a:extLst>
          </p:cNvPr>
          <p:cNvSpPr txBox="1"/>
          <p:nvPr/>
        </p:nvSpPr>
        <p:spPr>
          <a:xfrm>
            <a:off x="1631851" y="167930"/>
            <a:ext cx="9200271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INDICADORES AMBIENTALES</a:t>
            </a:r>
            <a:endParaRPr lang="es-CO" sz="5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3A013E-22BC-4851-A456-E45353B0C420}"/>
              </a:ext>
            </a:extLst>
          </p:cNvPr>
          <p:cNvSpPr txBox="1"/>
          <p:nvPr/>
        </p:nvSpPr>
        <p:spPr>
          <a:xfrm>
            <a:off x="4057650" y="1133324"/>
            <a:ext cx="4171950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Rounded MT Bold" panose="020F0704030504030204" pitchFamily="34" charset="0"/>
              </a:rPr>
              <a:t>EMISIONES DE CO2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pic>
        <p:nvPicPr>
          <p:cNvPr id="10" name="Imagen 9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E6F9FD5-246E-4B7F-9B00-BB20BF3EF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68" y="2174079"/>
            <a:ext cx="9200271" cy="440965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38D9591-B42C-4818-8FAB-D979FD44FCD3}"/>
              </a:ext>
            </a:extLst>
          </p:cNvPr>
          <p:cNvSpPr txBox="1"/>
          <p:nvPr/>
        </p:nvSpPr>
        <p:spPr>
          <a:xfrm>
            <a:off x="1653701" y="1653702"/>
            <a:ext cx="9173937" cy="461665"/>
          </a:xfrm>
          <a:prstGeom prst="rect">
            <a:avLst/>
          </a:prstGeom>
          <a:solidFill>
            <a:srgbClr val="00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 Rounded MT Bold" panose="020F0704030504030204" pitchFamily="34" charset="0"/>
              </a:rPr>
              <a:t>ESTANDARES DE EMISIÓN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D39E5D-ECE4-4D5A-815E-09EB6CE46FE1}"/>
              </a:ext>
            </a:extLst>
          </p:cNvPr>
          <p:cNvSpPr txBox="1"/>
          <p:nvPr/>
        </p:nvSpPr>
        <p:spPr>
          <a:xfrm>
            <a:off x="1627367" y="6534835"/>
            <a:ext cx="9200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3"/>
              </a:rPr>
              <a:t>Tomado de: https://motoreu.com/es/est-ndares-de-emisi-n-de-euro-y-sus-significados-blog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81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206EBC-F0A3-4B8F-B4EB-A17C35D0AE6B}"/>
              </a:ext>
            </a:extLst>
          </p:cNvPr>
          <p:cNvSpPr txBox="1"/>
          <p:nvPr/>
        </p:nvSpPr>
        <p:spPr>
          <a:xfrm>
            <a:off x="8287275" y="1081278"/>
            <a:ext cx="3808413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Arial Rounded MT Bold" panose="020F0704030504030204" pitchFamily="34" charset="0"/>
                <a:ea typeface="+mj-ea"/>
                <a:cs typeface="+mj-cs"/>
              </a:rPr>
              <a:t>NORMA AMBIENTAL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Arial Rounded MT Bold" panose="020F0704030504030204" pitchFamily="34" charset="0"/>
                <a:ea typeface="+mj-ea"/>
                <a:cs typeface="+mj-cs"/>
              </a:rPr>
              <a:t>EURO 6</a:t>
            </a:r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" name="Imagen 8" descr="Imagen que contiene caballo, coche&#10;&#10;Descripción generada automáticamente">
            <a:extLst>
              <a:ext uri="{FF2B5EF4-FFF2-40B4-BE49-F238E27FC236}">
                <a16:creationId xmlns:a16="http://schemas.microsoft.com/office/drawing/2014/main" id="{FFF4AD50-20A1-4773-8948-1861AF7725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r="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3BCE283-1604-490B-AA7B-46C64C5251DB}"/>
              </a:ext>
            </a:extLst>
          </p:cNvPr>
          <p:cNvSpPr txBox="1"/>
          <p:nvPr/>
        </p:nvSpPr>
        <p:spPr>
          <a:xfrm>
            <a:off x="516988" y="6209100"/>
            <a:ext cx="7801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CO" sz="2400" dirty="0">
                <a:hlinkClick r:id="rId3"/>
              </a:rPr>
              <a:t>https://www.youtube.com/watch?v=hgKjSQvtfEg</a:t>
            </a:r>
            <a:endParaRPr lang="es-CO" sz="2400" dirty="0"/>
          </a:p>
        </p:txBody>
      </p:sp>
      <p:sp>
        <p:nvSpPr>
          <p:cNvPr id="7" name="Botón de acción: vídeo 6">
            <a:hlinkClick r:id="rId3" highlightClick="1"/>
            <a:extLst>
              <a:ext uri="{FF2B5EF4-FFF2-40B4-BE49-F238E27FC236}">
                <a16:creationId xmlns:a16="http://schemas.microsoft.com/office/drawing/2014/main" id="{A3A9C7ED-E16B-4422-BB59-191BA66AB01B}"/>
              </a:ext>
            </a:extLst>
          </p:cNvPr>
          <p:cNvSpPr/>
          <p:nvPr/>
        </p:nvSpPr>
        <p:spPr>
          <a:xfrm>
            <a:off x="8714948" y="4900444"/>
            <a:ext cx="2722086" cy="1542560"/>
          </a:xfrm>
          <a:prstGeom prst="actionButtonMovi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66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368</Words>
  <Application>Microsoft Office PowerPoint</Application>
  <PresentationFormat>Panorámica</PresentationFormat>
  <Paragraphs>58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Rockwell</vt:lpstr>
      <vt:lpstr>Tema de Office</vt:lpstr>
      <vt:lpstr>Presentación de PowerPoint</vt:lpstr>
      <vt:lpstr>CANASTA ENERGÉTICA EUROPEA</vt:lpstr>
      <vt:lpstr>INDICADORES AMBIENTALES</vt:lpstr>
      <vt:lpstr>INDICADORES AMBIENTALES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CANASTA ENERGÉTICA EUROPEA</dc:title>
  <dc:creator>Luis Aldo Molano Moreno</dc:creator>
  <cp:lastModifiedBy>Pablo Elías Rodríguez Pacheco</cp:lastModifiedBy>
  <cp:revision>10</cp:revision>
  <dcterms:created xsi:type="dcterms:W3CDTF">2020-07-31T04:00:25Z</dcterms:created>
  <dcterms:modified xsi:type="dcterms:W3CDTF">2020-07-31T17:19:26Z</dcterms:modified>
</cp:coreProperties>
</file>