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9F18-1CB7-4CD3-A084-F3872AD76C7E}" type="datetimeFigureOut">
              <a:rPr lang="es-ES" smtClean="0"/>
              <a:t>10/08/2020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0812-F751-4B9C-A1E5-5A29C83C1F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3928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9F18-1CB7-4CD3-A084-F3872AD76C7E}" type="datetimeFigureOut">
              <a:rPr lang="es-ES" smtClean="0"/>
              <a:t>10/08/2020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0812-F751-4B9C-A1E5-5A29C83C1F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3285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9F18-1CB7-4CD3-A084-F3872AD76C7E}" type="datetimeFigureOut">
              <a:rPr lang="es-ES" smtClean="0"/>
              <a:t>10/08/2020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0812-F751-4B9C-A1E5-5A29C83C1F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4135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9F18-1CB7-4CD3-A084-F3872AD76C7E}" type="datetimeFigureOut">
              <a:rPr lang="es-ES" smtClean="0"/>
              <a:t>10/08/2020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0812-F751-4B9C-A1E5-5A29C83C1F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4805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9F18-1CB7-4CD3-A084-F3872AD76C7E}" type="datetimeFigureOut">
              <a:rPr lang="es-ES" smtClean="0"/>
              <a:t>10/08/2020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0812-F751-4B9C-A1E5-5A29C83C1F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3070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9F18-1CB7-4CD3-A084-F3872AD76C7E}" type="datetimeFigureOut">
              <a:rPr lang="es-ES" smtClean="0"/>
              <a:t>10/08/2020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0812-F751-4B9C-A1E5-5A29C83C1F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387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9F18-1CB7-4CD3-A084-F3872AD76C7E}" type="datetimeFigureOut">
              <a:rPr lang="es-ES" smtClean="0"/>
              <a:t>10/08/2020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0812-F751-4B9C-A1E5-5A29C83C1F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1506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9F18-1CB7-4CD3-A084-F3872AD76C7E}" type="datetimeFigureOut">
              <a:rPr lang="es-ES" smtClean="0"/>
              <a:t>10/08/2020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0812-F751-4B9C-A1E5-5A29C83C1F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5645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9F18-1CB7-4CD3-A084-F3872AD76C7E}" type="datetimeFigureOut">
              <a:rPr lang="es-ES" smtClean="0"/>
              <a:t>10/08/2020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0812-F751-4B9C-A1E5-5A29C83C1F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7449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9F18-1CB7-4CD3-A084-F3872AD76C7E}" type="datetimeFigureOut">
              <a:rPr lang="es-ES" smtClean="0"/>
              <a:t>10/08/2020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0812-F751-4B9C-A1E5-5A29C83C1F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0845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9F18-1CB7-4CD3-A084-F3872AD76C7E}" type="datetimeFigureOut">
              <a:rPr lang="es-ES" smtClean="0"/>
              <a:t>10/08/2020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0812-F751-4B9C-A1E5-5A29C83C1F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7686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F9F18-1CB7-4CD3-A084-F3872AD76C7E}" type="datetimeFigureOut">
              <a:rPr lang="es-ES" smtClean="0"/>
              <a:t>10/08/2020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10812-F751-4B9C-A1E5-5A29C83C1FD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39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D25CDD31-7661-4470-96D0-FE60FD17C9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25CDD31-7661-4470-96D0-FE60FD17C9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8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F4EBBC5C-0317-43FF-BF82-05ED158C9F99}"/>
              </a:ext>
            </a:extLst>
          </p:cNvPr>
          <p:cNvSpPr/>
          <p:nvPr/>
        </p:nvSpPr>
        <p:spPr>
          <a:xfrm>
            <a:off x="92625" y="3178030"/>
            <a:ext cx="3511463" cy="65135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AHORRO Y LA INVERSIÓN</a:t>
            </a:r>
          </a:p>
          <a:p>
            <a:pPr algn="ctr"/>
            <a:r>
              <a:rPr lang="es-EC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LA ECONOMÍA ABIERTA</a:t>
            </a:r>
            <a:endParaRPr lang="es-EC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558D851A-1427-45EF-A6D8-0E693325E27C}"/>
              </a:ext>
            </a:extLst>
          </p:cNvPr>
          <p:cNvSpPr/>
          <p:nvPr/>
        </p:nvSpPr>
        <p:spPr>
          <a:xfrm>
            <a:off x="4340270" y="2683250"/>
            <a:ext cx="3511459" cy="16409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dirty="0">
                <a:solidFill>
                  <a:schemeClr val="tx1"/>
                </a:solidFill>
              </a:rPr>
              <a:t>Las economías abiertas pueden apoyarse en los mercados financieros mundiales para obtener fondos de inversión, y otros países pueden ser puntos de destino del ahorro domestico.</a:t>
            </a:r>
            <a:endParaRPr lang="es-EC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B4E171BD-DD58-495B-8115-BE7ADFBEDE45}"/>
              </a:ext>
            </a:extLst>
          </p:cNvPr>
          <p:cNvSpPr/>
          <p:nvPr/>
        </p:nvSpPr>
        <p:spPr>
          <a:xfrm>
            <a:off x="8027010" y="824331"/>
            <a:ext cx="3864287" cy="65135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relación ahorro-inversión en una economía abierta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xmlns="" id="{6CFE7D2C-AC62-463B-B474-B323B6A054C8}"/>
                  </a:ext>
                </a:extLst>
              </p:cNvPr>
              <p:cNvSpPr txBox="1"/>
              <p:nvPr/>
            </p:nvSpPr>
            <p:spPr>
              <a:xfrm>
                <a:off x="8638705" y="2146126"/>
                <a:ext cx="2640897" cy="307777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C" sz="2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s-EC" sz="2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𝑰</m:t>
                          </m:r>
                        </m:e>
                        <m:sub>
                          <m:r>
                            <a:rPr lang="es-EC" sz="2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𝑻</m:t>
                          </m:r>
                        </m:sub>
                      </m:sSub>
                      <m:r>
                        <m:rPr>
                          <m:nor/>
                        </m:rPr>
                        <a:rPr lang="es-EC" sz="2000" b="1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= </m:t>
                      </m:r>
                      <m:r>
                        <m:rPr>
                          <m:nor/>
                        </m:rPr>
                        <a:rPr lang="en-US" sz="2000" b="1" i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I</m:t>
                      </m:r>
                      <m:r>
                        <m:rPr>
                          <m:nor/>
                        </m:rPr>
                        <a:rPr lang="es-EC" sz="2000" b="1" i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+ </m:t>
                      </m:r>
                      <m:r>
                        <m:rPr>
                          <m:nor/>
                        </m:rPr>
                        <a:rPr lang="en-US" sz="2000" b="1" i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s-EC" sz="2000" b="1" i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= </m:t>
                      </m:r>
                      <m:r>
                        <m:rPr>
                          <m:nor/>
                        </m:rPr>
                        <a:rPr lang="en-US" sz="2000" b="1" i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S</m:t>
                      </m:r>
                      <m:r>
                        <m:rPr>
                          <m:nor/>
                        </m:rPr>
                        <a:rPr lang="es-EC" sz="2000" b="1" i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EC" sz="2000" b="1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+ </m:t>
                      </m:r>
                      <m:r>
                        <m:rPr>
                          <m:nor/>
                        </m:rPr>
                        <a:rPr lang="en-US" sz="20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sz="2000" b="1" i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es-EC" sz="2000" b="1" i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− </m:t>
                      </m:r>
                      <m:r>
                        <m:rPr>
                          <m:nor/>
                        </m:rPr>
                        <a:rPr lang="en-US" sz="2000" b="1" i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G</m:t>
                      </m:r>
                      <m:r>
                        <m:rPr>
                          <m:nor/>
                        </m:rPr>
                        <a:rPr lang="en-US" sz="20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s-EC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CFE7D2C-AC62-463B-B474-B323B6A054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8705" y="2146126"/>
                <a:ext cx="2640897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2540" r="-4157" b="-35294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xmlns="" id="{D6BB5349-D860-4749-BF7C-748087AB1AD0}"/>
                  </a:ext>
                </a:extLst>
              </p:cNvPr>
              <p:cNvSpPr txBox="1"/>
              <p:nvPr/>
            </p:nvSpPr>
            <p:spPr>
              <a:xfrm>
                <a:off x="8902773" y="3152617"/>
                <a:ext cx="2112758" cy="307777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l-PL" sz="2000" b="1" i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pl-PL" sz="2000" b="1" i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EC" sz="2000" b="1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pl-PL" sz="20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pl-PL" sz="2000" b="1" i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S</m:t>
                      </m:r>
                      <m:r>
                        <m:rPr>
                          <m:nor/>
                        </m:rPr>
                        <a:rPr lang="pl-PL" sz="2000" b="1" i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EC" sz="2000" b="1" i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pl-PL" sz="20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(</m:t>
                      </m:r>
                      <m:r>
                        <m:rPr>
                          <m:nor/>
                        </m:rPr>
                        <a:rPr lang="pl-PL" sz="2000" b="1" i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pl-PL" sz="2000" b="1" i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EC" sz="2000" b="1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pl-PL" sz="20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pl-PL" sz="2000" b="1" i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G</m:t>
                      </m:r>
                      <m:r>
                        <m:rPr>
                          <m:nor/>
                        </m:rPr>
                        <a:rPr lang="pl-PL" sz="2000" b="1" i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pl-PL" sz="20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) </m:t>
                      </m:r>
                      <m:r>
                        <m:rPr>
                          <m:nor/>
                        </m:rPr>
                        <a:rPr lang="es-EC" sz="2000" b="1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pl-PL" sz="20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pl-PL" sz="2000" b="1" i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I</m:t>
                      </m:r>
                    </m:oMath>
                  </m:oMathPara>
                </a14:m>
                <a:endParaRPr lang="es-EC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D6BB5349-D860-4749-BF7C-748087AB1A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2773" y="3152617"/>
                <a:ext cx="2112758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4323" r="-6340" b="-35294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ángulo 10">
            <a:extLst>
              <a:ext uri="{FF2B5EF4-FFF2-40B4-BE49-F238E27FC236}">
                <a16:creationId xmlns:a16="http://schemas.microsoft.com/office/drawing/2014/main" xmlns="" id="{78F4D527-D6C1-47BD-B296-58A577FB6604}"/>
              </a:ext>
            </a:extLst>
          </p:cNvPr>
          <p:cNvSpPr/>
          <p:nvPr/>
        </p:nvSpPr>
        <p:spPr>
          <a:xfrm>
            <a:off x="8505349" y="4159108"/>
            <a:ext cx="2907606" cy="16879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sz="1400" dirty="0">
                <a:solidFill>
                  <a:schemeClr val="tx1"/>
                </a:solidFill>
                <a:latin typeface="GillSansStd"/>
              </a:rPr>
              <a:t>Inversión total nacional (</a:t>
            </a:r>
            <a:r>
              <a:rPr lang="es-EC" sz="1400" i="1" dirty="0">
                <a:solidFill>
                  <a:schemeClr val="tx1"/>
                </a:solidFill>
                <a:latin typeface="GillSansStd-Italic"/>
              </a:rPr>
              <a:t>I</a:t>
            </a:r>
            <a:r>
              <a:rPr lang="es-EC" sz="1400" b="0" i="1" u="none" strike="noStrike" baseline="0" dirty="0">
                <a:solidFill>
                  <a:schemeClr val="tx1"/>
                </a:solidFill>
                <a:latin typeface="GillSansStd-Italic"/>
              </a:rPr>
              <a:t>T</a:t>
            </a:r>
            <a:r>
              <a:rPr lang="es-EC" sz="1400" dirty="0">
                <a:solidFill>
                  <a:schemeClr val="tx1"/>
                </a:solidFill>
                <a:latin typeface="GillSansStd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sz="1400" dirty="0">
                <a:solidFill>
                  <a:schemeClr val="tx1"/>
                </a:solidFill>
                <a:latin typeface="GillSansStd"/>
              </a:rPr>
              <a:t>Inversión en capital doméstico (</a:t>
            </a:r>
            <a:r>
              <a:rPr lang="es-EC" sz="1400" i="1" dirty="0">
                <a:solidFill>
                  <a:schemeClr val="tx1"/>
                </a:solidFill>
                <a:latin typeface="GillSansStd-Italic"/>
              </a:rPr>
              <a:t>I</a:t>
            </a:r>
            <a:r>
              <a:rPr lang="es-EC" sz="1400" dirty="0">
                <a:solidFill>
                  <a:schemeClr val="tx1"/>
                </a:solidFill>
                <a:latin typeface="GillSansStd"/>
              </a:rPr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sz="1400" dirty="0">
                <a:solidFill>
                  <a:schemeClr val="tx1"/>
                </a:solidFill>
                <a:latin typeface="GillSansStd"/>
              </a:rPr>
              <a:t>Exportaciones netas (</a:t>
            </a:r>
            <a:r>
              <a:rPr lang="es-EC" sz="1400" i="1" dirty="0">
                <a:solidFill>
                  <a:schemeClr val="tx1"/>
                </a:solidFill>
                <a:latin typeface="GillSansStd-Italic"/>
              </a:rPr>
              <a:t>X</a:t>
            </a:r>
            <a:r>
              <a:rPr lang="es-EC" sz="1400" dirty="0">
                <a:solidFill>
                  <a:schemeClr val="tx1"/>
                </a:solidFill>
                <a:latin typeface="GillSansStd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sz="1400" dirty="0">
                <a:solidFill>
                  <a:schemeClr val="tx1"/>
                </a:solidFill>
                <a:latin typeface="GillSansStd"/>
              </a:rPr>
              <a:t>Ahorro privado total (</a:t>
            </a:r>
            <a:r>
              <a:rPr lang="es-EC" sz="1400" i="1" dirty="0">
                <a:solidFill>
                  <a:schemeClr val="tx1"/>
                </a:solidFill>
                <a:latin typeface="GillSansStd-Italic"/>
              </a:rPr>
              <a:t>S</a:t>
            </a:r>
            <a:r>
              <a:rPr lang="es-EC" sz="1400" dirty="0">
                <a:solidFill>
                  <a:schemeClr val="tx1"/>
                </a:solidFill>
                <a:latin typeface="GillSansStd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sz="1400" dirty="0">
                <a:solidFill>
                  <a:schemeClr val="tx1"/>
                </a:solidFill>
              </a:rPr>
              <a:t>Superávit del gobierno (</a:t>
            </a:r>
            <a:r>
              <a:rPr lang="es-EC" sz="1400" i="1" dirty="0">
                <a:solidFill>
                  <a:schemeClr val="tx1"/>
                </a:solidFill>
              </a:rPr>
              <a:t>T </a:t>
            </a:r>
            <a:r>
              <a:rPr lang="es-EC" sz="1400" dirty="0">
                <a:solidFill>
                  <a:schemeClr val="tx1"/>
                </a:solidFill>
              </a:rPr>
              <a:t>– </a:t>
            </a:r>
            <a:r>
              <a:rPr lang="es-EC" sz="1400" i="1" dirty="0">
                <a:solidFill>
                  <a:schemeClr val="tx1"/>
                </a:solidFill>
              </a:rPr>
              <a:t>G</a:t>
            </a:r>
            <a:r>
              <a:rPr lang="es-EC" sz="1400" dirty="0">
                <a:solidFill>
                  <a:schemeClr val="tx1"/>
                </a:solidFill>
              </a:rPr>
              <a:t>)</a:t>
            </a:r>
            <a:endParaRPr lang="es-EC" sz="1400" dirty="0">
              <a:solidFill>
                <a:schemeClr val="tx1"/>
              </a:solidFill>
              <a:latin typeface="GillSansSt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C" sz="1400" dirty="0">
              <a:latin typeface="GillSansStd"/>
            </a:endParaRPr>
          </a:p>
        </p:txBody>
      </p:sp>
      <p:sp>
        <p:nvSpPr>
          <p:cNvPr id="12" name="Flecha: a la derecha 18">
            <a:extLst>
              <a:ext uri="{FF2B5EF4-FFF2-40B4-BE49-F238E27FC236}">
                <a16:creationId xmlns:a16="http://schemas.microsoft.com/office/drawing/2014/main" xmlns="" id="{23D526B7-EE13-4AB1-8F37-0AE358716491}"/>
              </a:ext>
            </a:extLst>
          </p:cNvPr>
          <p:cNvSpPr/>
          <p:nvPr/>
        </p:nvSpPr>
        <p:spPr>
          <a:xfrm>
            <a:off x="3722510" y="3253103"/>
            <a:ext cx="469811" cy="50120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3" name="Flecha: a la derecha 19">
            <a:extLst>
              <a:ext uri="{FF2B5EF4-FFF2-40B4-BE49-F238E27FC236}">
                <a16:creationId xmlns:a16="http://schemas.microsoft.com/office/drawing/2014/main" xmlns="" id="{74EE5F93-3525-46CE-8EAE-FB54FA48BD3E}"/>
              </a:ext>
            </a:extLst>
          </p:cNvPr>
          <p:cNvSpPr/>
          <p:nvPr/>
        </p:nvSpPr>
        <p:spPr>
          <a:xfrm rot="19470913">
            <a:off x="6380342" y="1494081"/>
            <a:ext cx="1202267" cy="64425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4" name="Flecha: a la derecha 20">
            <a:extLst>
              <a:ext uri="{FF2B5EF4-FFF2-40B4-BE49-F238E27FC236}">
                <a16:creationId xmlns:a16="http://schemas.microsoft.com/office/drawing/2014/main" xmlns="" id="{C9F88427-B0E1-49D6-ABA2-77273533828A}"/>
              </a:ext>
            </a:extLst>
          </p:cNvPr>
          <p:cNvSpPr/>
          <p:nvPr/>
        </p:nvSpPr>
        <p:spPr>
          <a:xfrm rot="5400000">
            <a:off x="9741964" y="1551398"/>
            <a:ext cx="469811" cy="50120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5" name="Flecha: a la derecha 21">
            <a:extLst>
              <a:ext uri="{FF2B5EF4-FFF2-40B4-BE49-F238E27FC236}">
                <a16:creationId xmlns:a16="http://schemas.microsoft.com/office/drawing/2014/main" xmlns="" id="{A01C2AD8-CD7F-4360-9D60-8A9A05513626}"/>
              </a:ext>
            </a:extLst>
          </p:cNvPr>
          <p:cNvSpPr/>
          <p:nvPr/>
        </p:nvSpPr>
        <p:spPr>
          <a:xfrm rot="5400000">
            <a:off x="9724247" y="2552658"/>
            <a:ext cx="469811" cy="50120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6" name="Flecha: a la derecha 22">
            <a:extLst>
              <a:ext uri="{FF2B5EF4-FFF2-40B4-BE49-F238E27FC236}">
                <a16:creationId xmlns:a16="http://schemas.microsoft.com/office/drawing/2014/main" xmlns="" id="{6DFD305E-9B2A-47D2-B801-4E49B0AD3645}"/>
              </a:ext>
            </a:extLst>
          </p:cNvPr>
          <p:cNvSpPr/>
          <p:nvPr/>
        </p:nvSpPr>
        <p:spPr>
          <a:xfrm rot="5400000">
            <a:off x="9724247" y="3544367"/>
            <a:ext cx="469811" cy="50120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52978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87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GillSansStd</vt:lpstr>
      <vt:lpstr>GillSansStd-Italic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1</cp:revision>
  <dcterms:created xsi:type="dcterms:W3CDTF">2020-08-10T06:16:32Z</dcterms:created>
  <dcterms:modified xsi:type="dcterms:W3CDTF">2020-08-10T06:18:34Z</dcterms:modified>
</cp:coreProperties>
</file>