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0" r:id="rId5"/>
    <p:sldId id="259" r:id="rId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420434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E058A03-6833-460B-8CE5-FF9633A0EEF3}"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3004680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686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smtClean="0"/>
              <a:t>Haga clic para modificar el estilo de título del patrón</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251502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204125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E058A03-6833-460B-8CE5-FF9633A0EEF3}" type="datetimeFigureOut">
              <a:rPr lang="es-EC" smtClean="0"/>
              <a:t>9/8/2020</a:t>
            </a:fld>
            <a:endParaRPr lang="es-EC"/>
          </a:p>
        </p:txBody>
      </p:sp>
      <p:sp>
        <p:nvSpPr>
          <p:cNvPr id="4"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2144217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E058A03-6833-460B-8CE5-FF9633A0EEF3}" type="datetimeFigureOut">
              <a:rPr lang="es-EC" smtClean="0"/>
              <a:t>9/8/2020</a:t>
            </a:fld>
            <a:endParaRPr lang="es-EC"/>
          </a:p>
        </p:txBody>
      </p:sp>
      <p:sp>
        <p:nvSpPr>
          <p:cNvPr id="4"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1346872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2846867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1071173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881120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83854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E058A03-6833-460B-8CE5-FF9633A0EEF3}"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167099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E058A03-6833-460B-8CE5-FF9633A0EEF3}" type="datetimeFigureOut">
              <a:rPr lang="es-EC" smtClean="0"/>
              <a:t>9/8/2020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1336659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3"/>
          <p:cNvSpPr>
            <a:spLocks noGrp="1"/>
          </p:cNvSpPr>
          <p:nvPr>
            <p:ph type="ftr" sz="quarter" idx="11"/>
          </p:nvPr>
        </p:nvSpPr>
        <p:spPr/>
        <p:txBody>
          <a:bodyPr/>
          <a:lstStyle/>
          <a:p>
            <a:endParaRPr lang="es-EC"/>
          </a:p>
        </p:txBody>
      </p:sp>
      <p:sp>
        <p:nvSpPr>
          <p:cNvPr id="6" name="Slide Number Placeholder 4"/>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425409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2"/>
          <p:cNvSpPr>
            <a:spLocks noGrp="1"/>
          </p:cNvSpPr>
          <p:nvPr>
            <p:ph type="ftr" sz="quarter" idx="11"/>
          </p:nvPr>
        </p:nvSpPr>
        <p:spPr/>
        <p:txBody>
          <a:bodyPr/>
          <a:lstStyle/>
          <a:p>
            <a:endParaRPr lang="es-EC"/>
          </a:p>
        </p:txBody>
      </p:sp>
      <p:sp>
        <p:nvSpPr>
          <p:cNvPr id="6" name="Slide Number Placeholder 3"/>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3706357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7" name="Date Placeholder 4"/>
          <p:cNvSpPr>
            <a:spLocks noGrp="1"/>
          </p:cNvSpPr>
          <p:nvPr>
            <p:ph type="dt" sz="half" idx="10"/>
          </p:nvPr>
        </p:nvSpPr>
        <p:spPr/>
        <p:txBody>
          <a:bodyPr/>
          <a:lstStyle/>
          <a:p>
            <a:fld id="{2E058A03-6833-460B-8CE5-FF9633A0EEF3}" type="datetimeFigureOut">
              <a:rPr lang="es-EC" smtClean="0"/>
              <a:t>9/8/2020</a:t>
            </a:fld>
            <a:endParaRPr lang="es-EC"/>
          </a:p>
        </p:txBody>
      </p:sp>
      <p:sp>
        <p:nvSpPr>
          <p:cNvPr id="5" name="Footer Placeholder 5"/>
          <p:cNvSpPr>
            <a:spLocks noGrp="1"/>
          </p:cNvSpPr>
          <p:nvPr>
            <p:ph type="ftr" sz="quarter" idx="11"/>
          </p:nvPr>
        </p:nvSpPr>
        <p:spPr/>
        <p:txBody>
          <a:bodyPr/>
          <a:lstStyle/>
          <a:p>
            <a:endParaRPr lang="es-EC"/>
          </a:p>
        </p:txBody>
      </p:sp>
      <p:sp>
        <p:nvSpPr>
          <p:cNvPr id="6" name="Slide Number Placeholder 6"/>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2763185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E058A03-6833-460B-8CE5-FF9633A0EEF3}"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7464F05B-8C0F-40A7-9A48-19258DA5FA24}" type="slidenum">
              <a:rPr lang="es-EC" smtClean="0"/>
              <a:t>‹Nº›</a:t>
            </a:fld>
            <a:endParaRPr lang="es-EC"/>
          </a:p>
        </p:txBody>
      </p:sp>
    </p:spTree>
    <p:extLst>
      <p:ext uri="{BB962C8B-B14F-4D97-AF65-F5344CB8AC3E}">
        <p14:creationId xmlns:p14="http://schemas.microsoft.com/office/powerpoint/2010/main" val="320116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E058A03-6833-460B-8CE5-FF9633A0EEF3}" type="datetimeFigureOut">
              <a:rPr lang="es-EC" smtClean="0"/>
              <a:t>9/8/2020</a:t>
            </a:fld>
            <a:endParaRPr lang="es-EC"/>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C"/>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464F05B-8C0F-40A7-9A48-19258DA5FA24}" type="slidenum">
              <a:rPr lang="es-EC" smtClean="0"/>
              <a:t>‹Nº›</a:t>
            </a:fld>
            <a:endParaRPr lang="es-EC"/>
          </a:p>
        </p:txBody>
      </p:sp>
    </p:spTree>
    <p:extLst>
      <p:ext uri="{BB962C8B-B14F-4D97-AF65-F5344CB8AC3E}">
        <p14:creationId xmlns:p14="http://schemas.microsoft.com/office/powerpoint/2010/main" val="272242588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57231" y="888642"/>
            <a:ext cx="8825658" cy="1493268"/>
          </a:xfrm>
        </p:spPr>
        <p:txBody>
          <a:bodyPr/>
          <a:lstStyle/>
          <a:p>
            <a:r>
              <a:rPr lang="es-EC" b="1" dirty="0" smtClean="0"/>
              <a:t>Balanza de pagos</a:t>
            </a:r>
            <a:endParaRPr lang="es-EC" b="1" dirty="0"/>
          </a:p>
        </p:txBody>
      </p:sp>
      <p:sp>
        <p:nvSpPr>
          <p:cNvPr id="3" name="Subtítulo 2"/>
          <p:cNvSpPr>
            <a:spLocks noGrp="1"/>
          </p:cNvSpPr>
          <p:nvPr>
            <p:ph type="subTitle" idx="1"/>
          </p:nvPr>
        </p:nvSpPr>
        <p:spPr>
          <a:xfrm>
            <a:off x="1154955" y="3168203"/>
            <a:ext cx="9779208" cy="2408349"/>
          </a:xfrm>
        </p:spPr>
        <p:txBody>
          <a:bodyPr>
            <a:normAutofit fontScale="85000" lnSpcReduction="10000"/>
          </a:bodyPr>
          <a:lstStyle/>
          <a:p>
            <a:pPr algn="just"/>
            <a:r>
              <a:rPr lang="es-MX" dirty="0">
                <a:solidFill>
                  <a:schemeClr val="bg2">
                    <a:lumMod val="20000"/>
                    <a:lumOff val="80000"/>
                  </a:schemeClr>
                </a:solidFill>
              </a:rPr>
              <a:t>La balanza de pagos es un documento contable en el que se registran operaciones comerciales, de servicios y de movimientos de capitales de un país con el exterior.</a:t>
            </a:r>
          </a:p>
          <a:p>
            <a:pPr algn="just"/>
            <a:r>
              <a:rPr lang="es-MX" dirty="0">
                <a:solidFill>
                  <a:schemeClr val="bg2">
                    <a:lumMod val="20000"/>
                    <a:lumOff val="80000"/>
                  </a:schemeClr>
                </a:solidFill>
              </a:rPr>
              <a:t>La balanza de pagos es un indicador macroeconómico que proporciona información sobre la situación económica del país de una manera general. Es decir, permite conocer todos los ingresos que recibe un país procedentes del resto del mundo y los pagos que realiza tal país al resto del mundo debido a las importaciones y exportaciones de bienes, servicios, capital o transferencias en un período de tiempo.</a:t>
            </a:r>
          </a:p>
          <a:p>
            <a:endParaRPr lang="es-EC" dirty="0"/>
          </a:p>
        </p:txBody>
      </p:sp>
    </p:spTree>
    <p:extLst>
      <p:ext uri="{BB962C8B-B14F-4D97-AF65-F5344CB8AC3E}">
        <p14:creationId xmlns:p14="http://schemas.microsoft.com/office/powerpoint/2010/main" val="34150819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Estructura de la balanza de pagos</a:t>
            </a:r>
            <a:r>
              <a:rPr lang="es-MX" dirty="0"/>
              <a:t/>
            </a:r>
            <a:br>
              <a:rPr lang="es-MX" dirty="0"/>
            </a:br>
            <a:endParaRPr lang="es-EC" dirty="0"/>
          </a:p>
        </p:txBody>
      </p:sp>
      <p:sp>
        <p:nvSpPr>
          <p:cNvPr id="3" name="Marcador de contenido 2"/>
          <p:cNvSpPr>
            <a:spLocks noGrp="1"/>
          </p:cNvSpPr>
          <p:nvPr>
            <p:ph idx="1"/>
          </p:nvPr>
        </p:nvSpPr>
        <p:spPr/>
        <p:txBody>
          <a:bodyPr/>
          <a:lstStyle/>
          <a:p>
            <a:pPr algn="just"/>
            <a:r>
              <a:rPr lang="es-MX" dirty="0"/>
              <a:t>Dentro de la balanza de pagos existen cuatro cuentas principales:</a:t>
            </a:r>
          </a:p>
          <a:p>
            <a:pPr algn="just"/>
            <a:r>
              <a:rPr lang="es-MX" b="1" dirty="0"/>
              <a:t>Balanza por cuenta corriente</a:t>
            </a:r>
            <a:r>
              <a:rPr lang="es-MX" dirty="0"/>
              <a:t>: Esta balanza es la más importante ya es las que más se utiliza para conocer el estado de la economía de un país. Aquí se incluyen las importaciones y exportaciones de bienes y servicios, además de las rentas y transferencias. A su vez, se subdivide en cuatro sub-cuentas: balanza comercial, balanza de servicios, balanza de rentas y balanza de transferencias.</a:t>
            </a:r>
          </a:p>
          <a:p>
            <a:pPr algn="just"/>
            <a:r>
              <a:rPr lang="es-MX" b="1" dirty="0"/>
              <a:t>Balanza de cuenta de capital</a:t>
            </a:r>
            <a:r>
              <a:rPr lang="es-MX" dirty="0"/>
              <a:t>: Se registran el movimiento de capitales, por ejemplo las ayudas que llegan del extranjero o la compra y venta de bienes que no son financieros</a:t>
            </a:r>
          </a:p>
          <a:p>
            <a:endParaRPr lang="es-EC" dirty="0"/>
          </a:p>
        </p:txBody>
      </p:sp>
    </p:spTree>
    <p:extLst>
      <p:ext uri="{BB962C8B-B14F-4D97-AF65-F5344CB8AC3E}">
        <p14:creationId xmlns:p14="http://schemas.microsoft.com/office/powerpoint/2010/main" val="15137505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pPr algn="just"/>
            <a:r>
              <a:rPr lang="es-MX" b="1" dirty="0"/>
              <a:t>Balanza de cuenta financiera</a:t>
            </a:r>
            <a:r>
              <a:rPr lang="es-MX" dirty="0"/>
              <a:t>: Se recogen los préstamos que pide un país al extranjero, las inversiones o depósitos que los países extranjeros efectúan a un país.</a:t>
            </a:r>
          </a:p>
          <a:p>
            <a:pPr algn="just"/>
            <a:r>
              <a:rPr lang="es-MX" b="1" dirty="0"/>
              <a:t>Cuenta de errores y omisiones:</a:t>
            </a:r>
            <a:r>
              <a:rPr lang="es-MX" dirty="0"/>
              <a:t> esta cuenta se incluye dada la dificultad de calcular con extrema precisión el total de exportaciones e importaciones de un país.</a:t>
            </a:r>
          </a:p>
          <a:p>
            <a:endParaRPr lang="es-EC" dirty="0"/>
          </a:p>
        </p:txBody>
      </p:sp>
    </p:spTree>
    <p:extLst>
      <p:ext uri="{BB962C8B-B14F-4D97-AF65-F5344CB8AC3E}">
        <p14:creationId xmlns:p14="http://schemas.microsoft.com/office/powerpoint/2010/main" val="39571151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r>
              <a:rPr lang="es-MX" dirty="0"/>
              <a:t>Cada una de estas balanzas dan un saldo independiente que puede ser positivo o negativo:</a:t>
            </a:r>
          </a:p>
          <a:p>
            <a:r>
              <a:rPr lang="es-MX" b="1" dirty="0"/>
              <a:t>Superávit:</a:t>
            </a:r>
            <a:r>
              <a:rPr lang="es-MX" dirty="0"/>
              <a:t> en el caso de que el saldo de un tipo de balanza sea</a:t>
            </a:r>
            <a:r>
              <a:rPr lang="es-MX" b="1" dirty="0"/>
              <a:t> positivo</a:t>
            </a:r>
            <a:r>
              <a:rPr lang="es-MX" dirty="0"/>
              <a:t> estaremos hablando de que la balanza está en superávit.</a:t>
            </a:r>
          </a:p>
          <a:p>
            <a:r>
              <a:rPr lang="es-MX" b="1" dirty="0"/>
              <a:t>Déficit:</a:t>
            </a:r>
            <a:r>
              <a:rPr lang="es-MX" dirty="0"/>
              <a:t> en el caso de que sea</a:t>
            </a:r>
            <a:r>
              <a:rPr lang="es-MX" b="1" dirty="0"/>
              <a:t> negativo</a:t>
            </a:r>
            <a:r>
              <a:rPr lang="es-MX" dirty="0"/>
              <a:t>.</a:t>
            </a:r>
          </a:p>
          <a:p>
            <a:endParaRPr lang="es-EC" dirty="0"/>
          </a:p>
        </p:txBody>
      </p:sp>
    </p:spTree>
    <p:extLst>
      <p:ext uri="{BB962C8B-B14F-4D97-AF65-F5344CB8AC3E}">
        <p14:creationId xmlns:p14="http://schemas.microsoft.com/office/powerpoint/2010/main" val="3932021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pic>
        <p:nvPicPr>
          <p:cNvPr id="4" name="Marcador de contenido 3"/>
          <p:cNvPicPr>
            <a:picLocks noGrp="1" noChangeAspect="1"/>
          </p:cNvPicPr>
          <p:nvPr>
            <p:ph idx="1"/>
          </p:nvPr>
        </p:nvPicPr>
        <p:blipFill rotWithShape="1">
          <a:blip r:embed="rId2"/>
          <a:srcRect l="5471" t="21370" r="27916" b="8338"/>
          <a:stretch/>
        </p:blipFill>
        <p:spPr>
          <a:xfrm>
            <a:off x="1289068" y="901521"/>
            <a:ext cx="9030733" cy="5357611"/>
          </a:xfrm>
          <a:prstGeom prst="rect">
            <a:avLst/>
          </a:prstGeom>
        </p:spPr>
      </p:pic>
    </p:spTree>
    <p:extLst>
      <p:ext uri="{BB962C8B-B14F-4D97-AF65-F5344CB8AC3E}">
        <p14:creationId xmlns:p14="http://schemas.microsoft.com/office/powerpoint/2010/main" val="28166450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5</TotalTime>
  <Words>66</Words>
  <Application>Microsoft Office PowerPoint</Application>
  <PresentationFormat>Panorámica</PresentationFormat>
  <Paragraphs>12</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Century Gothic</vt:lpstr>
      <vt:lpstr>Wingdings 3</vt:lpstr>
      <vt:lpstr>Ion</vt:lpstr>
      <vt:lpstr>Balanza de pagos</vt:lpstr>
      <vt:lpstr>Estructura de la balanza de pagos </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Balanza de pagos</dc:title>
  <dc:creator>Usuario de Windows</dc:creator>
  <cp:lastModifiedBy>Usuario de Windows</cp:lastModifiedBy>
  <cp:revision>1</cp:revision>
  <dcterms:created xsi:type="dcterms:W3CDTF">2020-08-10T01:16:38Z</dcterms:created>
  <dcterms:modified xsi:type="dcterms:W3CDTF">2020-08-10T01:21:49Z</dcterms:modified>
</cp:coreProperties>
</file>