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775936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1272135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07880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3945834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9752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30057359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2585634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2887872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1602930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3C12ACD-C8EE-46C6-9118-BE270D37999D}" type="datetimeFigureOut">
              <a:rPr lang="es-EC" smtClean="0"/>
              <a:t>9/8/2020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21326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3C12ACD-C8EE-46C6-9118-BE270D37999D}"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397985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3C12ACD-C8EE-46C6-9118-BE270D37999D}" type="datetimeFigureOut">
              <a:rPr lang="es-EC" smtClean="0"/>
              <a:t>9/8/2020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2779884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3C12ACD-C8EE-46C6-9118-BE270D37999D}" type="datetimeFigureOut">
              <a:rPr lang="es-EC" smtClean="0"/>
              <a:t>9/8/2020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2294152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12ACD-C8EE-46C6-9118-BE270D37999D}" type="datetimeFigureOut">
              <a:rPr lang="es-EC" smtClean="0"/>
              <a:t>9/8/2020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28583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C12ACD-C8EE-46C6-9118-BE270D37999D}"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814566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3C12ACD-C8EE-46C6-9118-BE270D37999D}" type="datetimeFigureOut">
              <a:rPr lang="es-EC" smtClean="0"/>
              <a:t>9/8/2020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ABEDCE62-F8D4-401D-9C62-61AD72460B37}" type="slidenum">
              <a:rPr lang="es-EC" smtClean="0"/>
              <a:t>‹Nº›</a:t>
            </a:fld>
            <a:endParaRPr lang="es-EC"/>
          </a:p>
        </p:txBody>
      </p:sp>
    </p:spTree>
    <p:extLst>
      <p:ext uri="{BB962C8B-B14F-4D97-AF65-F5344CB8AC3E}">
        <p14:creationId xmlns:p14="http://schemas.microsoft.com/office/powerpoint/2010/main" val="177756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3C12ACD-C8EE-46C6-9118-BE270D37999D}" type="datetimeFigureOut">
              <a:rPr lang="es-EC" smtClean="0"/>
              <a:t>9/8/2020</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EDCE62-F8D4-401D-9C62-61AD72460B37}" type="slidenum">
              <a:rPr lang="es-EC" smtClean="0"/>
              <a:t>‹Nº›</a:t>
            </a:fld>
            <a:endParaRPr lang="es-EC"/>
          </a:p>
        </p:txBody>
      </p:sp>
    </p:spTree>
    <p:extLst>
      <p:ext uri="{BB962C8B-B14F-4D97-AF65-F5344CB8AC3E}">
        <p14:creationId xmlns:p14="http://schemas.microsoft.com/office/powerpoint/2010/main" val="4340772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730281"/>
            <a:ext cx="9234152" cy="1646302"/>
          </a:xfrm>
        </p:spPr>
        <p:txBody>
          <a:bodyPr/>
          <a:lstStyle/>
          <a:p>
            <a:pPr algn="l"/>
            <a:r>
              <a:rPr lang="es-EC" dirty="0" smtClean="0"/>
              <a:t>La competitividad y la productividad</a:t>
            </a:r>
            <a:endParaRPr lang="es-EC" dirty="0"/>
          </a:p>
        </p:txBody>
      </p:sp>
      <p:sp>
        <p:nvSpPr>
          <p:cNvPr id="3" name="Subtítulo 2"/>
          <p:cNvSpPr>
            <a:spLocks noGrp="1"/>
          </p:cNvSpPr>
          <p:nvPr>
            <p:ph type="subTitle" idx="1"/>
          </p:nvPr>
        </p:nvSpPr>
        <p:spPr>
          <a:xfrm>
            <a:off x="1120700" y="2569763"/>
            <a:ext cx="8255119" cy="3187093"/>
          </a:xfrm>
        </p:spPr>
        <p:txBody>
          <a:bodyPr/>
          <a:lstStyle/>
          <a:p>
            <a:pPr algn="just"/>
            <a:r>
              <a:rPr lang="es-MX" dirty="0">
                <a:solidFill>
                  <a:schemeClr val="tx1"/>
                </a:solidFill>
              </a:rPr>
              <a:t>Al hablar de</a:t>
            </a:r>
            <a:r>
              <a:rPr lang="es-MX" b="1" dirty="0">
                <a:solidFill>
                  <a:schemeClr val="tx1"/>
                </a:solidFill>
              </a:rPr>
              <a:t> Productividad Y Competitividad</a:t>
            </a:r>
            <a:r>
              <a:rPr lang="es-MX" dirty="0">
                <a:solidFill>
                  <a:schemeClr val="tx1"/>
                </a:solidFill>
              </a:rPr>
              <a:t> suele no quedar clara la diferencia entre ambos vocablos, así como tampoco el nexo entre ambos.  De hecho, el error más común es considerar que cuando una persona o empresa produce mucho es inmediatamente competitiva, lo cual es falso</a:t>
            </a:r>
            <a:r>
              <a:rPr lang="es-MX" dirty="0"/>
              <a:t>.</a:t>
            </a:r>
            <a:endParaRPr lang="es-EC" dirty="0"/>
          </a:p>
        </p:txBody>
      </p:sp>
    </p:spTree>
    <p:extLst>
      <p:ext uri="{BB962C8B-B14F-4D97-AF65-F5344CB8AC3E}">
        <p14:creationId xmlns:p14="http://schemas.microsoft.com/office/powerpoint/2010/main" val="743408221"/>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pPr algn="just"/>
            <a:r>
              <a:rPr lang="es-MX" dirty="0">
                <a:solidFill>
                  <a:schemeClr val="tx1"/>
                </a:solidFill>
              </a:rPr>
              <a:t>Un buen ejemplo para demostrar lo anterior es el caso de una fábrica de relojes. Es probable que ésta manufacture miles de aparatos para cronometrar el tiempo, sin embargo, si sus productos son defectuosos, no marcan la hora correcta, se dañan o no se desajustan con facilidad, es seguro que ésta empresa no sea competitiva en el mercado.</a:t>
            </a:r>
            <a:endParaRPr lang="es-EC" dirty="0">
              <a:solidFill>
                <a:schemeClr val="tx1"/>
              </a:solidFill>
            </a:endParaRPr>
          </a:p>
        </p:txBody>
      </p:sp>
    </p:spTree>
    <p:extLst>
      <p:ext uri="{BB962C8B-B14F-4D97-AF65-F5344CB8AC3E}">
        <p14:creationId xmlns:p14="http://schemas.microsoft.com/office/powerpoint/2010/main" val="3320458999"/>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C"/>
          </a:p>
        </p:txBody>
      </p:sp>
      <p:sp>
        <p:nvSpPr>
          <p:cNvPr id="3" name="Marcador de contenido 2"/>
          <p:cNvSpPr>
            <a:spLocks noGrp="1"/>
          </p:cNvSpPr>
          <p:nvPr>
            <p:ph idx="1"/>
          </p:nvPr>
        </p:nvSpPr>
        <p:spPr/>
        <p:txBody>
          <a:bodyPr/>
          <a:lstStyle/>
          <a:p>
            <a:pPr algn="just"/>
            <a:r>
              <a:rPr lang="es-MX" dirty="0">
                <a:solidFill>
                  <a:schemeClr val="tx1"/>
                </a:solidFill>
              </a:rPr>
              <a:t>Lo mismo </a:t>
            </a:r>
            <a:r>
              <a:rPr lang="es-MX" b="1" dirty="0">
                <a:solidFill>
                  <a:schemeClr val="tx1"/>
                </a:solidFill>
              </a:rPr>
              <a:t>puede ocurrir en caso contrario</a:t>
            </a:r>
            <a:r>
              <a:rPr lang="es-MX" dirty="0">
                <a:solidFill>
                  <a:schemeClr val="tx1"/>
                </a:solidFill>
              </a:rPr>
              <a:t>, es decir, que se produzcan excelentes relojes pero en escasa cantidad. Debido a esto, se colocan pocos productos a la venta y los ingresos resultan mínimos, lo cual ocasiona una deficiente rentabilidad económica.</a:t>
            </a:r>
          </a:p>
          <a:p>
            <a:pPr algn="just"/>
            <a:r>
              <a:rPr lang="es-MX" dirty="0">
                <a:solidFill>
                  <a:schemeClr val="tx1"/>
                </a:solidFill>
              </a:rPr>
              <a:t>Como vemos, la </a:t>
            </a:r>
            <a:r>
              <a:rPr lang="es-MX" b="1" dirty="0">
                <a:solidFill>
                  <a:schemeClr val="tx1"/>
                </a:solidFill>
              </a:rPr>
              <a:t>Productividad Y Competitividad</a:t>
            </a:r>
            <a:r>
              <a:rPr lang="es-MX" dirty="0">
                <a:solidFill>
                  <a:schemeClr val="tx1"/>
                </a:solidFill>
              </a:rPr>
              <a:t> son </a:t>
            </a:r>
            <a:r>
              <a:rPr lang="es-MX" b="1" dirty="0">
                <a:solidFill>
                  <a:schemeClr val="tx1"/>
                </a:solidFill>
              </a:rPr>
              <a:t>conceptos interconectados, pero distintos</a:t>
            </a:r>
            <a:r>
              <a:rPr lang="es-MX" dirty="0">
                <a:solidFill>
                  <a:schemeClr val="tx1"/>
                </a:solidFill>
              </a:rPr>
              <a:t>. Además, se infiere que la competitividad es el corolario de un balance entre producción y calidad. Sin embargo, hay otros componentes a tener en cuenta, mismos que se puntualizan en los parágrafos subsiguientes.</a:t>
            </a:r>
          </a:p>
          <a:p>
            <a:endParaRPr lang="es-EC" dirty="0"/>
          </a:p>
        </p:txBody>
      </p:sp>
    </p:spTree>
    <p:extLst>
      <p:ext uri="{BB962C8B-B14F-4D97-AF65-F5344CB8AC3E}">
        <p14:creationId xmlns:p14="http://schemas.microsoft.com/office/powerpoint/2010/main" val="2111437460"/>
      </p:ext>
    </p:extLst>
  </p:cSld>
  <p:clrMapOvr>
    <a:masterClrMapping/>
  </p:clrMapOvr>
  <p:transition spd="slow">
    <p:randomBar dir="vert"/>
  </p:transition>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TotalTime>
  <Words>18</Words>
  <Application>Microsoft Office PowerPoint</Application>
  <PresentationFormat>Panorámica</PresentationFormat>
  <Paragraphs>5</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Trebuchet MS</vt:lpstr>
      <vt:lpstr>Wingdings 3</vt:lpstr>
      <vt:lpstr>Faceta</vt:lpstr>
      <vt:lpstr>La competitividad y la productividad</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competitividad y la productividad</dc:title>
  <dc:creator>Usuario de Windows</dc:creator>
  <cp:lastModifiedBy>Usuario de Windows</cp:lastModifiedBy>
  <cp:revision>1</cp:revision>
  <dcterms:created xsi:type="dcterms:W3CDTF">2020-08-10T02:09:38Z</dcterms:created>
  <dcterms:modified xsi:type="dcterms:W3CDTF">2020-08-10T02:17:06Z</dcterms:modified>
</cp:coreProperties>
</file>