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handoutMasterIdLst>
    <p:handoutMasterId r:id="rId23"/>
  </p:handoutMasterIdLst>
  <p:sldIdLst>
    <p:sldId id="256" r:id="rId3"/>
    <p:sldId id="257" r:id="rId4"/>
    <p:sldId id="258" r:id="rId5"/>
    <p:sldId id="259" r:id="rId6"/>
    <p:sldId id="260" r:id="rId7"/>
    <p:sldId id="261" r:id="rId8"/>
    <p:sldId id="262" r:id="rId9"/>
    <p:sldId id="263" r:id="rId10"/>
    <p:sldId id="264" r:id="rId11"/>
    <p:sldId id="274" r:id="rId12"/>
    <p:sldId id="265" r:id="rId13"/>
    <p:sldId id="266" r:id="rId14"/>
    <p:sldId id="267" r:id="rId15"/>
    <p:sldId id="268" r:id="rId16"/>
    <p:sldId id="269" r:id="rId17"/>
    <p:sldId id="270" r:id="rId18"/>
    <p:sldId id="271" r:id="rId19"/>
    <p:sldId id="272" r:id="rId20"/>
    <p:sldId id="273" r:id="rId21"/>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12278" autoAdjust="0"/>
    <p:restoredTop sz="94660"/>
  </p:normalViewPr>
  <p:slideViewPr>
    <p:cSldViewPr snapToGrid="0" showGuides="1">
      <p:cViewPr varScale="1">
        <p:scale>
          <a:sx n="117" d="100"/>
          <a:sy n="117" d="100"/>
        </p:scale>
        <p:origin x="510" y="102"/>
      </p:cViewPr>
      <p:guideLst>
        <p:guide orient="horz" pos="2172"/>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handoutMaster" Target="handoutMasters/handoutMaster1.xml"/><Relationship Id="rId22" Type="http://schemas.openxmlformats.org/officeDocument/2006/relationships/notesMaster" Target="notesMasters/notesMaster1.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en-US"/>
          </a:p>
        </p:txBody>
      </p:sp>
      <p:sp>
        <p:nvSpPr>
          <p:cNvPr id="3" name="Date Placeholder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en-US" smtClean="0"/>
            </a:fld>
            <a:endParaRPr lang="en-US"/>
          </a:p>
        </p:txBody>
      </p:sp>
      <p:sp>
        <p:nvSpPr>
          <p:cNvPr id="4" name="Footer Placeholder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en-US"/>
          </a:p>
        </p:txBody>
      </p:sp>
      <p:sp>
        <p:nvSpPr>
          <p:cNvPr id="5" name="Slide Number Placeholder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en-US" smtClean="0"/>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US"/>
          </a:p>
        </p:txBody>
      </p:sp>
      <p:sp>
        <p:nvSpPr>
          <p:cNvPr id="3" name="Slide Number Placeholder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en-US" smtClean="0"/>
            </a:fld>
            <a:endParaRPr lang="en-US"/>
          </a:p>
        </p:txBody>
      </p:sp>
      <p:sp>
        <p:nvSpPr>
          <p:cNvPr id="4" name="Slide Image Placehod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en-US"/>
          </a:p>
        </p:txBody>
      </p:sp>
      <p:sp>
        <p:nvSpPr>
          <p:cNvPr id="5" name="Note Placeholder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760FBDFE-C587-4B4C-A407-44438C67B59E}"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49AE70B2-8BF9-45C0-BB95-33D1B9D3A854}"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Замещающая дата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Замещающий нижний колонтитул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Замещающий номер слайда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3831447-C893-4FB7-A405-85B25DF4EE90}"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Замещающая дата 3"/>
          <p:cNvSpPr>
            <a:spLocks noGrp="1"/>
          </p:cNvSpPr>
          <p:nvPr>
            <p:ph type="dt" sz="half" idx="10"/>
          </p:nvPr>
        </p:nvSpPr>
        <p:spPr/>
        <p:txBody>
          <a:bodyPr/>
          <a:p>
            <a:fld id="{760FBDFE-C587-4B4C-A407-44438C67B59E}" type="datetimeFigureOut">
              <a:rPr lang="en-US" smtClean="0"/>
            </a:fld>
            <a:endParaRPr lang="en-US"/>
          </a:p>
        </p:txBody>
      </p:sp>
      <p:sp>
        <p:nvSpPr>
          <p:cNvPr id="5" name="Замещающий нижний колонтитул 4"/>
          <p:cNvSpPr>
            <a:spLocks noGrp="1"/>
          </p:cNvSpPr>
          <p:nvPr>
            <p:ph type="ftr" sz="quarter" idx="11"/>
          </p:nvPr>
        </p:nvSpPr>
        <p:spPr/>
        <p:txBody>
          <a:bodyPr/>
          <a:p>
            <a:endParaRPr lang="en-US"/>
          </a:p>
        </p:txBody>
      </p:sp>
      <p:sp>
        <p:nvSpPr>
          <p:cNvPr id="6" name="Замещающий номер слайда 5"/>
          <p:cNvSpPr>
            <a:spLocks noGrp="1"/>
          </p:cNvSpPr>
          <p:nvPr>
            <p:ph type="sldNum" sz="quarter" idx="12"/>
          </p:nvPr>
        </p:nvSpPr>
        <p:spPr/>
        <p:txBody>
          <a:bodyPr/>
          <a:p>
            <a:fld id="{49AE70B2-8BF9-45C0-BB95-33D1B9D3A854}"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Замещающая дата 3"/>
          <p:cNvSpPr>
            <a:spLocks noGrp="1"/>
          </p:cNvSpPr>
          <p:nvPr>
            <p:ph type="dt" sz="half" idx="10"/>
          </p:nvPr>
        </p:nvSpPr>
        <p:spPr/>
        <p:txBody>
          <a:bodyPr/>
          <a:p>
            <a:fld id="{760FBDFE-C587-4B4C-A407-44438C67B59E}" type="datetimeFigureOut">
              <a:rPr lang="en-US" smtClean="0"/>
            </a:fld>
            <a:endParaRPr lang="en-US"/>
          </a:p>
        </p:txBody>
      </p:sp>
      <p:sp>
        <p:nvSpPr>
          <p:cNvPr id="5" name="Замещающий нижний колонтитул 4"/>
          <p:cNvSpPr>
            <a:spLocks noGrp="1"/>
          </p:cNvSpPr>
          <p:nvPr>
            <p:ph type="ftr" sz="quarter" idx="11"/>
          </p:nvPr>
        </p:nvSpPr>
        <p:spPr/>
        <p:txBody>
          <a:bodyPr/>
          <a:p>
            <a:endParaRPr lang="en-US"/>
          </a:p>
        </p:txBody>
      </p:sp>
      <p:sp>
        <p:nvSpPr>
          <p:cNvPr id="6" name="Замещающий номер слайда 5"/>
          <p:cNvSpPr>
            <a:spLocks noGrp="1"/>
          </p:cNvSpPr>
          <p:nvPr>
            <p:ph type="sldNum" sz="quarter" idx="12"/>
          </p:nvPr>
        </p:nvSpPr>
        <p:spPr/>
        <p:txBody>
          <a:bodyPr/>
          <a:p>
            <a:fld id="{49AE70B2-8BF9-45C0-BB95-33D1B9D3A854}"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Замещающая дата 3"/>
          <p:cNvSpPr>
            <a:spLocks noGrp="1"/>
          </p:cNvSpPr>
          <p:nvPr>
            <p:ph type="dt" sz="half" idx="10"/>
          </p:nvPr>
        </p:nvSpPr>
        <p:spPr/>
        <p:txBody>
          <a:bodyPr/>
          <a:p>
            <a:fld id="{760FBDFE-C587-4B4C-A407-44438C67B59E}" type="datetimeFigureOut">
              <a:rPr lang="en-US" smtClean="0"/>
            </a:fld>
            <a:endParaRPr lang="en-US"/>
          </a:p>
        </p:txBody>
      </p:sp>
      <p:sp>
        <p:nvSpPr>
          <p:cNvPr id="5" name="Замещающий нижний колонтитул 4"/>
          <p:cNvSpPr>
            <a:spLocks noGrp="1"/>
          </p:cNvSpPr>
          <p:nvPr>
            <p:ph type="ftr" sz="quarter" idx="11"/>
          </p:nvPr>
        </p:nvSpPr>
        <p:spPr/>
        <p:txBody>
          <a:bodyPr/>
          <a:p>
            <a:endParaRPr lang="en-US"/>
          </a:p>
        </p:txBody>
      </p:sp>
      <p:sp>
        <p:nvSpPr>
          <p:cNvPr id="6" name="Замещающий номер слайда 5"/>
          <p:cNvSpPr>
            <a:spLocks noGrp="1"/>
          </p:cNvSpPr>
          <p:nvPr>
            <p:ph type="sldNum" sz="quarter" idx="12"/>
          </p:nvPr>
        </p:nvSpPr>
        <p:spPr/>
        <p:txBody>
          <a:bodyPr/>
          <a:p>
            <a:fld id="{49AE70B2-8BF9-45C0-BB95-33D1B9D3A854}"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Замещающая дата 4"/>
          <p:cNvSpPr>
            <a:spLocks noGrp="1"/>
          </p:cNvSpPr>
          <p:nvPr>
            <p:ph type="dt" sz="half" idx="10"/>
          </p:nvPr>
        </p:nvSpPr>
        <p:spPr/>
        <p:txBody>
          <a:bodyPr/>
          <a:p>
            <a:fld id="{760FBDFE-C587-4B4C-A407-44438C67B59E}" type="datetimeFigureOut">
              <a:rPr lang="en-US" smtClean="0"/>
            </a:fld>
            <a:endParaRPr lang="en-US"/>
          </a:p>
        </p:txBody>
      </p:sp>
      <p:sp>
        <p:nvSpPr>
          <p:cNvPr id="6" name="Замещающий нижний колонтитул 5"/>
          <p:cNvSpPr>
            <a:spLocks noGrp="1"/>
          </p:cNvSpPr>
          <p:nvPr>
            <p:ph type="ftr" sz="quarter" idx="11"/>
          </p:nvPr>
        </p:nvSpPr>
        <p:spPr/>
        <p:txBody>
          <a:bodyPr/>
          <a:p>
            <a:endParaRPr lang="en-US"/>
          </a:p>
        </p:txBody>
      </p:sp>
      <p:sp>
        <p:nvSpPr>
          <p:cNvPr id="7" name="Замещающий номер слайда 6"/>
          <p:cNvSpPr>
            <a:spLocks noGrp="1"/>
          </p:cNvSpPr>
          <p:nvPr>
            <p:ph type="sldNum" sz="quarter" idx="12"/>
          </p:nvPr>
        </p:nvSpPr>
        <p:spPr/>
        <p:txBody>
          <a:bodyPr/>
          <a:p>
            <a:fld id="{49AE70B2-8BF9-45C0-BB95-33D1B9D3A854}"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Замещающая дата 6"/>
          <p:cNvSpPr>
            <a:spLocks noGrp="1"/>
          </p:cNvSpPr>
          <p:nvPr>
            <p:ph type="dt" sz="half" idx="10"/>
          </p:nvPr>
        </p:nvSpPr>
        <p:spPr/>
        <p:txBody>
          <a:bodyPr/>
          <a:p>
            <a:fld id="{760FBDFE-C587-4B4C-A407-44438C67B59E}" type="datetimeFigureOut">
              <a:rPr lang="en-US" smtClean="0"/>
            </a:fld>
            <a:endParaRPr lang="en-US"/>
          </a:p>
        </p:txBody>
      </p:sp>
      <p:sp>
        <p:nvSpPr>
          <p:cNvPr id="8" name="Замещающий нижний колонтитул 7"/>
          <p:cNvSpPr>
            <a:spLocks noGrp="1"/>
          </p:cNvSpPr>
          <p:nvPr>
            <p:ph type="ftr" sz="quarter" idx="11"/>
          </p:nvPr>
        </p:nvSpPr>
        <p:spPr/>
        <p:txBody>
          <a:bodyPr/>
          <a:p>
            <a:endParaRPr lang="en-US"/>
          </a:p>
        </p:txBody>
      </p:sp>
      <p:sp>
        <p:nvSpPr>
          <p:cNvPr id="9" name="Замещающий номер слайда 8"/>
          <p:cNvSpPr>
            <a:spLocks noGrp="1"/>
          </p:cNvSpPr>
          <p:nvPr>
            <p:ph type="sldNum" sz="quarter" idx="12"/>
          </p:nvPr>
        </p:nvSpPr>
        <p:spPr/>
        <p:txBody>
          <a:bodyPr/>
          <a:p>
            <a:fld id="{49AE70B2-8BF9-45C0-BB95-33D1B9D3A854}"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Замещающая дата 2"/>
          <p:cNvSpPr>
            <a:spLocks noGrp="1"/>
          </p:cNvSpPr>
          <p:nvPr>
            <p:ph type="dt" sz="half" idx="10"/>
          </p:nvPr>
        </p:nvSpPr>
        <p:spPr/>
        <p:txBody>
          <a:bodyPr/>
          <a:p>
            <a:fld id="{760FBDFE-C587-4B4C-A407-44438C67B59E}" type="datetimeFigureOut">
              <a:rPr lang="en-US" smtClean="0"/>
            </a:fld>
            <a:endParaRPr lang="en-US"/>
          </a:p>
        </p:txBody>
      </p:sp>
      <p:sp>
        <p:nvSpPr>
          <p:cNvPr id="4" name="Замещающий нижний колонтитул 3"/>
          <p:cNvSpPr>
            <a:spLocks noGrp="1"/>
          </p:cNvSpPr>
          <p:nvPr>
            <p:ph type="ftr" sz="quarter" idx="11"/>
          </p:nvPr>
        </p:nvSpPr>
        <p:spPr/>
        <p:txBody>
          <a:bodyPr/>
          <a:p>
            <a:endParaRPr lang="en-US"/>
          </a:p>
        </p:txBody>
      </p:sp>
      <p:sp>
        <p:nvSpPr>
          <p:cNvPr id="5" name="Замещающий номер слайда 4"/>
          <p:cNvSpPr>
            <a:spLocks noGrp="1"/>
          </p:cNvSpPr>
          <p:nvPr>
            <p:ph type="sldNum" sz="quarter" idx="12"/>
          </p:nvPr>
        </p:nvSpPr>
        <p:spPr/>
        <p:txBody>
          <a:bodyPr/>
          <a:p>
            <a:fld id="{49AE70B2-8BF9-45C0-BB95-33D1B9D3A854}"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Замещающая дата 1"/>
          <p:cNvSpPr>
            <a:spLocks noGrp="1"/>
          </p:cNvSpPr>
          <p:nvPr>
            <p:ph type="dt" sz="half" idx="10"/>
          </p:nvPr>
        </p:nvSpPr>
        <p:spPr/>
        <p:txBody>
          <a:bodyPr/>
          <a:p>
            <a:fld id="{760FBDFE-C587-4B4C-A407-44438C67B59E}" type="datetimeFigureOut">
              <a:rPr lang="en-US" smtClean="0"/>
            </a:fld>
            <a:endParaRPr lang="en-US"/>
          </a:p>
        </p:txBody>
      </p:sp>
      <p:sp>
        <p:nvSpPr>
          <p:cNvPr id="3" name="Замещающий нижний колонтитул 2"/>
          <p:cNvSpPr>
            <a:spLocks noGrp="1"/>
          </p:cNvSpPr>
          <p:nvPr>
            <p:ph type="ftr" sz="quarter" idx="11"/>
          </p:nvPr>
        </p:nvSpPr>
        <p:spPr/>
        <p:txBody>
          <a:bodyPr/>
          <a:p>
            <a:endParaRPr lang="en-US"/>
          </a:p>
        </p:txBody>
      </p:sp>
      <p:sp>
        <p:nvSpPr>
          <p:cNvPr id="4" name="Замещающий номер слайда 3"/>
          <p:cNvSpPr>
            <a:spLocks noGrp="1"/>
          </p:cNvSpPr>
          <p:nvPr>
            <p:ph type="sldNum" sz="quarter" idx="12"/>
          </p:nvPr>
        </p:nvSpPr>
        <p:spPr/>
        <p:txBody>
          <a:bodyPr/>
          <a:p>
            <a:fld id="{49AE70B2-8BF9-45C0-BB95-33D1B9D3A854}"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Замещающая дата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Замещающий нижний колонтитул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Замещающий номер слайда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3831447-C893-4FB7-A405-85B25DF4EE90}"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Замещающая дата 4"/>
          <p:cNvSpPr>
            <a:spLocks noGrp="1"/>
          </p:cNvSpPr>
          <p:nvPr>
            <p:ph type="dt" sz="half" idx="10"/>
          </p:nvPr>
        </p:nvSpPr>
        <p:spPr/>
        <p:txBody>
          <a:bodyPr/>
          <a:p>
            <a:fld id="{9EFD9D74-47D9-4702-A33C-335B63B48DBF}" type="datetimeFigureOut">
              <a:rPr lang="en-US" smtClean="0"/>
            </a:fld>
            <a:endParaRPr lang="en-US" dirty="0"/>
          </a:p>
        </p:txBody>
      </p:sp>
      <p:sp>
        <p:nvSpPr>
          <p:cNvPr id="6" name="Замещающий нижний колонтитул 5"/>
          <p:cNvSpPr>
            <a:spLocks noGrp="1"/>
          </p:cNvSpPr>
          <p:nvPr>
            <p:ph type="ftr" sz="quarter" idx="11"/>
          </p:nvPr>
        </p:nvSpPr>
        <p:spPr/>
        <p:txBody>
          <a:bodyPr/>
          <a:p>
            <a:endParaRPr lang="en-US" dirty="0"/>
          </a:p>
        </p:txBody>
      </p:sp>
      <p:sp>
        <p:nvSpPr>
          <p:cNvPr id="7" name="Замещающий номер слайда 6"/>
          <p:cNvSpPr>
            <a:spLocks noGrp="1"/>
          </p:cNvSpPr>
          <p:nvPr>
            <p:ph type="sldNum" sz="quarter" idx="12"/>
          </p:nvPr>
        </p:nvSpPr>
        <p:spPr/>
        <p:txBody>
          <a:bodyPr/>
          <a:p>
            <a:fld id="{FABC47A4-756D-490B-A52F-7D9E2C9FC05F}"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760FBDFE-C587-4B4C-A407-44438C67B59E}" type="datetimeFigureOut">
              <a:rPr lang="en-US" smtClean="0"/>
            </a:fld>
            <a:endParaRPr lang="en-US" dirty="0"/>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49AE70B2-8BF9-45C0-BB95-33D1B9D3A854}" type="slidenum">
              <a:rPr lang="en-US" smtClean="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5052" y="1740535"/>
            <a:ext cx="10943167" cy="1082675"/>
          </a:xfrm>
        </p:spPr>
        <p:txBody>
          <a:bodyPr/>
          <a:lstStyle/>
          <a:p>
            <a:r>
              <a:rPr lang="en-US" sz="3200">
                <a:latin typeface="Times New Roman" panose="02020603050405020304" charset="0"/>
                <a:cs typeface="Times New Roman" panose="02020603050405020304" charset="0"/>
              </a:rPr>
              <a:t>Торговые посредники в международной торговле</a:t>
            </a:r>
            <a:endParaRPr lang="en-US" sz="3200">
              <a:latin typeface="Times New Roman" panose="02020603050405020304" charset="0"/>
              <a:cs typeface="Times New Roman" panose="02020603050405020304" charset="0"/>
            </a:endParaRPr>
          </a:p>
        </p:txBody>
      </p:sp>
      <p:sp>
        <p:nvSpPr>
          <p:cNvPr id="5" name="Subtitle 4"/>
          <p:cNvSpPr>
            <a:spLocks noGrp="1"/>
          </p:cNvSpPr>
          <p:nvPr>
            <p:ph type="subTitle" idx="1"/>
          </p:nvPr>
        </p:nvSpPr>
        <p:spPr>
          <a:xfrm>
            <a:off x="2073063" y="5010785"/>
            <a:ext cx="10949517" cy="1752600"/>
          </a:xfrm>
        </p:spPr>
        <p:txBody>
          <a:bodyPr/>
          <a:lstStyle/>
          <a:p>
            <a:r>
              <a:rPr lang="en-US" sz="2000">
                <a:solidFill>
                  <a:schemeClr val="accent1"/>
                </a:solidFill>
                <a:latin typeface="Times New Roman" panose="02020603050405020304" charset="0"/>
                <a:cs typeface="Times New Roman" panose="02020603050405020304" charset="0"/>
              </a:rPr>
              <a:t>Руководитель</a:t>
            </a:r>
            <a:r>
              <a:rPr lang="ru-RU" altLang="en-US" sz="2000">
                <a:solidFill>
                  <a:schemeClr val="accent1"/>
                </a:solidFill>
                <a:latin typeface="Times New Roman" panose="02020603050405020304" charset="0"/>
                <a:cs typeface="Times New Roman" panose="02020603050405020304" charset="0"/>
              </a:rPr>
              <a:t>                    </a:t>
            </a:r>
            <a:r>
              <a:rPr lang="en-US" sz="2000">
                <a:solidFill>
                  <a:schemeClr val="accent1"/>
                </a:solidFill>
                <a:latin typeface="Times New Roman" panose="02020603050405020304" charset="0"/>
                <a:cs typeface="Times New Roman" panose="02020603050405020304" charset="0"/>
              </a:rPr>
              <a:t>Т.П. Лихачева</a:t>
            </a:r>
            <a:endParaRPr lang="en-US" sz="2000">
              <a:solidFill>
                <a:schemeClr val="accent1"/>
              </a:solidFill>
              <a:latin typeface="Times New Roman" panose="02020603050405020304" charset="0"/>
              <a:cs typeface="Times New Roman" panose="02020603050405020304" charset="0"/>
            </a:endParaRPr>
          </a:p>
          <a:p>
            <a:r>
              <a:rPr lang="en-US" sz="2000">
                <a:solidFill>
                  <a:schemeClr val="accent1"/>
                </a:solidFill>
                <a:latin typeface="Times New Roman" panose="02020603050405020304" charset="0"/>
                <a:cs typeface="Times New Roman" panose="02020603050405020304" charset="0"/>
              </a:rPr>
              <a:t>Студент УБ18-02</a:t>
            </a:r>
            <a:r>
              <a:rPr lang="ru-RU" altLang="en-US" sz="2000">
                <a:solidFill>
                  <a:schemeClr val="accent1"/>
                </a:solidFill>
                <a:latin typeface="Times New Roman" panose="02020603050405020304" charset="0"/>
                <a:cs typeface="Times New Roman" panose="02020603050405020304" charset="0"/>
              </a:rPr>
              <a:t>Б           </a:t>
            </a:r>
            <a:r>
              <a:rPr lang="en-US" sz="2000">
                <a:solidFill>
                  <a:schemeClr val="accent1"/>
                </a:solidFill>
                <a:latin typeface="Times New Roman" panose="02020603050405020304" charset="0"/>
                <a:cs typeface="Times New Roman" panose="02020603050405020304" charset="0"/>
              </a:rPr>
              <a:t> Р.С. Скрябина</a:t>
            </a:r>
            <a:endParaRPr lang="en-US" sz="2000">
              <a:solidFill>
                <a:schemeClr val="accent1"/>
              </a:solidFill>
              <a:latin typeface="Times New Roman" panose="02020603050405020304" charset="0"/>
              <a:cs typeface="Times New Roman" panose="0202060305040502030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0" y="0"/>
            <a:ext cx="12105640" cy="6722745"/>
          </a:xfrm>
        </p:spPr>
        <p:txBody>
          <a:bodyPr/>
          <a:p>
            <a:endParaRPr lang="ru-RU" altLang="en-US" sz="2400">
              <a:latin typeface="Times New Roman" panose="02020603050405020304" charset="0"/>
              <a:cs typeface="Times New Roman" panose="02020603050405020304" charset="0"/>
              <a:sym typeface="+mn-ea"/>
            </a:endParaRPr>
          </a:p>
          <a:p>
            <a:endParaRPr lang="ru-RU" altLang="en-US" sz="2400">
              <a:latin typeface="Times New Roman" panose="02020603050405020304" charset="0"/>
              <a:cs typeface="Times New Roman" panose="02020603050405020304" charset="0"/>
              <a:sym typeface="+mn-ea"/>
            </a:endParaRPr>
          </a:p>
          <a:p>
            <a:pPr marL="0" indent="0">
              <a:buNone/>
            </a:pPr>
            <a:r>
              <a:rPr lang="ru-RU" altLang="en-US" sz="2400">
                <a:latin typeface="Times New Roman" panose="02020603050405020304" charset="0"/>
                <a:cs typeface="Times New Roman" panose="02020603050405020304" charset="0"/>
                <a:sym typeface="+mn-ea"/>
              </a:rPr>
              <a:t>4. Комиссионные фирмы. Комиссионер - торговый посредник, который продает и покупает товары от своего имени, но за счет и по поручению поручителя (комитента) за оговоренное вознаграждение (комиссию). Комиссионер действует строго в пределах предоставленных ему полномочий, в противном случае поручитель может расторгнуть договор торговой комиссии и взыскать с комиссионера убытки. Комиссионер обязан передать поручителю все полученное по заключенной сделке. Однако он не несет ответственности перед поручителем за неисполнение сделки третьим лицом, если только это особо не оговорено дополнительным соглашением, по которому комиссионер берет на себя ответственность за платежеспособность и состоятельность третьего лица. В таком случае у комиссионера возникает право на дополнительное вознаграждение. Комитент - сторона в договоре торговой комиссии, от которой исходит поручение на совершение сделок комиссионером. В области внешней торговли комитент может давать поручение комиссионеру на совершение разовой сделки или ряда сделок в течение определенного периода по импорту, экспорту, фрахтованию, найму, банковским операциям и т.д. Поручения комитента комиссионер осуществляет от своего имени, но за счет комитента.</a:t>
            </a:r>
            <a:endParaRPr lang="ru-RU" altLang="en-US" sz="2400">
              <a:latin typeface="Times New Roman" panose="02020603050405020304" charset="0"/>
              <a:cs typeface="Times New Roman" panose="02020603050405020304" charset="0"/>
            </a:endParaRPr>
          </a:p>
          <a:p>
            <a:endParaRPr lang="ru-RU" altLang="en-US" sz="2400">
              <a:latin typeface="Times New Roman" panose="02020603050405020304" charset="0"/>
              <a:cs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76835" y="51435"/>
            <a:ext cx="12192635" cy="6755130"/>
          </a:xfrm>
        </p:spPr>
        <p:txBody>
          <a:bodyPr/>
          <a:p>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Подписание покупателями или продавцами (комитентами) договоров с комиссионерами широко применяется в международной торговле. Такой договор называется договором комиссии; он чаще всего бывает разовый.</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Важная часть таких договоров - изложение полномочий комиссионеров по техническим и коммерческим условиям предстоящих сделок. Обычно оговариваются:</a:t>
            </a:r>
            <a:endParaRPr lang="ru-RU" altLang="en-US" sz="2400">
              <a:latin typeface="Times New Roman" panose="02020603050405020304" charset="0"/>
              <a:cs typeface="Times New Roman" panose="02020603050405020304" charset="0"/>
            </a:endParaRPr>
          </a:p>
          <a:p>
            <a:pPr marL="0" indent="0">
              <a:buNone/>
            </a:pPr>
            <a:r>
              <a:rPr lang="ru-RU" altLang="en-US" sz="2400">
                <a:latin typeface="Times New Roman" panose="02020603050405020304" charset="0"/>
                <a:cs typeface="Times New Roman" panose="02020603050405020304" charset="0"/>
              </a:rPr>
              <a:t>-минимальные цены реализации при экспорте товара и максимальные при его импорте;</a:t>
            </a:r>
            <a:endParaRPr lang="ru-RU" altLang="en-US" sz="2400">
              <a:latin typeface="Times New Roman" panose="02020603050405020304" charset="0"/>
              <a:cs typeface="Times New Roman" panose="02020603050405020304" charset="0"/>
            </a:endParaRPr>
          </a:p>
          <a:p>
            <a:pPr marL="0" indent="0">
              <a:buNone/>
            </a:pPr>
            <a:r>
              <a:rPr lang="ru-RU" altLang="en-US" sz="2400">
                <a:latin typeface="Times New Roman" panose="02020603050405020304" charset="0"/>
                <a:cs typeface="Times New Roman" panose="02020603050405020304" charset="0"/>
              </a:rPr>
              <a:t>-минимальные сроки поставок оговоренных партий товара;</a:t>
            </a:r>
            <a:endParaRPr lang="ru-RU" altLang="en-US" sz="2400">
              <a:latin typeface="Times New Roman" panose="02020603050405020304" charset="0"/>
              <a:cs typeface="Times New Roman" panose="02020603050405020304" charset="0"/>
            </a:endParaRPr>
          </a:p>
          <a:p>
            <a:pPr marL="0" indent="0">
              <a:buNone/>
            </a:pPr>
            <a:r>
              <a:rPr lang="ru-RU" altLang="en-US" sz="2400">
                <a:latin typeface="Times New Roman" panose="02020603050405020304" charset="0"/>
                <a:cs typeface="Times New Roman" panose="02020603050405020304" charset="0"/>
              </a:rPr>
              <a:t>-предельные технические и качественные характеристики товара;</a:t>
            </a:r>
            <a:endParaRPr lang="ru-RU" altLang="en-US" sz="2400">
              <a:latin typeface="Times New Roman" panose="02020603050405020304" charset="0"/>
              <a:cs typeface="Times New Roman" panose="02020603050405020304" charset="0"/>
            </a:endParaRPr>
          </a:p>
          <a:p>
            <a:pPr marL="0" indent="0">
              <a:buNone/>
            </a:pPr>
            <a:r>
              <a:rPr lang="ru-RU" altLang="en-US" sz="2400">
                <a:latin typeface="Times New Roman" panose="02020603050405020304" charset="0"/>
                <a:cs typeface="Times New Roman" panose="02020603050405020304" charset="0"/>
              </a:rPr>
              <a:t>-пределы ответственности комитентов перед комиссионерами и комиссионеров перед комитентами;</a:t>
            </a:r>
            <a:endParaRPr lang="ru-RU" altLang="en-US" sz="2400">
              <a:latin typeface="Times New Roman" panose="02020603050405020304" charset="0"/>
              <a:cs typeface="Times New Roman" panose="02020603050405020304" charset="0"/>
            </a:endParaRPr>
          </a:p>
          <a:p>
            <a:pPr marL="0" indent="0">
              <a:buNone/>
            </a:pPr>
            <a:r>
              <a:rPr lang="ru-RU" altLang="en-US" sz="2400">
                <a:latin typeface="Times New Roman" panose="02020603050405020304" charset="0"/>
                <a:cs typeface="Times New Roman" panose="02020603050405020304" charset="0"/>
              </a:rPr>
              <a:t>-размеры и порядок выплаты комиссионных вознаграждений.</a:t>
            </a:r>
            <a:endParaRPr lang="ru-RU" altLang="en-US" sz="2400">
              <a:latin typeface="Times New Roman" panose="02020603050405020304" charset="0"/>
              <a:cs typeface="Times New Roman" panose="02020603050405020304" charset="0"/>
            </a:endParaRPr>
          </a:p>
          <a:p>
            <a:pPr marL="0" indent="0">
              <a:buNone/>
            </a:pPr>
            <a:r>
              <a:rPr lang="ru-RU" altLang="en-US" sz="2400">
                <a:latin typeface="Times New Roman" panose="02020603050405020304" charset="0"/>
                <a:cs typeface="Times New Roman" panose="02020603050405020304" charset="0"/>
              </a:rPr>
              <a:t>В таких договорах фиксируется обязанность комиссионеров в этом случае согласовать с комитентами главные условия контрактов.</a:t>
            </a:r>
            <a:endParaRPr lang="ru-RU" altLang="en-US" sz="2400">
              <a:latin typeface="Times New Roman" panose="02020603050405020304" charset="0"/>
              <a:cs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81915" y="130810"/>
            <a:ext cx="11950700" cy="6623050"/>
          </a:xfrm>
        </p:spPr>
        <p:txBody>
          <a:bodyPr/>
          <a:p>
            <a:r>
              <a:rPr lang="ru-RU" altLang="en-US" sz="2400">
                <a:latin typeface="Times New Roman" panose="02020603050405020304" charset="0"/>
                <a:cs typeface="Times New Roman" panose="02020603050405020304" charset="0"/>
              </a:rPr>
              <a:t>Инкассо - получение банком платежей в пользу учреждения или лица, передавшего ему документы, против которых должен быть произведен платеж, например документы на товар, отправленный продавцом покупателю. Инкассо широко применяется в международных расчетах. Различают чистое инкассо, куда входит инкассо переводимых и простых векселей, чеков и иных платежных документов, и документарное инкассо, т.е. инкассо коммерческих документов.</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За выполнение инкассовых операций банки взимают комиссию. Порядок совершения инкассо установлен изданными Международной торговой палатой едиными правилами, которых придерживаются большинство коммерческих банков мира.</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Гарантия - это ручательство, обеспечение выполнения обязательств.</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Экспортные комиссионные фирмы могут быть представителем продавца или покупателя. Представитель продавца выполняет поручения отечественного производителя-экспортера по продаже его товаров на заграничном рынке и получает от него комиссионное вознаграждение.</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Импортные комиссионные фирмы являются представителями покупателей своей страны. Они размещают заказы у иностранных производителей от своего имени, но за счет отечественных комитентов.</a:t>
            </a:r>
            <a:endParaRPr lang="ru-RU" altLang="en-US" sz="2400">
              <a:latin typeface="Times New Roman" panose="02020603050405020304" charset="0"/>
              <a:cs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114935" y="97155"/>
            <a:ext cx="11983720" cy="6645910"/>
          </a:xfrm>
        </p:spPr>
        <p:txBody>
          <a:bodyPr/>
          <a:p>
            <a:r>
              <a:rPr lang="ru-RU" altLang="en-US" sz="2400">
                <a:latin typeface="Times New Roman" panose="02020603050405020304" charset="0"/>
                <a:cs typeface="Times New Roman" panose="02020603050405020304" charset="0"/>
              </a:rPr>
              <a:t>Деятельность торговых посредников выгодна производителям по следующим причинам: </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деловая активность ограничивается определенным кругом лиц; </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обеспечивается более широкая доступность продукции для потребителей; </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снижается уровень коммерческих издержек; </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возможна организация поставок на территориально удаленные рынки без прямого присутствия производителя. </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Недостатки функционирования торговых посредников: </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повышается конечная цена на товар для потребителя; </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формирование ассортимента в розничных магазинах повергается влиянию субъективных факторов; </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снижается объективность отношений между потребителем и производителем; </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sym typeface="+mn-ea"/>
              </a:rPr>
              <a:t>повышаются риски некачественного хранения продукции, ее транспортировки и т.п. в сфере ответственности торговых посредников</a:t>
            </a:r>
            <a:endParaRPr lang="ru-RU" altLang="en-US" sz="2400">
              <a:latin typeface="Times New Roman" panose="02020603050405020304" charset="0"/>
              <a:cs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sz="2400">
                <a:latin typeface="Times New Roman" panose="02020603050405020304" charset="0"/>
                <a:cs typeface="Times New Roman" panose="02020603050405020304" charset="0"/>
              </a:rPr>
              <a:t>2. Особенности торгово-посреднической деятельности на мировых рынках в современных условиях</a:t>
            </a:r>
            <a:endParaRPr lang="ru-RU" altLang="en-US" sz="2400">
              <a:latin typeface="Times New Roman" panose="02020603050405020304" charset="0"/>
              <a:cs typeface="Times New Roman" panose="02020603050405020304" charset="0"/>
            </a:endParaRPr>
          </a:p>
        </p:txBody>
      </p:sp>
      <p:sp>
        <p:nvSpPr>
          <p:cNvPr id="3" name="Замещающее содержимое 2"/>
          <p:cNvSpPr>
            <a:spLocks noGrp="1"/>
          </p:cNvSpPr>
          <p:nvPr>
            <p:ph idx="1"/>
          </p:nvPr>
        </p:nvSpPr>
        <p:spPr>
          <a:xfrm>
            <a:off x="159385" y="1174750"/>
            <a:ext cx="11895455" cy="5513070"/>
          </a:xfrm>
        </p:spPr>
        <p:txBody>
          <a:bodyPr/>
          <a:p>
            <a:r>
              <a:rPr lang="ru-RU" altLang="en-US" sz="2400">
                <a:latin typeface="Times New Roman" panose="02020603050405020304" charset="0"/>
                <a:cs typeface="Times New Roman" panose="02020603050405020304" charset="0"/>
              </a:rPr>
              <a:t>Торговое посредничество - весьма важная и неотъемлемая часть современной рыночной экономики. Объективная экономическая необходимость и высокая эффективность торгово-посреднического звена в международной торговле сырьем, полуфабрикатами, готовыми изделиями, машинами и оборудованием, а также услугами доказаны всей практикой работы в сфере реализации зарубежных производителей, экспортеров и импортеров.</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Как показывают многие зарубежные исследования, число фирм-посредников в мировой торговле постоянно растет. Это связано с постоянно увеличивающимся спросом потребителей на товары и услуги, обновлением и пополнением ассортимента последних, расширением и углублением международного разделения труда, в том числе и в сфере распределения.</a:t>
            </a:r>
            <a:endParaRPr lang="ru-RU" altLang="en-US" sz="2400">
              <a:latin typeface="Times New Roman" panose="02020603050405020304" charset="0"/>
              <a:cs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70485" y="120015"/>
            <a:ext cx="12028170" cy="6479540"/>
          </a:xfrm>
        </p:spPr>
        <p:txBody>
          <a:bodyPr/>
          <a:p>
            <a:r>
              <a:rPr lang="ru-RU" altLang="en-US" sz="2400">
                <a:latin typeface="Times New Roman" panose="02020603050405020304" charset="0"/>
                <a:cs typeface="Times New Roman" panose="02020603050405020304" charset="0"/>
              </a:rPr>
              <a:t>Торгово-посреднические фирмы и организации, действующие за рубежом, активно совершенствуют свою деятельность за счет использования новых методов и технологий, уже успешно применяемых в промышленности. Это позволяет оптимизировать их операции, способствует снижению цен и улучшению обслуживания клиентов.</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Под торгово-посредническими операциями понимаются операции, связанные с куплей-продажей товаров и выполняемыми по поручению поставщика (производителя или экспортера/импортера) независимым от него торговым посредником на основе заключенного между ними соглашения и отдельного поручения.</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Через торговых посредников проходит реализация на мировом рынке подавляющего объема целых товарных групп машин и оборудования, многих видов сырья, основных полуфабрикатов, готовых изделий, продуктов питания, товаров широкого потребления.</a:t>
            </a:r>
            <a:endParaRPr lang="ru-RU" altLang="en-US" sz="2400">
              <a:latin typeface="Times New Roman" panose="02020603050405020304" charset="0"/>
              <a:cs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335280" y="1119505"/>
            <a:ext cx="11785600" cy="6678295"/>
          </a:xfrm>
        </p:spPr>
        <p:txBody>
          <a:bodyPr/>
          <a:p>
            <a:r>
              <a:rPr lang="ru-RU" altLang="en-US" sz="2800">
                <a:latin typeface="Times New Roman" panose="02020603050405020304" charset="0"/>
                <a:cs typeface="Times New Roman" panose="02020603050405020304" charset="0"/>
              </a:rPr>
              <a:t>Высокая роль посредников характерна как для торговли товарами массового спроса, так и для торговли изделиями, спрос на которые весьма ограничен в силу их специфики. Часто без посредников не обходится и сбыт уникальных товаров, когда на мировом рынке действует всего один производитель-монополист и 2-3 конечных потребителя. Основная цель использования посредников - повышение экономической целесообразности и эффективности внешнеторговых операций.</a:t>
            </a:r>
            <a:endParaRPr lang="ru-RU" altLang="en-US" sz="2800">
              <a:latin typeface="Times New Roman" panose="02020603050405020304" charset="0"/>
              <a:cs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247015" y="591820"/>
            <a:ext cx="12021820" cy="6656070"/>
          </a:xfrm>
        </p:spPr>
        <p:txBody>
          <a:bodyPr/>
          <a:p>
            <a:r>
              <a:rPr lang="ru-RU" altLang="en-US" sz="2000">
                <a:latin typeface="Times New Roman" panose="02020603050405020304" charset="0"/>
                <a:cs typeface="Times New Roman" panose="02020603050405020304" charset="0"/>
              </a:rPr>
              <a:t>Несмотря на расходы по оплате вознаграждения посредникам экономичность операций повышается за счет следующих факторов:</a:t>
            </a:r>
            <a:endParaRPr lang="ru-RU" altLang="en-US" sz="2000">
              <a:latin typeface="Times New Roman" panose="02020603050405020304" charset="0"/>
              <a:cs typeface="Times New Roman" panose="02020603050405020304" charset="0"/>
            </a:endParaRPr>
          </a:p>
          <a:p>
            <a:r>
              <a:rPr lang="ru-RU" altLang="en-US" sz="2000">
                <a:latin typeface="Times New Roman" panose="02020603050405020304" charset="0"/>
                <a:cs typeface="Times New Roman" panose="02020603050405020304" charset="0"/>
              </a:rPr>
              <a:t>привлечение посредников повышает оперативность сбыта товаров, что способствует увеличению прибыли продавца за счет ускоренного оборота его капитала;</a:t>
            </a:r>
            <a:endParaRPr lang="ru-RU" altLang="en-US" sz="2000">
              <a:latin typeface="Times New Roman" panose="02020603050405020304" charset="0"/>
              <a:cs typeface="Times New Roman" panose="02020603050405020304" charset="0"/>
            </a:endParaRPr>
          </a:p>
          <a:p>
            <a:r>
              <a:rPr lang="ru-RU" altLang="en-US" sz="2000">
                <a:latin typeface="Times New Roman" panose="02020603050405020304" charset="0"/>
                <a:cs typeface="Times New Roman" panose="02020603050405020304" charset="0"/>
              </a:rPr>
              <a:t>посредники, находясь ближе к покупателю, лучше знают рынок и более оперативно реагируют на изменение его конъюнктуры;</a:t>
            </a:r>
            <a:endParaRPr lang="ru-RU" altLang="en-US" sz="2000">
              <a:latin typeface="Times New Roman" panose="02020603050405020304" charset="0"/>
              <a:cs typeface="Times New Roman" panose="02020603050405020304" charset="0"/>
            </a:endParaRPr>
          </a:p>
          <a:p>
            <a:r>
              <a:rPr lang="ru-RU" altLang="en-US" sz="2000">
                <a:latin typeface="Times New Roman" panose="02020603050405020304" charset="0"/>
                <a:cs typeface="Times New Roman" panose="02020603050405020304" charset="0"/>
              </a:rPr>
              <a:t>посредники обеспечивают для экспортеров возможность относительно быстрого выхода на новые рынки, более легкого доступа к покупателям, дают возможность экспортеру уменьшить или устранить кредитные риски, экономить на бухгалтерских и канцелярских расходах, оптимизировать затраты на маркетинг, рекламу и т.п.;</a:t>
            </a:r>
            <a:endParaRPr lang="ru-RU" altLang="en-US" sz="2000">
              <a:latin typeface="Times New Roman" panose="02020603050405020304" charset="0"/>
              <a:cs typeface="Times New Roman" panose="02020603050405020304" charset="0"/>
            </a:endParaRPr>
          </a:p>
          <a:p>
            <a:r>
              <a:rPr lang="ru-RU" altLang="en-US" sz="2000">
                <a:latin typeface="Times New Roman" panose="02020603050405020304" charset="0"/>
                <a:cs typeface="Times New Roman" panose="02020603050405020304" charset="0"/>
              </a:rPr>
              <a:t>посредники, всегда находясь в более тесном контакте с конечными потребителями товаров и услуг, являются важными постоянными источниками ценной первичной информации о рынке - его емкости, тенденциях формирования и изменения спроса;</a:t>
            </a:r>
            <a:endParaRPr lang="ru-RU" altLang="en-US" sz="2000">
              <a:latin typeface="Times New Roman" panose="02020603050405020304" charset="0"/>
              <a:cs typeface="Times New Roman" panose="02020603050405020304" charset="0"/>
            </a:endParaRPr>
          </a:p>
          <a:p>
            <a:r>
              <a:rPr lang="ru-RU" altLang="en-US" sz="2000">
                <a:latin typeface="Times New Roman" panose="02020603050405020304" charset="0"/>
                <a:cs typeface="Times New Roman" panose="02020603050405020304" charset="0"/>
              </a:rPr>
              <a:t>при работе через посредников, специализирующихся на массовом сбыте определенной номенклатуры товаров, обычно возникает дополнительная выгода за счет снижения издержек обращения на единицу реализуемого товара.</a:t>
            </a:r>
            <a:endParaRPr lang="ru-RU" altLang="en-US" sz="2000">
              <a:latin typeface="Times New Roman" panose="02020603050405020304" charset="0"/>
              <a:cs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142875" y="79375"/>
            <a:ext cx="11906250" cy="6699885"/>
          </a:xfrm>
        </p:spPr>
        <p:txBody>
          <a:bodyPr/>
          <a:p>
            <a:r>
              <a:rPr lang="ru-RU" altLang="en-US" sz="2400">
                <a:latin typeface="Times New Roman" panose="02020603050405020304" charset="0"/>
                <a:cs typeface="Times New Roman" panose="02020603050405020304" charset="0"/>
              </a:rPr>
              <a:t>Оценивая значение посредников, следует также учитывать, что они становятся практически незаменимым инструментом при использовании экспортером или импортером отдельных специфических форм сбыта, например, биржевой торговли, участия в международных торгах (тендерах) на машины, оборудование и объекты капитального строительства, при торговле патентами и лицензиями.</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Важной особенностью качественных сдвигов, произошедших в торгово-посредническом звене, является расширение направлений и сфер этой деятельности. В результате расширения сфер заграничной деятельности появились крупнейшие фирмы - транснациональные торговые корпорации (ТГК) занимающие господствующие позиции на мировых товарных рынках отдельных товаров.</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Таким образом, необходимость и эффективность торгово-посреднического звена при осуществлении экспортно-импортных операций вполне очевидна. Если сводить все дело к принципам, то в этой области, как нам представляется, должен действовать более современный принцип, а именно: посредник - объективная необходимость, но лучше обойтись без лишнего посредника.</a:t>
            </a:r>
            <a:endParaRPr lang="ru-RU" altLang="en-US" sz="2400">
              <a:latin typeface="Times New Roman" panose="02020603050405020304" charset="0"/>
              <a:cs typeface="Times New Roman" panose="0202060305040502030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609600" y="0"/>
            <a:ext cx="10972800" cy="582613"/>
          </a:xfrm>
        </p:spPr>
        <p:txBody>
          <a:bodyPr/>
          <a:p>
            <a:r>
              <a:rPr lang="ru-RU" altLang="en-US" sz="2800">
                <a:latin typeface="Times New Roman" panose="02020603050405020304" charset="0"/>
                <a:cs typeface="Times New Roman" panose="02020603050405020304" charset="0"/>
              </a:rPr>
              <a:t>Заключение</a:t>
            </a:r>
            <a:endParaRPr lang="ru-RU" altLang="en-US" sz="2800">
              <a:latin typeface="Times New Roman" panose="02020603050405020304" charset="0"/>
              <a:cs typeface="Times New Roman" panose="02020603050405020304" charset="0"/>
            </a:endParaRPr>
          </a:p>
        </p:txBody>
      </p:sp>
      <p:sp>
        <p:nvSpPr>
          <p:cNvPr id="3" name="Замещающее содержимое 2"/>
          <p:cNvSpPr>
            <a:spLocks noGrp="1"/>
          </p:cNvSpPr>
          <p:nvPr>
            <p:ph idx="1"/>
          </p:nvPr>
        </p:nvSpPr>
        <p:spPr>
          <a:xfrm>
            <a:off x="-99060" y="582930"/>
            <a:ext cx="12192000" cy="6155690"/>
          </a:xfrm>
        </p:spPr>
        <p:txBody>
          <a:bodyPr/>
          <a:p>
            <a:r>
              <a:rPr lang="ru-RU" altLang="en-US" sz="2400">
                <a:latin typeface="Times New Roman" panose="02020603050405020304" charset="0"/>
                <a:cs typeface="Times New Roman" panose="02020603050405020304" charset="0"/>
              </a:rPr>
              <a:t>Посредником является лицо, которое связывает стороны, желающие заключить сделку. Посредники работают в таких областях, как транспортировка, хранение, страхование и продажа товаров. Посредником может быть частное лицо или учреждение. Посредник работает на человека и получает за это вознаграждение. Посредниками могут быть брокеры, дилеры, комиссионеры, маклеры, оптовые покупатели, торгово-промышленные агенты.</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Торговое посредничество является очень важным и неотъемлемым элементом современной рыночной экономики. Объективная экономическая необходимость и высокая эффективность торгового посредничества в международной торговле сырьем, полуфабрикатами, готовой продукцией, машинами и оборудованием, услугами и т.д. подтверждается всей практикой зарубежных производителей, экспортеров и импортеров в сфере продаж.</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Потребность и эффективность торгово-посреднических связей в импортно-экспортных операциях вполне очевидна. Рассматривая эту проблему в принципе, мне кажется, что в этой области должны применяться более современные принципы. Другими словами, посредники объективно необходимы, но лишних посредников быть не должно.</a:t>
            </a:r>
            <a:endParaRPr lang="ru-RU" altLang="en-US" sz="2400">
              <a:latin typeface="Times New Roman" panose="02020603050405020304" charset="0"/>
              <a:cs typeface="Times New Roman" panose="020206030504050203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304800" y="952500"/>
            <a:ext cx="11582400" cy="5833745"/>
          </a:xfrm>
        </p:spPr>
        <p:txBody>
          <a:bodyPr/>
          <a:p>
            <a:r>
              <a:rPr lang="ru-RU" altLang="en-US" sz="2000"/>
              <a:t>Тема посредничества в международной деятельности – одна из актуальных тем в экономической теории. Актуальность темы заключается в том, что ни одно государство в современных экономических отношениях не может оставаться в стороне от международных экономических отношений, международной деятельности, поэтому каждая страна при осуществлении международной деятельности неизбежно сталкивается с таким понятием, как посредничество.</a:t>
            </a:r>
            <a:endParaRPr lang="ru-RU" altLang="en-US" sz="2000"/>
          </a:p>
          <a:p>
            <a:r>
              <a:rPr lang="ru-RU" altLang="en-US" sz="2000"/>
              <a:t>На современном этапе развития национальной экономики в условиях уже относительно сложившихся экономических связей и конкурентной среды становится актуальным не только общее совершенствование существующих технологий организации посреднической деятельности, но и внедрение новых для экономики методик продвижения товара.</a:t>
            </a:r>
            <a:endParaRPr lang="ru-RU" altLang="en-US" sz="2000"/>
          </a:p>
          <a:p>
            <a:r>
              <a:rPr lang="ru-RU" altLang="en-US" sz="2000"/>
              <a:t>Как для производителя, так и для любого посредника сейчас важна современная грамотно спроектированная технология канала продвижения товара к конечному потребителю, которая снижает издержки, расширяет возможности в оказании дополнительных услуг и в конечном итоге повышает финансовый результат, что позволяет выигрывать в конкурентной борьбе за потребителя.</a:t>
            </a:r>
            <a:endParaRPr lang="ru-RU" altLang="en-US"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305435" y="609600"/>
            <a:ext cx="11602085" cy="5518150"/>
          </a:xfrm>
        </p:spPr>
        <p:txBody>
          <a:bodyPr/>
          <a:p>
            <a:r>
              <a:rPr lang="ru-RU" altLang="en-US" sz="2800">
                <a:latin typeface="Times New Roman" panose="02020603050405020304" charset="0"/>
                <a:cs typeface="Times New Roman" panose="02020603050405020304" charset="0"/>
              </a:rPr>
              <a:t>Цель работы – проанализировать роль торговых посредников в международной торговле.</a:t>
            </a:r>
            <a:endParaRPr lang="ru-RU" altLang="en-US" sz="2800">
              <a:latin typeface="Times New Roman" panose="02020603050405020304" charset="0"/>
              <a:cs typeface="Times New Roman" panose="02020603050405020304" charset="0"/>
            </a:endParaRPr>
          </a:p>
          <a:p>
            <a:r>
              <a:rPr lang="ru-RU" altLang="en-US" sz="2800">
                <a:latin typeface="Times New Roman" panose="02020603050405020304" charset="0"/>
                <a:cs typeface="Times New Roman" panose="02020603050405020304" charset="0"/>
              </a:rPr>
              <a:t>Задачи работы:</a:t>
            </a:r>
            <a:endParaRPr lang="ru-RU" altLang="en-US" sz="2800">
              <a:latin typeface="Times New Roman" panose="02020603050405020304" charset="0"/>
              <a:cs typeface="Times New Roman" panose="02020603050405020304" charset="0"/>
            </a:endParaRPr>
          </a:p>
          <a:p>
            <a:pPr marL="0" indent="0">
              <a:buNone/>
            </a:pPr>
            <a:r>
              <a:rPr lang="ru-RU" altLang="en-US" sz="2800">
                <a:latin typeface="Times New Roman" panose="02020603050405020304" charset="0"/>
                <a:cs typeface="Times New Roman" panose="02020603050405020304" charset="0"/>
              </a:rPr>
              <a:t>рассмотреть понятие, сущность и виды посредников;</a:t>
            </a:r>
            <a:endParaRPr lang="ru-RU" altLang="en-US" sz="2800">
              <a:latin typeface="Times New Roman" panose="02020603050405020304" charset="0"/>
              <a:cs typeface="Times New Roman" panose="02020603050405020304" charset="0"/>
            </a:endParaRPr>
          </a:p>
          <a:p>
            <a:pPr marL="0" indent="0">
              <a:buNone/>
            </a:pPr>
            <a:r>
              <a:rPr lang="ru-RU" altLang="en-US" sz="2800">
                <a:latin typeface="Times New Roman" panose="02020603050405020304" charset="0"/>
                <a:cs typeface="Times New Roman" panose="02020603050405020304" charset="0"/>
              </a:rPr>
              <a:t>выявить особенности торгово-посреднической деятельности на мировых рынках в современных условиях.</a:t>
            </a:r>
            <a:endParaRPr lang="ru-RU" altLang="en-US" sz="2800">
              <a:latin typeface="Times New Roman" panose="02020603050405020304" charset="0"/>
              <a:cs typeface="Times New Roman" panose="02020603050405020304" charset="0"/>
            </a:endParaRPr>
          </a:p>
          <a:p>
            <a:pPr marL="0" indent="0">
              <a:buNone/>
            </a:pPr>
            <a:endParaRPr lang="ru-RU" altLang="en-US" sz="2800">
              <a:latin typeface="Times New Roman" panose="02020603050405020304" charset="0"/>
              <a:cs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sz="3200">
                <a:latin typeface="Times New Roman" panose="02020603050405020304" charset="0"/>
                <a:cs typeface="Times New Roman" panose="02020603050405020304" charset="0"/>
              </a:rPr>
              <a:t>1. Понятие, сущность и виды посредников</a:t>
            </a:r>
            <a:endParaRPr lang="ru-RU" altLang="en-US" sz="3200">
              <a:latin typeface="Times New Roman" panose="02020603050405020304" charset="0"/>
              <a:cs typeface="Times New Roman" panose="02020603050405020304" charset="0"/>
            </a:endParaRPr>
          </a:p>
        </p:txBody>
      </p:sp>
      <p:sp>
        <p:nvSpPr>
          <p:cNvPr id="3" name="Замещающее содержимое 2"/>
          <p:cNvSpPr>
            <a:spLocks noGrp="1"/>
          </p:cNvSpPr>
          <p:nvPr>
            <p:ph idx="1"/>
          </p:nvPr>
        </p:nvSpPr>
        <p:spPr>
          <a:xfrm>
            <a:off x="104140" y="1174750"/>
            <a:ext cx="11939905" cy="5568950"/>
          </a:xfrm>
        </p:spPr>
        <p:txBody>
          <a:bodyPr/>
          <a:p>
            <a:r>
              <a:rPr lang="ru-RU" altLang="en-US" sz="2400">
                <a:latin typeface="Times New Roman" panose="02020603050405020304" charset="0"/>
                <a:cs typeface="Times New Roman" panose="02020603050405020304" charset="0"/>
              </a:rPr>
              <a:t>Посредники - это лица, которые связывают желающие заключить сделку стороны. Посредники действуют в сферах перевозки, хранения, страхования, сбыта товаров и др. Посредниками могут быть как отдельные лица, так и учреждения. Посредники работают за счет поручителя и получают за это вознаграждение. К посредникам относятся брокеры, дилеры, комиссионеры, консигнаторы, маклеры, оптовые покупатели, торговые и промышленные агенты. Более половины международного товарного обмена осуществляется при содействии таких независимых от производителей и потребителей товаров лиц, организаций, торговых фирм.</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Посредническая фирма - это коммерческое предприятие или организация, стоящие между производителями и потребителями товаров и содействующие реализации последних.</a:t>
            </a:r>
            <a:endParaRPr lang="ru-RU" altLang="en-US" sz="2400">
              <a:latin typeface="Times New Roman" panose="02020603050405020304" charset="0"/>
              <a:cs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71120" y="0"/>
            <a:ext cx="11917045" cy="6413500"/>
          </a:xfrm>
        </p:spPr>
        <p:txBody>
          <a:bodyPr/>
          <a:p>
            <a:r>
              <a:rPr lang="ru-RU" altLang="en-US" sz="2400">
                <a:latin typeface="Times New Roman" panose="02020603050405020304" charset="0"/>
                <a:cs typeface="Times New Roman" panose="02020603050405020304" charset="0"/>
              </a:rPr>
              <a:t>Цель привлечения посредников - повышение экономичности торговых операций. Участие посредников повышает экономичность операций, так как:</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возрастает оперативность в сбыте товаров, в результате за счет ускорения оборота капитала увеличивается прибыль;</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оперативная и активная реакция посредников на изменение рыночной конъюнктуры дает им возможность успешнее работать в интересах экспортера, реализуя товар на более выгодных условиях. Взаимодействуя с потребителями, посредники являются источником ценной первичной информации об уровне качества и конкурентоспособности товаров;</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техническое обслуживание, предпродажный сервис, осуществляемые посредниками, и сокращение сроков поставок с промежуточных складов способствуют повышению конкурентоспособности;</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создание и развитие сбытовой сети преуспевающими посредниками экономит средства экспортеров;</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специализация посредников обычно на массовом сбыте определенных товаров позволяет снизить издержки обращения на единицу реализуемого товара и дает дополнительную коммерческую выгоду.</a:t>
            </a:r>
            <a:endParaRPr lang="ru-RU" altLang="en-US" sz="2400">
              <a:latin typeface="Times New Roman" panose="02020603050405020304" charset="0"/>
              <a:cs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154305" y="514985"/>
            <a:ext cx="11884025" cy="5524500"/>
          </a:xfrm>
        </p:spPr>
        <p:txBody>
          <a:bodyPr/>
          <a:p>
            <a:r>
              <a:rPr lang="ru-RU" altLang="en-US" sz="2400">
                <a:latin typeface="Times New Roman" panose="02020603050405020304" charset="0"/>
                <a:cs typeface="Times New Roman" panose="02020603050405020304" charset="0"/>
              </a:rPr>
              <a:t>При выделении видов посреднической деятельности определяющими факторами являются:</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лицо, от имени которого действует посредник, т.е. для кого в результате операций посредника возникают юридические последствия - для него самого или для обслуживаемого им производителя;</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за чей счет действует посредник, т.е. на чей счет относятся расходы или доходы, возникшие в результате операций посредника, - на счет самого посредника или на счет обслуживаемого им производителя.</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В практике зарубежных государств выделяют следующие виды посреднических операций:</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дилерские, когда посредник действует от своего имени и за свой счет;</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комиссионные, когда посредник действует от своего имени, но за чужой счет;</a:t>
            </a:r>
            <a:endParaRPr lang="ru-RU" altLang="en-US" sz="2400">
              <a:latin typeface="Times New Roman" panose="02020603050405020304" charset="0"/>
              <a:cs typeface="Times New Roman" panose="02020603050405020304" charset="0"/>
            </a:endParaRPr>
          </a:p>
          <a:p>
            <a:r>
              <a:rPr lang="ru-RU" altLang="en-US" sz="2400">
                <a:latin typeface="Times New Roman" panose="02020603050405020304" charset="0"/>
                <a:cs typeface="Times New Roman" panose="02020603050405020304" charset="0"/>
              </a:rPr>
              <a:t>операции по договорам поручения, агентские поручения, когда посредник действует от чужого имени и за чужой счет.</a:t>
            </a:r>
            <a:endParaRPr lang="ru-RU" altLang="en-US" sz="2400">
              <a:latin typeface="Times New Roman" panose="02020603050405020304" charset="0"/>
              <a:cs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126365" y="1054735"/>
            <a:ext cx="11939905" cy="6490970"/>
          </a:xfrm>
        </p:spPr>
        <p:txBody>
          <a:bodyPr/>
          <a:p>
            <a:r>
              <a:rPr lang="ru-RU" altLang="en-US" sz="2800">
                <a:latin typeface="Times New Roman" panose="02020603050405020304" charset="0"/>
                <a:cs typeface="Times New Roman" panose="02020603050405020304" charset="0"/>
              </a:rPr>
              <a:t>Существующая классификация посреднических операций и характер функций торговых посредников в мировой практике позволяют различать следующие виды торгово-посреднических фирм:</a:t>
            </a:r>
            <a:endParaRPr lang="ru-RU" altLang="en-US" sz="2800">
              <a:latin typeface="Times New Roman" panose="02020603050405020304" charset="0"/>
              <a:cs typeface="Times New Roman" panose="02020603050405020304" charset="0"/>
            </a:endParaRPr>
          </a:p>
          <a:p>
            <a:r>
              <a:rPr lang="ru-RU" altLang="en-US" sz="2800">
                <a:latin typeface="Times New Roman" panose="02020603050405020304" charset="0"/>
                <a:cs typeface="Times New Roman" panose="02020603050405020304" charset="0"/>
              </a:rPr>
              <a:t>торговые фирмы, или дилеры;</a:t>
            </a:r>
            <a:endParaRPr lang="ru-RU" altLang="en-US" sz="2800">
              <a:latin typeface="Times New Roman" panose="02020603050405020304" charset="0"/>
              <a:cs typeface="Times New Roman" panose="02020603050405020304" charset="0"/>
            </a:endParaRPr>
          </a:p>
          <a:p>
            <a:r>
              <a:rPr lang="ru-RU" altLang="en-US" sz="2800">
                <a:latin typeface="Times New Roman" panose="02020603050405020304" charset="0"/>
                <a:cs typeface="Times New Roman" panose="02020603050405020304" charset="0"/>
              </a:rPr>
              <a:t>комиссионные фирмы;</a:t>
            </a:r>
            <a:endParaRPr lang="ru-RU" altLang="en-US" sz="2800">
              <a:latin typeface="Times New Roman" panose="02020603050405020304" charset="0"/>
              <a:cs typeface="Times New Roman" panose="02020603050405020304" charset="0"/>
            </a:endParaRPr>
          </a:p>
          <a:p>
            <a:r>
              <a:rPr lang="ru-RU" altLang="en-US" sz="2800">
                <a:latin typeface="Times New Roman" panose="02020603050405020304" charset="0"/>
                <a:cs typeface="Times New Roman" panose="02020603050405020304" charset="0"/>
              </a:rPr>
              <a:t>торговые агенты, в частности брокеры.</a:t>
            </a:r>
            <a:endParaRPr lang="ru-RU" altLang="en-US" sz="2800">
              <a:latin typeface="Times New Roman" panose="02020603050405020304" charset="0"/>
              <a:cs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0" y="120015"/>
            <a:ext cx="12099290" cy="6655435"/>
          </a:xfrm>
        </p:spPr>
        <p:txBody>
          <a:bodyPr/>
          <a:p>
            <a:r>
              <a:rPr lang="ru-RU" altLang="en-US" sz="2000">
                <a:latin typeface="Times New Roman" panose="02020603050405020304" charset="0"/>
                <a:cs typeface="Times New Roman" panose="02020603050405020304" charset="0"/>
              </a:rPr>
              <a:t>1. Торговые фирмы осуществляют дилерские операции по перепродаже товаров. Они ведутся посредниками от своего имени и за свой счет, юридически это оформляется договорами купли-продажи. При этом торговый посредник является стороной как договора на покупку товара, так и договора на его последующую продажу (перепродажу), а во время между покупкой и продажей он становится собственником товара. В области внешней торговли торговые фирмы в зарубежных странах подразделяются на торговые дома, экспортные фирмы, импортные фирмы, оптовые фирмы, розничные фирмы, дистрибьюторов, стокистов.</a:t>
            </a:r>
            <a:endParaRPr lang="ru-RU" altLang="en-US" sz="2000">
              <a:latin typeface="Times New Roman" panose="02020603050405020304" charset="0"/>
              <a:cs typeface="Times New Roman" panose="02020603050405020304" charset="0"/>
            </a:endParaRPr>
          </a:p>
          <a:p>
            <a:endParaRPr lang="ru-RU" altLang="en-US" sz="2000">
              <a:latin typeface="Times New Roman" panose="02020603050405020304" charset="0"/>
              <a:cs typeface="Times New Roman" panose="02020603050405020304" charset="0"/>
            </a:endParaRPr>
          </a:p>
          <a:p>
            <a:endParaRPr lang="ru-RU" altLang="en-US" sz="2000">
              <a:latin typeface="Times New Roman" panose="02020603050405020304" charset="0"/>
              <a:cs typeface="Times New Roman" panose="02020603050405020304" charset="0"/>
            </a:endParaRPr>
          </a:p>
          <a:p>
            <a:r>
              <a:rPr lang="ru-RU" altLang="en-US" sz="2000">
                <a:latin typeface="Times New Roman" panose="02020603050405020304" charset="0"/>
                <a:cs typeface="Times New Roman" panose="02020603050405020304" charset="0"/>
              </a:rPr>
              <a:t>2. Брокеры, или простые посредники - это торговые фирмы, организации, отдельные лица, которые подыскивают взаимозаинтересованных продавцов и покупателей, сводят их, но сами непосредственно в сделках не участвуют. Брокеру предоставляются специальные полномочия на заключение каждой отдельной сделки, и он обязан действовать строго в пределах этих полномочий. Крупные брокерские фирмы сотрудничают с банками в кредитовании покупателя, в отдельных случаях сами выступают в роли кредиторов, принимают также на себя поручительство за исполнение сделки. С брокерами могут быть заключены соглашения, расширяющие их обязательства.Например, кредитование торговых операций и гарантирование платежеспособности покупателей (договоры делькредере или договоры доверительности).</a:t>
            </a:r>
            <a:endParaRPr lang="ru-RU" altLang="en-US" sz="2000">
              <a:latin typeface="Times New Roman" panose="02020603050405020304" charset="0"/>
              <a:cs typeface="Times New Roman" panose="02020603050405020304" charset="0"/>
            </a:endParaRPr>
          </a:p>
          <a:p>
            <a:endParaRPr lang="ru-RU" altLang="en-US" sz="2000">
              <a:latin typeface="Times New Roman" panose="02020603050405020304" charset="0"/>
              <a:cs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137160" y="97155"/>
            <a:ext cx="11972925" cy="6579870"/>
          </a:xfrm>
        </p:spPr>
        <p:txBody>
          <a:bodyPr/>
          <a:p>
            <a:endParaRPr lang="ru-RU" altLang="en-US" sz="2000">
              <a:latin typeface="Times New Roman" panose="02020603050405020304" charset="0"/>
              <a:cs typeface="Times New Roman" panose="02020603050405020304" charset="0"/>
            </a:endParaRPr>
          </a:p>
          <a:p>
            <a:endParaRPr lang="ru-RU" altLang="en-US" sz="2000">
              <a:latin typeface="Times New Roman" panose="02020603050405020304" charset="0"/>
              <a:cs typeface="Times New Roman" panose="02020603050405020304" charset="0"/>
            </a:endParaRPr>
          </a:p>
          <a:p>
            <a:endParaRPr lang="ru-RU" altLang="en-US" sz="2000">
              <a:latin typeface="Times New Roman" panose="02020603050405020304" charset="0"/>
              <a:cs typeface="Times New Roman" panose="02020603050405020304" charset="0"/>
            </a:endParaRPr>
          </a:p>
          <a:p>
            <a:r>
              <a:rPr lang="ru-RU" altLang="en-US" sz="2000">
                <a:latin typeface="Times New Roman" panose="02020603050405020304" charset="0"/>
                <a:cs typeface="Times New Roman" panose="02020603050405020304" charset="0"/>
              </a:rPr>
              <a:t>3. Поверенные. Продавцы или покупатели являются доверителями. Доверители привлекают фирмы, организации и отдельных лиц - поверенных - к совершению сделок от имени и за счет доверителей. Такая практика широко распространена в странах континентальной Европы. В специальной литературе и в коммерческой практике поверенных часто называют представителями. Агенты-представители организуют деловые контакты доверителей (принципалов) с импортерами товаров, с правительственными и другими организациями, от которых зависят решения о размещении заказов. Агенты-поверенные работают с доверителем (принципалом) на основании договора поручения, согласно которому поверенный получает право заключать сделки и принимать другие обязательства от имени и за счет доверителя. Когда заключается договор поручения, представители переходят в разряд поверенных.</a:t>
            </a:r>
            <a:endParaRPr lang="ru-RU" altLang="en-US" sz="2000">
              <a:latin typeface="Times New Roman" panose="02020603050405020304" charset="0"/>
              <a:cs typeface="Times New Roman" panose="02020603050405020304" charset="0"/>
            </a:endParaRPr>
          </a:p>
          <a:p>
            <a:r>
              <a:rPr lang="ru-RU" altLang="en-US" sz="2000">
                <a:latin typeface="Times New Roman" panose="02020603050405020304" charset="0"/>
                <a:cs typeface="Times New Roman" panose="02020603050405020304" charset="0"/>
              </a:rPr>
              <a:t>Законодательством ряда стран (ФРГ, Швейцария, Австрия, Лихтенштейн) права поверенных строго охраняются. Например, они имеют право на получение вознаграждения и по тем сделкам, которые доверители самостоятельно заключили с партнерами, но поверенные ранее подписывали для доверителей контракты с этими же партнерами.</a:t>
            </a:r>
            <a:endParaRPr lang="ru-RU" altLang="en-US" sz="2000">
              <a:latin typeface="Times New Roman" panose="02020603050405020304" charset="0"/>
              <a:cs typeface="Times New Roman" panose="02020603050405020304" charset="0"/>
            </a:endParaRPr>
          </a:p>
          <a:p>
            <a:endParaRPr lang="ru-RU" altLang="en-US" sz="2000">
              <a:latin typeface="Times New Roman" panose="02020603050405020304" charset="0"/>
              <a:cs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微软雅黑"/>
        <a:ea typeface=""/>
        <a:cs typeface=""/>
        <a:font script="Jpan" typeface="游ゴシック Light"/>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16197</Words>
  <Application>WPS Presentation</Application>
  <PresentationFormat>宽屏</PresentationFormat>
  <Paragraphs>110</Paragraphs>
  <Slides>19</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19</vt:i4>
      </vt:variant>
    </vt:vector>
  </HeadingPairs>
  <TitlesOfParts>
    <vt:vector size="26" baseType="lpstr">
      <vt:lpstr>Arial</vt:lpstr>
      <vt:lpstr>SimSun</vt:lpstr>
      <vt:lpstr>Wingdings</vt:lpstr>
      <vt:lpstr>Times New Roman</vt:lpstr>
      <vt:lpstr>Microsoft YaHei</vt:lpstr>
      <vt:lpstr>Arial Unicode MS</vt:lpstr>
      <vt:lpstr>Blue Waves</vt:lpstr>
      <vt:lpstr>Торговые посредники в международной торговле</vt:lpstr>
      <vt:lpstr>PowerPoint 演示文稿</vt:lpstr>
      <vt:lpstr>PowerPoint 演示文稿</vt:lpstr>
      <vt:lpstr>1. Понятие, сущность и виды посредников</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2. Особенности торгово-посреднической деятельности на мировых рынках в современных условиях</vt:lpstr>
      <vt:lpstr>PowerPoint 演示文稿</vt:lpstr>
      <vt:lpstr>PowerPoint 演示文稿</vt:lpstr>
      <vt:lpstr>PowerPoint 演示文稿</vt:lpstr>
      <vt:lpstr>PowerPoint 演示文稿</vt:lpstr>
      <vt:lpstr>Заключение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79029</cp:lastModifiedBy>
  <cp:revision>6</cp:revision>
  <dcterms:created xsi:type="dcterms:W3CDTF">2021-12-12T17:00:00Z</dcterms:created>
  <dcterms:modified xsi:type="dcterms:W3CDTF">2021-12-19T17:49:09Z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1049-11.2.0.10382</vt:lpwstr>
  </property>
  <property fmtid="{D5CDD505-2E9C-101B-9397-08002B2CF9AE}" pid="3" name="ICV">
    <vt:lpwstr>DA3C49BBD5C5457189299A70BB14F60F</vt:lpwstr>
  </property>
</Properties>
</file>