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0" r:id="rId4"/>
    <p:sldId id="259" r:id="rId5"/>
    <p:sldId id="267" r:id="rId6"/>
    <p:sldId id="265" r:id="rId7"/>
    <p:sldId id="263" r:id="rId8"/>
    <p:sldId id="269" r:id="rId9"/>
    <p:sldId id="264" r:id="rId10"/>
    <p:sldId id="268" r:id="rId11"/>
    <p:sldId id="270" r:id="rId12"/>
    <p:sldId id="271" r:id="rId13"/>
    <p:sldId id="272" r:id="rId1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49" autoAdjust="0"/>
  </p:normalViewPr>
  <p:slideViewPr>
    <p:cSldViewPr>
      <p:cViewPr>
        <p:scale>
          <a:sx n="59" d="100"/>
          <a:sy n="59" d="100"/>
        </p:scale>
        <p:origin x="-1686" y="-3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C45732B-77C9-42B1-AD78-C1130F09EE13}" type="datetimeFigureOut">
              <a:rPr lang="es-CO" smtClean="0"/>
              <a:t>27/08/2011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1E71989-791D-48DD-A150-FA1DDF7B7238}"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C45732B-77C9-42B1-AD78-C1130F09EE13}" type="datetimeFigureOut">
              <a:rPr lang="es-CO" smtClean="0"/>
              <a:t>27/08/2011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1E71989-791D-48DD-A150-FA1DDF7B7238}"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C45732B-77C9-42B1-AD78-C1130F09EE13}" type="datetimeFigureOut">
              <a:rPr lang="es-CO" smtClean="0"/>
              <a:t>27/08/2011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1E71989-791D-48DD-A150-FA1DDF7B7238}" type="slidenum">
              <a:rPr lang="es-CO" smtClean="0"/>
              <a:t>‹Nº›</a:t>
            </a:fld>
            <a:endParaRPr lang="es-CO"/>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C45732B-77C9-42B1-AD78-C1130F09EE13}" type="datetimeFigureOut">
              <a:rPr lang="es-CO" smtClean="0"/>
              <a:t>27/08/2011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1E71989-791D-48DD-A150-FA1DDF7B7238}" type="slidenum">
              <a:rPr lang="es-CO" smtClean="0"/>
              <a:t>‹Nº›</a:t>
            </a:fld>
            <a:endParaRPr lang="es-CO"/>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C45732B-77C9-42B1-AD78-C1130F09EE13}" type="datetimeFigureOut">
              <a:rPr lang="es-CO" smtClean="0"/>
              <a:t>27/08/2011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1E71989-791D-48DD-A150-FA1DDF7B7238}"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0C45732B-77C9-42B1-AD78-C1130F09EE13}" type="datetimeFigureOut">
              <a:rPr lang="es-CO" smtClean="0"/>
              <a:t>27/08/2011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C1E71989-791D-48DD-A150-FA1DDF7B7238}" type="slidenum">
              <a:rPr lang="es-CO" smtClean="0"/>
              <a:t>‹Nº›</a:t>
            </a:fld>
            <a:endParaRPr lang="es-CO"/>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C45732B-77C9-42B1-AD78-C1130F09EE13}" type="datetimeFigureOut">
              <a:rPr lang="es-CO" smtClean="0"/>
              <a:t>27/08/2011</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C1E71989-791D-48DD-A150-FA1DDF7B7238}"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0C45732B-77C9-42B1-AD78-C1130F09EE13}" type="datetimeFigureOut">
              <a:rPr lang="es-CO" smtClean="0"/>
              <a:t>27/08/2011</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C1E71989-791D-48DD-A150-FA1DDF7B7238}"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C45732B-77C9-42B1-AD78-C1130F09EE13}" type="datetimeFigureOut">
              <a:rPr lang="es-CO" smtClean="0"/>
              <a:t>27/08/2011</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C1E71989-791D-48DD-A150-FA1DDF7B7238}"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C45732B-77C9-42B1-AD78-C1130F09EE13}" type="datetimeFigureOut">
              <a:rPr lang="es-CO" smtClean="0"/>
              <a:t>27/08/2011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C1E71989-791D-48DD-A150-FA1DDF7B7238}" type="slidenum">
              <a:rPr lang="es-CO" smtClean="0"/>
              <a:t>‹Nº›</a:t>
            </a:fld>
            <a:endParaRPr lang="es-CO"/>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45732B-77C9-42B1-AD78-C1130F09EE13}" type="datetimeFigureOut">
              <a:rPr lang="es-CO" smtClean="0"/>
              <a:t>27/08/2011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C1E71989-791D-48DD-A150-FA1DDF7B7238}" type="slidenum">
              <a:rPr lang="es-CO" smtClean="0"/>
              <a:t>‹Nº›</a:t>
            </a:fld>
            <a:endParaRPr lang="es-CO"/>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C45732B-77C9-42B1-AD78-C1130F09EE13}" type="datetimeFigureOut">
              <a:rPr lang="es-CO" smtClean="0"/>
              <a:t>27/08/2011</a:t>
            </a:fld>
            <a:endParaRPr lang="es-CO"/>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CO"/>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1E71989-791D-48DD-A150-FA1DDF7B7238}" type="slidenum">
              <a:rPr lang="es-CO" smtClean="0"/>
              <a:t>‹Nº›</a:t>
            </a:fld>
            <a:endParaRPr lang="es-CO"/>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64704"/>
            <a:ext cx="7772400" cy="4392488"/>
          </a:xfrm>
        </p:spPr>
        <p:txBody>
          <a:bodyPr>
            <a:no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s-CO" sz="8000" b="1" dirty="0">
                <a:ln>
                  <a:prstDash val="solid"/>
                </a:ln>
                <a:solidFill>
                  <a:srgbClr val="C00000"/>
                </a:solidFill>
                <a:effectLst>
                  <a:outerShdw blurRad="88000" dist="50800" dir="5040000" algn="tl">
                    <a:schemeClr val="accent4">
                      <a:tint val="80000"/>
                      <a:satMod val="250000"/>
                      <a:alpha val="45000"/>
                    </a:schemeClr>
                  </a:outerShdw>
                </a:effectLst>
              </a:rPr>
              <a:t>TEXTURA </a:t>
            </a:r>
            <a:br>
              <a:rPr lang="es-CO" sz="8000" b="1" dirty="0">
                <a:ln>
                  <a:prstDash val="solid"/>
                </a:ln>
                <a:solidFill>
                  <a:srgbClr val="C00000"/>
                </a:solidFill>
                <a:effectLst>
                  <a:outerShdw blurRad="88000" dist="50800" dir="5040000" algn="tl">
                    <a:schemeClr val="accent4">
                      <a:tint val="80000"/>
                      <a:satMod val="250000"/>
                      <a:alpha val="45000"/>
                    </a:schemeClr>
                  </a:outerShdw>
                </a:effectLst>
              </a:rPr>
            </a:br>
            <a:r>
              <a:rPr lang="es-CO" sz="8000" b="1" dirty="0">
                <a:ln>
                  <a:prstDash val="solid"/>
                </a:ln>
                <a:solidFill>
                  <a:srgbClr val="C00000"/>
                </a:solidFill>
                <a:effectLst>
                  <a:outerShdw blurRad="88000" dist="50800" dir="5040000" algn="tl">
                    <a:schemeClr val="accent4">
                      <a:tint val="80000"/>
                      <a:satMod val="250000"/>
                      <a:alpha val="45000"/>
                    </a:schemeClr>
                  </a:outerShdw>
                </a:effectLst>
              </a:rPr>
              <a:t>VISUAL Y RELACION  </a:t>
            </a:r>
            <a:br>
              <a:rPr lang="es-CO" sz="8000" b="1" dirty="0">
                <a:ln>
                  <a:prstDash val="solid"/>
                </a:ln>
                <a:solidFill>
                  <a:srgbClr val="C00000"/>
                </a:solidFill>
                <a:effectLst>
                  <a:outerShdw blurRad="88000" dist="50800" dir="5040000" algn="tl">
                    <a:schemeClr val="accent4">
                      <a:tint val="80000"/>
                      <a:satMod val="250000"/>
                      <a:alpha val="45000"/>
                    </a:schemeClr>
                  </a:outerShdw>
                </a:effectLst>
              </a:rPr>
            </a:br>
            <a:r>
              <a:rPr lang="es-CO" sz="8000" b="1" dirty="0">
                <a:ln>
                  <a:prstDash val="solid"/>
                </a:ln>
                <a:solidFill>
                  <a:srgbClr val="C00000"/>
                </a:solidFill>
                <a:effectLst>
                  <a:outerShdw blurRad="88000" dist="50800" dir="5040000" algn="tl">
                    <a:schemeClr val="accent4">
                      <a:tint val="80000"/>
                      <a:satMod val="250000"/>
                      <a:alpha val="45000"/>
                    </a:schemeClr>
                  </a:outerShdw>
                </a:effectLst>
              </a:rPr>
              <a:t>FIGURA FONDO </a:t>
            </a:r>
          </a:p>
        </p:txBody>
      </p:sp>
    </p:spTree>
    <p:extLst>
      <p:ext uri="{BB962C8B-B14F-4D97-AF65-F5344CB8AC3E}">
        <p14:creationId xmlns:p14="http://schemas.microsoft.com/office/powerpoint/2010/main" val="4141738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8328"/>
            <a:ext cx="8229600" cy="5610952"/>
          </a:xfrm>
        </p:spPr>
        <p:txBody>
          <a:bodyPr>
            <a:normAutofit fontScale="90000"/>
          </a:bodyPr>
          <a:lstStyle/>
          <a:p>
            <a:r>
              <a:rPr lang="es-CO" dirty="0">
                <a:solidFill>
                  <a:schemeClr val="tx1"/>
                </a:solidFill>
              </a:rPr>
              <a:t>Las partes de energía más alta y </a:t>
            </a:r>
            <a:r>
              <a:rPr lang="es-CO" dirty="0" smtClean="0">
                <a:solidFill>
                  <a:schemeClr val="tx1"/>
                </a:solidFill>
              </a:rPr>
              <a:t>mayor contraste se organizan en lo que se denomina </a:t>
            </a:r>
            <a:r>
              <a:rPr lang="es-CO" i="1" dirty="0" smtClean="0">
                <a:solidFill>
                  <a:schemeClr val="tx1"/>
                </a:solidFill>
              </a:rPr>
              <a:t>figura</a:t>
            </a:r>
            <a:r>
              <a:rPr lang="es-CO" dirty="0" smtClean="0">
                <a:solidFill>
                  <a:schemeClr val="tx1"/>
                </a:solidFill>
              </a:rPr>
              <a:t>. Esta última constituye el interés central, pero el fondo es igualmente importante</a:t>
            </a:r>
            <a:br>
              <a:rPr lang="es-CO" dirty="0" smtClean="0">
                <a:solidFill>
                  <a:schemeClr val="tx1"/>
                </a:solidFill>
              </a:rPr>
            </a:br>
            <a:r>
              <a:rPr lang="es-CO" dirty="0" smtClean="0">
                <a:solidFill>
                  <a:schemeClr val="tx1"/>
                </a:solidFill>
              </a:rPr>
              <a:t>porque ambos elementos son</a:t>
            </a:r>
            <a:br>
              <a:rPr lang="es-CO" dirty="0" smtClean="0">
                <a:solidFill>
                  <a:schemeClr val="tx1"/>
                </a:solidFill>
              </a:rPr>
            </a:br>
            <a:r>
              <a:rPr lang="es-CO" dirty="0" smtClean="0">
                <a:solidFill>
                  <a:schemeClr val="tx1"/>
                </a:solidFill>
              </a:rPr>
              <a:t>necesarios para la percepción de la forma.</a:t>
            </a:r>
            <a:endParaRPr lang="es-CO" dirty="0">
              <a:solidFill>
                <a:schemeClr val="tx1"/>
              </a:solidFill>
            </a:endParaRPr>
          </a:p>
        </p:txBody>
      </p:sp>
    </p:spTree>
    <p:extLst>
      <p:ext uri="{BB962C8B-B14F-4D97-AF65-F5344CB8AC3E}">
        <p14:creationId xmlns:p14="http://schemas.microsoft.com/office/powerpoint/2010/main" val="3121165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Users\usuario\Pictures\rela f f.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9144000" cy="6669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8011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8328"/>
            <a:ext cx="8229600" cy="6259024"/>
          </a:xfrm>
        </p:spPr>
        <p:txBody>
          <a:bodyPr>
            <a:normAutofit/>
          </a:bodyPr>
          <a:lstStyle/>
          <a:p>
            <a:pPr algn="just"/>
            <a:r>
              <a:rPr lang="es-CO" i="1" dirty="0">
                <a:solidFill>
                  <a:schemeClr val="tx1"/>
                </a:solidFill>
              </a:rPr>
              <a:t>El fondo es más grande que la figura y, por lo común, más simple</a:t>
            </a:r>
            <a:r>
              <a:rPr lang="es-CO" dirty="0">
                <a:solidFill>
                  <a:schemeClr val="tx1"/>
                </a:solidFill>
              </a:rPr>
              <a:t>. </a:t>
            </a:r>
            <a:r>
              <a:rPr lang="es-CO" dirty="0" smtClean="0">
                <a:solidFill>
                  <a:schemeClr val="tx1"/>
                </a:solidFill>
              </a:rPr>
              <a:t> Pero en ocasiones tienen </a:t>
            </a:r>
            <a:r>
              <a:rPr lang="es-CO" dirty="0">
                <a:solidFill>
                  <a:schemeClr val="tx1"/>
                </a:solidFill>
              </a:rPr>
              <a:t>valor </a:t>
            </a:r>
            <a:r>
              <a:rPr lang="es-CO" dirty="0" smtClean="0">
                <a:solidFill>
                  <a:schemeClr val="tx1"/>
                </a:solidFill>
              </a:rPr>
              <a:t>de figura </a:t>
            </a:r>
            <a:r>
              <a:rPr lang="es-CO" dirty="0">
                <a:solidFill>
                  <a:schemeClr val="tx1"/>
                </a:solidFill>
              </a:rPr>
              <a:t>porque su misma</a:t>
            </a:r>
            <a:br>
              <a:rPr lang="es-CO" dirty="0">
                <a:solidFill>
                  <a:schemeClr val="tx1"/>
                </a:solidFill>
              </a:rPr>
            </a:br>
            <a:r>
              <a:rPr lang="es-CO" dirty="0">
                <a:solidFill>
                  <a:schemeClr val="tx1"/>
                </a:solidFill>
              </a:rPr>
              <a:t>simplicidad establece un fuerte contraste con el resto del campo.</a:t>
            </a:r>
            <a:endParaRPr lang="es-CO" dirty="0">
              <a:solidFill>
                <a:schemeClr val="tx1"/>
              </a:solidFill>
            </a:endParaRPr>
          </a:p>
        </p:txBody>
      </p:sp>
    </p:spTree>
    <p:extLst>
      <p:ext uri="{BB962C8B-B14F-4D97-AF65-F5344CB8AC3E}">
        <p14:creationId xmlns:p14="http://schemas.microsoft.com/office/powerpoint/2010/main" val="3722488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052736"/>
            <a:ext cx="4175520" cy="45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1268760"/>
            <a:ext cx="3707905" cy="4346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0264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338327"/>
            <a:ext cx="8229600" cy="5937781"/>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CO" sz="9600" b="1" spc="50" dirty="0">
                <a:ln w="11430"/>
                <a:solidFill>
                  <a:schemeClr val="tx1"/>
                </a:solidFill>
                <a:effectLst>
                  <a:outerShdw blurRad="76200" dist="50800" dir="5400000" algn="tl" rotWithShape="0">
                    <a:srgbClr val="000000">
                      <a:alpha val="65000"/>
                    </a:srgbClr>
                  </a:outerShdw>
                </a:effectLst>
              </a:rPr>
              <a:t>TEXTURA </a:t>
            </a:r>
            <a:br>
              <a:rPr lang="es-CO" sz="9600" b="1" spc="50" dirty="0">
                <a:ln w="11430"/>
                <a:solidFill>
                  <a:schemeClr val="tx1"/>
                </a:solidFill>
                <a:effectLst>
                  <a:outerShdw blurRad="76200" dist="50800" dir="5400000" algn="tl" rotWithShape="0">
                    <a:srgbClr val="000000">
                      <a:alpha val="65000"/>
                    </a:srgbClr>
                  </a:outerShdw>
                </a:effectLst>
              </a:rPr>
            </a:br>
            <a:r>
              <a:rPr lang="es-CO" sz="9600" b="1" spc="50" dirty="0">
                <a:ln w="11430"/>
                <a:solidFill>
                  <a:schemeClr val="tx1"/>
                </a:solidFill>
                <a:effectLst>
                  <a:outerShdw blurRad="76200" dist="50800" dir="5400000" algn="tl" rotWithShape="0">
                    <a:srgbClr val="000000">
                      <a:alpha val="65000"/>
                    </a:srgbClr>
                  </a:outerShdw>
                </a:effectLst>
              </a:rPr>
              <a:t>VISUAL</a:t>
            </a:r>
          </a:p>
        </p:txBody>
      </p:sp>
    </p:spTree>
    <p:extLst>
      <p:ext uri="{BB962C8B-B14F-4D97-AF65-F5344CB8AC3E}">
        <p14:creationId xmlns:p14="http://schemas.microsoft.com/office/powerpoint/2010/main" val="932384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8328"/>
            <a:ext cx="8229600" cy="5970992"/>
          </a:xfrm>
        </p:spPr>
        <p:txBody>
          <a:bodyPr/>
          <a:lstStyle/>
          <a:p>
            <a:endParaRPr lang="es-CO" dirty="0"/>
          </a:p>
        </p:txBody>
      </p:sp>
      <p:pic>
        <p:nvPicPr>
          <p:cNvPr id="3" name="Picture 2" descr="D:\Users\usuario\Pictures\textura vis.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8280920" cy="6120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8244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7" y="404664"/>
            <a:ext cx="8496944" cy="6048672"/>
          </a:xfrm>
        </p:spPr>
        <p:txBody>
          <a:bodyPr>
            <a:normAutofit/>
          </a:bodyPr>
          <a:lstStyle/>
          <a:p>
            <a:pPr marL="0" indent="0" algn="just">
              <a:buNone/>
            </a:pPr>
            <a:r>
              <a:rPr lang="es-CO" sz="6000" dirty="0"/>
              <a:t>No sólo </a:t>
            </a:r>
            <a:r>
              <a:rPr lang="es-CO" sz="6000" dirty="0" smtClean="0"/>
              <a:t>es la cantidad </a:t>
            </a:r>
            <a:r>
              <a:rPr lang="es-CO" sz="6000" dirty="0"/>
              <a:t>y el tipo de luz que</a:t>
            </a:r>
          </a:p>
          <a:p>
            <a:pPr marL="0" indent="0" algn="just">
              <a:buNone/>
            </a:pPr>
            <a:r>
              <a:rPr lang="es-CO" sz="6000" dirty="0"/>
              <a:t>reflejan las superficies, sino también </a:t>
            </a:r>
            <a:r>
              <a:rPr lang="es-CO" sz="6000" dirty="0" smtClean="0"/>
              <a:t>la </a:t>
            </a:r>
            <a:r>
              <a:rPr lang="es-CO" sz="6000" dirty="0"/>
              <a:t>manera en </a:t>
            </a:r>
            <a:r>
              <a:rPr lang="es-CO" sz="6000" dirty="0" smtClean="0"/>
              <a:t>que  la </a:t>
            </a:r>
            <a:r>
              <a:rPr lang="es-CO" sz="6000" dirty="0"/>
              <a:t>reflejan. </a:t>
            </a:r>
          </a:p>
        </p:txBody>
      </p:sp>
    </p:spTree>
    <p:extLst>
      <p:ext uri="{BB962C8B-B14F-4D97-AF65-F5344CB8AC3E}">
        <p14:creationId xmlns:p14="http://schemas.microsoft.com/office/powerpoint/2010/main" val="3408422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338328"/>
            <a:ext cx="8229600" cy="5970992"/>
          </a:xfrm>
        </p:spPr>
        <p:txBody>
          <a:bodyPr/>
          <a:lstStyle/>
          <a:p>
            <a:pPr algn="l"/>
            <a:r>
              <a:rPr lang="es-CO" dirty="0">
                <a:solidFill>
                  <a:schemeClr val="tx1"/>
                </a:solidFill>
              </a:rPr>
              <a:t>Esta tiene </a:t>
            </a:r>
            <a:r>
              <a:rPr lang="es-CO" dirty="0" smtClean="0">
                <a:solidFill>
                  <a:schemeClr val="tx1"/>
                </a:solidFill>
              </a:rPr>
              <a:t>estrecha</a:t>
            </a:r>
            <a:br>
              <a:rPr lang="es-CO" dirty="0" smtClean="0">
                <a:solidFill>
                  <a:schemeClr val="tx1"/>
                </a:solidFill>
              </a:rPr>
            </a:br>
            <a:r>
              <a:rPr lang="es-CO" dirty="0" smtClean="0">
                <a:solidFill>
                  <a:schemeClr val="tx1"/>
                </a:solidFill>
              </a:rPr>
              <a:t> relación </a:t>
            </a:r>
            <a:br>
              <a:rPr lang="es-CO" dirty="0" smtClean="0">
                <a:solidFill>
                  <a:schemeClr val="tx1"/>
                </a:solidFill>
              </a:rPr>
            </a:br>
            <a:r>
              <a:rPr lang="es-CO" dirty="0" smtClean="0">
                <a:solidFill>
                  <a:schemeClr val="tx1"/>
                </a:solidFill>
              </a:rPr>
              <a:t> </a:t>
            </a:r>
            <a:r>
              <a:rPr lang="es-CO" dirty="0">
                <a:solidFill>
                  <a:schemeClr val="tx1"/>
                </a:solidFill>
              </a:rPr>
              <a:t>con </a:t>
            </a:r>
            <a:r>
              <a:rPr lang="es-CO" dirty="0" smtClean="0">
                <a:solidFill>
                  <a:schemeClr val="tx1"/>
                </a:solidFill>
              </a:rPr>
              <a:t>la cualidad táctil</a:t>
            </a:r>
            <a:r>
              <a:rPr lang="es-CO" dirty="0">
                <a:solidFill>
                  <a:schemeClr val="tx1"/>
                </a:solidFill>
              </a:rPr>
              <a:t/>
            </a:r>
            <a:br>
              <a:rPr lang="es-CO" dirty="0">
                <a:solidFill>
                  <a:schemeClr val="tx1"/>
                </a:solidFill>
              </a:rPr>
            </a:br>
            <a:r>
              <a:rPr lang="es-CO" dirty="0">
                <a:solidFill>
                  <a:schemeClr val="tx1"/>
                </a:solidFill>
              </a:rPr>
              <a:t>de una superficie. Algunas </a:t>
            </a:r>
            <a:r>
              <a:rPr lang="es-CO" dirty="0" smtClean="0">
                <a:solidFill>
                  <a:schemeClr val="tx1"/>
                </a:solidFill>
              </a:rPr>
              <a:t/>
            </a:r>
            <a:br>
              <a:rPr lang="es-CO" dirty="0" smtClean="0">
                <a:solidFill>
                  <a:schemeClr val="tx1"/>
                </a:solidFill>
              </a:rPr>
            </a:br>
            <a:r>
              <a:rPr lang="es-CO" dirty="0" smtClean="0">
                <a:solidFill>
                  <a:schemeClr val="tx1"/>
                </a:solidFill>
              </a:rPr>
              <a:t>de </a:t>
            </a:r>
            <a:r>
              <a:rPr lang="es-CO" dirty="0">
                <a:solidFill>
                  <a:schemeClr val="tx1"/>
                </a:solidFill>
              </a:rPr>
              <a:t>las palabras que usamos</a:t>
            </a:r>
            <a:br>
              <a:rPr lang="es-CO" dirty="0">
                <a:solidFill>
                  <a:schemeClr val="tx1"/>
                </a:solidFill>
              </a:rPr>
            </a:br>
            <a:r>
              <a:rPr lang="es-CO" dirty="0">
                <a:solidFill>
                  <a:schemeClr val="tx1"/>
                </a:solidFill>
              </a:rPr>
              <a:t>para descubrir texturas </a:t>
            </a:r>
            <a:r>
              <a:rPr lang="es-CO" dirty="0" smtClean="0">
                <a:solidFill>
                  <a:schemeClr val="tx1"/>
                </a:solidFill>
              </a:rPr>
              <a:t>son áspero</a:t>
            </a:r>
            <a:r>
              <a:rPr lang="es-CO" dirty="0">
                <a:solidFill>
                  <a:schemeClr val="tx1"/>
                </a:solidFill>
              </a:rPr>
              <a:t>, suave, duro, blando</a:t>
            </a:r>
            <a:r>
              <a:rPr lang="es-CO" dirty="0"/>
              <a:t>.</a:t>
            </a:r>
          </a:p>
        </p:txBody>
      </p:sp>
    </p:spTree>
    <p:extLst>
      <p:ext uri="{BB962C8B-B14F-4D97-AF65-F5344CB8AC3E}">
        <p14:creationId xmlns:p14="http://schemas.microsoft.com/office/powerpoint/2010/main" val="3013466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3" name="Picture 2" descr="D:\Users\usuario\Pictures\t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8271"/>
            <a:ext cx="8208912" cy="6115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0542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8328"/>
            <a:ext cx="8229600" cy="453083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s-CO" sz="9600" b="1" dirty="0">
                <a:ln w="11430"/>
                <a:solidFill>
                  <a:schemeClr val="tx1"/>
                </a:solidFill>
                <a:effectLst>
                  <a:outerShdw blurRad="50800" dist="39000" dir="5460000" algn="tl">
                    <a:srgbClr val="000000">
                      <a:alpha val="38000"/>
                    </a:srgbClr>
                  </a:outerShdw>
                </a:effectLst>
              </a:rPr>
              <a:t>RELACION</a:t>
            </a:r>
            <a:r>
              <a:rPr lang="es-CO" sz="9600" b="1" dirty="0" smtClean="0">
                <a:ln w="11430"/>
                <a:solidFill>
                  <a:schemeClr val="tx1"/>
                </a:solidFill>
                <a:effectLst>
                  <a:outerShdw blurRad="50800" dist="39000" dir="5460000" algn="tl">
                    <a:srgbClr val="000000">
                      <a:alpha val="38000"/>
                    </a:srgbClr>
                  </a:outerShdw>
                </a:effectLst>
              </a:rPr>
              <a:t/>
            </a:r>
            <a:br>
              <a:rPr lang="es-CO" sz="9600" b="1" dirty="0" smtClean="0">
                <a:ln w="11430"/>
                <a:solidFill>
                  <a:schemeClr val="tx1"/>
                </a:solidFill>
                <a:effectLst>
                  <a:outerShdw blurRad="50800" dist="39000" dir="5460000" algn="tl">
                    <a:srgbClr val="000000">
                      <a:alpha val="38000"/>
                    </a:srgbClr>
                  </a:outerShdw>
                </a:effectLst>
              </a:rPr>
            </a:br>
            <a:r>
              <a:rPr lang="es-CO" sz="9600" b="1" dirty="0" smtClean="0">
                <a:ln w="11430"/>
                <a:solidFill>
                  <a:schemeClr val="tx1"/>
                </a:solidFill>
                <a:effectLst>
                  <a:outerShdw blurRad="50800" dist="39000" dir="5460000" algn="tl">
                    <a:srgbClr val="000000">
                      <a:alpha val="38000"/>
                    </a:srgbClr>
                  </a:outerShdw>
                </a:effectLst>
              </a:rPr>
              <a:t>FIGURA </a:t>
            </a:r>
            <a:r>
              <a:rPr lang="es-CO" sz="9600" b="1" dirty="0">
                <a:ln w="11430"/>
                <a:solidFill>
                  <a:schemeClr val="tx1"/>
                </a:solidFill>
                <a:effectLst>
                  <a:outerShdw blurRad="50800" dist="39000" dir="5460000" algn="tl">
                    <a:srgbClr val="000000">
                      <a:alpha val="38000"/>
                    </a:srgbClr>
                  </a:outerShdw>
                </a:effectLst>
              </a:rPr>
              <a:t>FONDO</a:t>
            </a:r>
          </a:p>
        </p:txBody>
      </p:sp>
    </p:spTree>
    <p:extLst>
      <p:ext uri="{BB962C8B-B14F-4D97-AF65-F5344CB8AC3E}">
        <p14:creationId xmlns:p14="http://schemas.microsoft.com/office/powerpoint/2010/main" val="693570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4099" name="Picture 3" descr="D:\Users\usuario\Pictures\r.fi fon.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21326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51520" y="1720840"/>
            <a:ext cx="8892480" cy="5016758"/>
          </a:xfrm>
          <a:prstGeom prst="rect">
            <a:avLst/>
          </a:prstGeom>
        </p:spPr>
        <p:txBody>
          <a:bodyPr wrap="square">
            <a:spAutoFit/>
          </a:bodyPr>
          <a:lstStyle/>
          <a:p>
            <a:r>
              <a:rPr lang="es-CO" sz="3200" dirty="0"/>
              <a:t>La luz que reflejan los objetos de nuestro campo visual, llega a la </a:t>
            </a:r>
            <a:r>
              <a:rPr lang="es-CO" sz="3200" dirty="0" smtClean="0"/>
              <a:t>retina con diferentes </a:t>
            </a:r>
            <a:r>
              <a:rPr lang="es-CO" sz="3200" dirty="0"/>
              <a:t>cualidades y cantidades. </a:t>
            </a:r>
            <a:r>
              <a:rPr lang="es-CO" sz="3200" dirty="0" smtClean="0"/>
              <a:t>Y se inicia </a:t>
            </a:r>
            <a:r>
              <a:rPr lang="es-CO" sz="3200" dirty="0"/>
              <a:t>la respuesta </a:t>
            </a:r>
            <a:r>
              <a:rPr lang="es-CO" sz="3200" dirty="0" smtClean="0"/>
              <a:t>nerviosa correspondiente, lo </a:t>
            </a:r>
            <a:r>
              <a:rPr lang="es-CO" sz="3200" dirty="0"/>
              <a:t>que el cerebro registra como esquema de energía. Todo </a:t>
            </a:r>
            <a:r>
              <a:rPr lang="es-CO" sz="3200" dirty="0" smtClean="0"/>
              <a:t>ello constituye </a:t>
            </a:r>
            <a:r>
              <a:rPr lang="es-CO" sz="3200" dirty="0"/>
              <a:t>la base de nuestra percepción. Posee forma porque el contraste crea una</a:t>
            </a:r>
          </a:p>
          <a:p>
            <a:r>
              <a:rPr lang="es-CO" sz="3200" dirty="0"/>
              <a:t>estructura en el esquema. Las partes de baja energía o contraste débil se funden </a:t>
            </a:r>
            <a:r>
              <a:rPr lang="es-CO" sz="3200" dirty="0" smtClean="0"/>
              <a:t>y constituyen </a:t>
            </a:r>
            <a:r>
              <a:rPr lang="es-CO" sz="3200" dirty="0"/>
              <a:t>lo que los psicólogos llaman </a:t>
            </a:r>
            <a:r>
              <a:rPr lang="es-CO" sz="3200" i="1" dirty="0"/>
              <a:t>fondo</a:t>
            </a:r>
            <a:r>
              <a:rPr lang="es-CO" sz="2400" dirty="0"/>
              <a:t>. </a:t>
            </a:r>
          </a:p>
        </p:txBody>
      </p:sp>
    </p:spTree>
    <p:extLst>
      <p:ext uri="{BB962C8B-B14F-4D97-AF65-F5344CB8AC3E}">
        <p14:creationId xmlns:p14="http://schemas.microsoft.com/office/powerpoint/2010/main" val="34592913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83</TotalTime>
  <Words>167</Words>
  <Application>Microsoft Office PowerPoint</Application>
  <PresentationFormat>Presentación en pantalla (4:3)</PresentationFormat>
  <Paragraphs>10</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Forma de onda</vt:lpstr>
      <vt:lpstr>TEXTURA  VISUAL Y RELACION   FIGURA FONDO </vt:lpstr>
      <vt:lpstr>TEXTURA  VISUAL</vt:lpstr>
      <vt:lpstr>Presentación de PowerPoint</vt:lpstr>
      <vt:lpstr>Presentación de PowerPoint</vt:lpstr>
      <vt:lpstr>Esta tiene estrecha  relación   con la cualidad táctil de una superficie. Algunas  de las palabras que usamos para descubrir texturas son áspero, suave, duro, blando.</vt:lpstr>
      <vt:lpstr>Presentación de PowerPoint</vt:lpstr>
      <vt:lpstr>RELACION FIGURA FONDO</vt:lpstr>
      <vt:lpstr>Presentación de PowerPoint</vt:lpstr>
      <vt:lpstr>Presentación de PowerPoint</vt:lpstr>
      <vt:lpstr>Las partes de energía más alta y mayor contraste se organizan en lo que se denomina figura. Esta última constituye el interés central, pero el fondo es igualmente importante porque ambos elementos son necesarios para la percepción de la forma.</vt:lpstr>
      <vt:lpstr>Presentación de PowerPoint</vt:lpstr>
      <vt:lpstr>El fondo es más grande que la figura y, por lo común, más simple.  Pero en ocasiones tienen valor de figura porque su misma simplicidad establece un fuerte contraste con el resto del campo.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TEXTURA  VISUAL Y RELACION   FIGURA FONDO</dc:title>
  <dc:creator>usuario</dc:creator>
  <cp:lastModifiedBy>usuario</cp:lastModifiedBy>
  <cp:revision>8</cp:revision>
  <dcterms:created xsi:type="dcterms:W3CDTF">2011-08-27T15:30:05Z</dcterms:created>
  <dcterms:modified xsi:type="dcterms:W3CDTF">2011-08-27T18:47:36Z</dcterms:modified>
</cp:coreProperties>
</file>