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293A9-7E8B-4DBD-97E2-1F14E382C42A}" type="datetimeFigureOut">
              <a:rPr lang="es-AR" smtClean="0"/>
              <a:t>16/10/2012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6784-1316-4DA3-B639-CB538915C955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293A9-7E8B-4DBD-97E2-1F14E382C42A}" type="datetimeFigureOut">
              <a:rPr lang="es-AR" smtClean="0"/>
              <a:t>16/10/2012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6784-1316-4DA3-B639-CB538915C955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293A9-7E8B-4DBD-97E2-1F14E382C42A}" type="datetimeFigureOut">
              <a:rPr lang="es-AR" smtClean="0"/>
              <a:t>16/10/2012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6784-1316-4DA3-B639-CB538915C955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293A9-7E8B-4DBD-97E2-1F14E382C42A}" type="datetimeFigureOut">
              <a:rPr lang="es-AR" smtClean="0"/>
              <a:t>16/10/2012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6784-1316-4DA3-B639-CB538915C955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293A9-7E8B-4DBD-97E2-1F14E382C42A}" type="datetimeFigureOut">
              <a:rPr lang="es-AR" smtClean="0"/>
              <a:t>16/10/2012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6784-1316-4DA3-B639-CB538915C955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293A9-7E8B-4DBD-97E2-1F14E382C42A}" type="datetimeFigureOut">
              <a:rPr lang="es-AR" smtClean="0"/>
              <a:t>16/10/2012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6784-1316-4DA3-B639-CB538915C955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293A9-7E8B-4DBD-97E2-1F14E382C42A}" type="datetimeFigureOut">
              <a:rPr lang="es-AR" smtClean="0"/>
              <a:t>16/10/2012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6784-1316-4DA3-B639-CB538915C955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293A9-7E8B-4DBD-97E2-1F14E382C42A}" type="datetimeFigureOut">
              <a:rPr lang="es-AR" smtClean="0"/>
              <a:t>16/10/2012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6784-1316-4DA3-B639-CB538915C955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293A9-7E8B-4DBD-97E2-1F14E382C42A}" type="datetimeFigureOut">
              <a:rPr lang="es-AR" smtClean="0"/>
              <a:t>16/10/2012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6784-1316-4DA3-B639-CB538915C955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293A9-7E8B-4DBD-97E2-1F14E382C42A}" type="datetimeFigureOut">
              <a:rPr lang="es-AR" smtClean="0"/>
              <a:t>16/10/2012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6784-1316-4DA3-B639-CB538915C955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293A9-7E8B-4DBD-97E2-1F14E382C42A}" type="datetimeFigureOut">
              <a:rPr lang="es-AR" smtClean="0"/>
              <a:t>16/10/2012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6784-1316-4DA3-B639-CB538915C955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293A9-7E8B-4DBD-97E2-1F14E382C42A}" type="datetimeFigureOut">
              <a:rPr lang="es-AR" smtClean="0"/>
              <a:t>16/10/2012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D6784-1316-4DA3-B639-CB538915C955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farm3.static.flickr.com/2166/2322552665_31bcdd22e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bg1">
                    <a:lumMod val="95000"/>
                  </a:schemeClr>
                </a:solidFill>
              </a:rPr>
              <a:t>Población y trabajo</a:t>
            </a:r>
            <a:endParaRPr lang="es-A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AR" dirty="0" smtClean="0">
                <a:solidFill>
                  <a:schemeClr val="bg1">
                    <a:lumMod val="95000"/>
                  </a:schemeClr>
                </a:solidFill>
              </a:rPr>
              <a:t>Según su relación con el trabajo puede ser:</a:t>
            </a:r>
          </a:p>
          <a:p>
            <a:pPr>
              <a:buFont typeface="Symbol"/>
              <a:buChar char="·"/>
            </a:pPr>
            <a:r>
              <a:rPr lang="es-AR" dirty="0" smtClean="0">
                <a:solidFill>
                  <a:schemeClr val="bg1">
                    <a:lumMod val="95000"/>
                  </a:schemeClr>
                </a:solidFill>
                <a:sym typeface="Symbol"/>
              </a:rPr>
              <a:t>Activa: personas que intervienen en el proceso económico cooperando en la producción y realizando funciones de producción y consumo.</a:t>
            </a:r>
          </a:p>
          <a:p>
            <a:pPr>
              <a:buFont typeface="Symbol"/>
              <a:buChar char="·"/>
            </a:pPr>
            <a:r>
              <a:rPr lang="es-AR" dirty="0" smtClean="0">
                <a:solidFill>
                  <a:schemeClr val="bg1">
                    <a:lumMod val="95000"/>
                  </a:schemeClr>
                </a:solidFill>
                <a:sym typeface="Symbol"/>
              </a:rPr>
              <a:t>Inactiva: personas que solo realizan la función de consumo.</a:t>
            </a:r>
            <a:endParaRPr lang="es-AR" dirty="0" smtClean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farm3.static.flickr.com/2166/2322552665_31bcdd22e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bg1">
                    <a:lumMod val="95000"/>
                  </a:schemeClr>
                </a:solidFill>
              </a:rPr>
              <a:t>Producción y población</a:t>
            </a:r>
            <a:endParaRPr lang="es-A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s-AR" sz="2800" dirty="0" smtClean="0">
                <a:solidFill>
                  <a:schemeClr val="bg1">
                    <a:lumMod val="95000"/>
                  </a:schemeClr>
                </a:solidFill>
              </a:rPr>
              <a:t>Productividad: mide la cantidad de bienes y servicios producidos en un período de tiempo por cada trabajador.</a:t>
            </a:r>
          </a:p>
          <a:p>
            <a:r>
              <a:rPr lang="es-AR" sz="2800" dirty="0" smtClean="0">
                <a:solidFill>
                  <a:schemeClr val="bg1">
                    <a:lumMod val="95000"/>
                  </a:schemeClr>
                </a:solidFill>
              </a:rPr>
              <a:t>Tasa de actividad: cociente entre número total de activos y la población total en edad de trabajar, multiplicado por 100.</a:t>
            </a:r>
          </a:p>
          <a:p>
            <a:r>
              <a:rPr lang="es-AR" sz="2800" dirty="0" smtClean="0">
                <a:solidFill>
                  <a:schemeClr val="bg1">
                    <a:lumMod val="95000"/>
                  </a:schemeClr>
                </a:solidFill>
              </a:rPr>
              <a:t>Tasa de desocupación o desempleo: cociente entre el número de desocupados y la población económicamente activa, multiplicado por 100.</a:t>
            </a:r>
          </a:p>
          <a:p>
            <a:r>
              <a:rPr lang="es-AR" sz="2800" dirty="0" smtClean="0">
                <a:solidFill>
                  <a:schemeClr val="bg1">
                    <a:lumMod val="95000"/>
                  </a:schemeClr>
                </a:solidFill>
              </a:rPr>
              <a:t>Tasa de subocupación: cociente entre la población subocupada y la población económicamente activa, multiplicado por 100.</a:t>
            </a:r>
            <a:endParaRPr lang="es-AR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farm3.static.flickr.com/2166/2322552665_31bcdd22e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>
                <a:solidFill>
                  <a:schemeClr val="bg1">
                    <a:lumMod val="95000"/>
                  </a:schemeClr>
                </a:solidFill>
              </a:rPr>
              <a:t>La población y el mercado de trabajo</a:t>
            </a:r>
            <a:endParaRPr lang="es-A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r>
              <a:rPr lang="es-AR" dirty="0" smtClean="0">
                <a:solidFill>
                  <a:schemeClr val="bg1">
                    <a:lumMod val="95000"/>
                  </a:schemeClr>
                </a:solidFill>
              </a:rPr>
              <a:t>Mercado de trabajo: ámbito en el que los individuos ofrecen a las empresas su trabajo, durante un tiempo, a cambio de un salario. Las empresas demandan trabajo para poder llevar a cabo la producción, mientras que los individuos la ofrecen.</a:t>
            </a:r>
          </a:p>
          <a:p>
            <a:r>
              <a:rPr lang="es-AR" dirty="0" smtClean="0">
                <a:solidFill>
                  <a:schemeClr val="bg1">
                    <a:lumMod val="95000"/>
                  </a:schemeClr>
                </a:solidFill>
              </a:rPr>
              <a:t>Demanda de trabajo: cantidad de trabajadores que las empresas están dispuestas a contratar.</a:t>
            </a:r>
          </a:p>
          <a:p>
            <a:r>
              <a:rPr lang="es-AR" dirty="0" smtClean="0">
                <a:solidFill>
                  <a:schemeClr val="bg1">
                    <a:lumMod val="95000"/>
                  </a:schemeClr>
                </a:solidFill>
              </a:rPr>
              <a:t>Oferta de trabajo: cantidad de personas que están dispuestas a trabajar a los distintos niveles de salarios.</a:t>
            </a:r>
            <a:endParaRPr lang="es-A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217</Words>
  <Application>Microsoft Office PowerPoint</Application>
  <PresentationFormat>Presentación en pantalla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Población y trabajo</vt:lpstr>
      <vt:lpstr>Producción y población</vt:lpstr>
      <vt:lpstr>La población y el mercado de trabajo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Población y trabajo</dc:title>
  <dc:creator>Seven</dc:creator>
  <cp:lastModifiedBy>Seven</cp:lastModifiedBy>
  <cp:revision>3</cp:revision>
  <dcterms:created xsi:type="dcterms:W3CDTF">2012-10-16T21:58:37Z</dcterms:created>
  <dcterms:modified xsi:type="dcterms:W3CDTF">2012-10-16T22:19:01Z</dcterms:modified>
</cp:coreProperties>
</file>