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2" r:id="rId2"/>
    <p:sldId id="336" r:id="rId3"/>
    <p:sldId id="335" r:id="rId4"/>
    <p:sldId id="313" r:id="rId5"/>
    <p:sldId id="334" r:id="rId6"/>
    <p:sldId id="310" r:id="rId7"/>
    <p:sldId id="311" r:id="rId8"/>
    <p:sldId id="297" r:id="rId9"/>
    <p:sldId id="298" r:id="rId10"/>
    <p:sldId id="259" r:id="rId11"/>
    <p:sldId id="333" r:id="rId12"/>
    <p:sldId id="257" r:id="rId13"/>
    <p:sldId id="258" r:id="rId14"/>
    <p:sldId id="301" r:id="rId15"/>
    <p:sldId id="303" r:id="rId16"/>
    <p:sldId id="305" r:id="rId17"/>
    <p:sldId id="304" r:id="rId18"/>
    <p:sldId id="337" r:id="rId19"/>
    <p:sldId id="302" r:id="rId20"/>
    <p:sldId id="307" r:id="rId21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029"/>
    <a:srgbClr val="99CC00"/>
    <a:srgbClr val="93ED41"/>
    <a:srgbClr val="E8ED23"/>
    <a:srgbClr val="E8E8E8"/>
    <a:srgbClr val="333333"/>
    <a:srgbClr val="3F3F3F"/>
    <a:srgbClr val="FFFFFF"/>
    <a:srgbClr val="FF0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94660"/>
  </p:normalViewPr>
  <p:slideViewPr>
    <p:cSldViewPr>
      <p:cViewPr>
        <p:scale>
          <a:sx n="76" d="100"/>
          <a:sy n="76" d="100"/>
        </p:scale>
        <p:origin x="-120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CA5BB7C-E51E-41C7-BD75-7DBC8586D611}" type="datetimeFigureOut">
              <a:rPr lang="es-AR"/>
              <a:pPr>
                <a:defRPr/>
              </a:pPr>
              <a:t>11/2/2017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8D84AB7-471A-4131-9062-0ACBB079F7FA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1484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E7F5E-575D-4E30-9A70-92F2CC2C480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A18A9-C891-4CB9-8F36-E404C9D6A43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97AAE-2CFB-4C9B-9679-6ED6CB3007C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4BC9B-A13A-4724-8FF3-BF74A89D893C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81CCF-0252-4299-A240-C868226A65B6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B2CC-6C01-4FD1-9FC7-F57E630BC61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F4F31-47E3-4EC1-95CE-2BD4EC4AE37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08206-F2CD-4A88-883B-5ECA01CEB986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0FD4A-69CE-4096-AF97-02FEC89A088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6A66C-30E4-41ED-887F-287F0B0A204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3861B-6990-4048-B749-9FB59B939E1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C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L" smtClean="0"/>
              <a:t>Haga clic para modificar el estilo de texto del patrón</a:t>
            </a:r>
          </a:p>
          <a:p>
            <a:pPr lvl="1"/>
            <a:r>
              <a:rPr lang="es-CL" smtClean="0"/>
              <a:t>Segundo nivel</a:t>
            </a:r>
          </a:p>
          <a:p>
            <a:pPr lvl="2"/>
            <a:r>
              <a:rPr lang="es-CL" smtClean="0"/>
              <a:t>Tercer nivel</a:t>
            </a:r>
          </a:p>
          <a:p>
            <a:pPr lvl="3"/>
            <a:r>
              <a:rPr lang="es-CL" smtClean="0"/>
              <a:t>Cuarto nivel</a:t>
            </a:r>
          </a:p>
          <a:p>
            <a:pPr lvl="4"/>
            <a:r>
              <a:rPr lang="es-C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1945FA0-29D1-4981-BAC8-C451E2BE915E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ameo.com/read/0000508114a7daa02f483" TargetMode="External"/><Relationship Id="rId2" Type="http://schemas.openxmlformats.org/officeDocument/2006/relationships/hyperlink" Target="http://documents.scribd.com/docs/1ra42jc6q3pizi5fiav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://es.calameo.com/" TargetMode="External"/><Relationship Id="rId4" Type="http://schemas.openxmlformats.org/officeDocument/2006/relationships/hyperlink" Target="https://www.youtube.com/watch?v=XIXz1VuVsv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ocuments.scribd.com/docs/1ra42jc6q3pizi5fiave.pdf" TargetMode="External"/><Relationship Id="rId2" Type="http://schemas.openxmlformats.org/officeDocument/2006/relationships/hyperlink" Target="http://es.calameo.com/read/000050811970b471fba8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www.youtube.com/watch?v=A9jXKbRi7SU" TargetMode="External"/><Relationship Id="rId4" Type="http://schemas.openxmlformats.org/officeDocument/2006/relationships/hyperlink" Target="http://www.slideshare.ne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ocuments.scribd.com/docs/1ra42jc6q3pizi5fiave.pdf" TargetMode="External"/><Relationship Id="rId2" Type="http://schemas.openxmlformats.org/officeDocument/2006/relationships/hyperlink" Target="http://es.calameo.com/read/000050811970b471fba8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www.youtube.com/watch?v=Km_c7IHtHx4" TargetMode="External"/><Relationship Id="rId4" Type="http://schemas.openxmlformats.org/officeDocument/2006/relationships/hyperlink" Target="http://www.flickr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ocuments.scribd.com/docs/1ra42jc6q3pizi5fiave.pdf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://es.calameo.com/read/000050811970b471fba8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s://www.youtube.com/watch?v=tAEHQYI1B9g" TargetMode="External"/><Relationship Id="rId4" Type="http://schemas.openxmlformats.org/officeDocument/2006/relationships/hyperlink" Target="https://www.google.com/photos/about/?hl=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ocuments.scribd.com/docs/1ra42jc6q3pizi5fiave.pdf" TargetMode="External"/><Relationship Id="rId2" Type="http://schemas.openxmlformats.org/officeDocument/2006/relationships/hyperlink" Target="http://es.calameo.com/read/000050811970b471fba8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www.youtube.com/watch?v=FMOZI_WgjcI" TargetMode="External"/><Relationship Id="rId4" Type="http://schemas.openxmlformats.org/officeDocument/2006/relationships/hyperlink" Target="https://soundcloud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s.calameo.com/read/000050811970b471fba88" TargetMode="External"/><Relationship Id="rId2" Type="http://schemas.openxmlformats.org/officeDocument/2006/relationships/hyperlink" Target="http://documents.scribd.com/docs/1ra42jc6q3pizi5fiav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www.youtube.com/watch?v=n58DiiGNT4E" TargetMode="External"/><Relationship Id="rId4" Type="http://schemas.openxmlformats.org/officeDocument/2006/relationships/hyperlink" Target="http://www.youtub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ocuments.scribd.com/docs/1ra42jc6q3pizi5fiave.pdf" TargetMode="External"/><Relationship Id="rId2" Type="http://schemas.openxmlformats.org/officeDocument/2006/relationships/hyperlink" Target="http://es.calameo.com/read/000050811970b471fba8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s://www.youtube.com/watch?v=bBN3lRvdHW8" TargetMode="External"/><Relationship Id="rId4" Type="http://schemas.openxmlformats.org/officeDocument/2006/relationships/hyperlink" Target="http://files.dsnetwb.com/aTube_Catcher.ex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gster.com/jdelfrari/presentaciones-hipermedia/g-6kucb5npp5a1keqn9ghm1a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b="1" kern="1200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Archivos </a:t>
            </a:r>
          </a:p>
        </p:txBody>
      </p:sp>
      <p:sp>
        <p:nvSpPr>
          <p:cNvPr id="6" name="5 Flecha arriba"/>
          <p:cNvSpPr/>
          <p:nvPr/>
        </p:nvSpPr>
        <p:spPr>
          <a:xfrm rot="10800000">
            <a:off x="4357686" y="1142984"/>
            <a:ext cx="285752" cy="500067"/>
          </a:xfrm>
          <a:prstGeom prst="upArrow">
            <a:avLst/>
          </a:prstGeom>
          <a:solidFill>
            <a:srgbClr val="F79029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F79029"/>
              </a:solidFill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0" y="0"/>
            <a:ext cx="688629" cy="6858000"/>
            <a:chOff x="0" y="0"/>
            <a:chExt cx="688629" cy="6858000"/>
          </a:xfrm>
        </p:grpSpPr>
        <p:sp>
          <p:nvSpPr>
            <p:cNvPr id="13" name="12 Rectángulo"/>
            <p:cNvSpPr/>
            <p:nvPr/>
          </p:nvSpPr>
          <p:spPr>
            <a:xfrm>
              <a:off x="0" y="0"/>
              <a:ext cx="500034" cy="6858000"/>
            </a:xfrm>
            <a:prstGeom prst="rect">
              <a:avLst/>
            </a:prstGeom>
            <a:solidFill>
              <a:srgbClr val="F79029"/>
            </a:solidFill>
            <a:ln>
              <a:solidFill>
                <a:srgbClr val="F790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500034" y="0"/>
              <a:ext cx="142876" cy="6858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642910" y="0"/>
              <a:ext cx="45719" cy="6858000"/>
            </a:xfrm>
            <a:prstGeom prst="rect">
              <a:avLst/>
            </a:prstGeom>
            <a:solidFill>
              <a:srgbClr val="E8ED23"/>
            </a:solidFill>
            <a:ln>
              <a:solidFill>
                <a:srgbClr val="E8ED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1000100" y="1643050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Datos o información organizados en formato digital</a:t>
            </a:r>
            <a:endParaRPr lang="es-ES_tradnl" dirty="0"/>
          </a:p>
        </p:txBody>
      </p:sp>
      <p:pic>
        <p:nvPicPr>
          <p:cNvPr id="16" name="15 Imagen" descr="comp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143116"/>
            <a:ext cx="1524391" cy="1014413"/>
          </a:xfrm>
          <a:prstGeom prst="rect">
            <a:avLst/>
          </a:prstGeom>
        </p:spPr>
      </p:pic>
      <p:pic>
        <p:nvPicPr>
          <p:cNvPr id="17" name="16 Imagen" descr="disco rigi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2143116"/>
            <a:ext cx="1317612" cy="1317612"/>
          </a:xfrm>
          <a:prstGeom prst="rect">
            <a:avLst/>
          </a:prstGeom>
        </p:spPr>
      </p:pic>
      <p:sp>
        <p:nvSpPr>
          <p:cNvPr id="18" name="17 Cerrar llave"/>
          <p:cNvSpPr/>
          <p:nvPr/>
        </p:nvSpPr>
        <p:spPr>
          <a:xfrm>
            <a:off x="3857620" y="2000240"/>
            <a:ext cx="500066" cy="1357322"/>
          </a:xfrm>
          <a:prstGeom prst="rightBrace">
            <a:avLst/>
          </a:prstGeom>
          <a:ln>
            <a:solidFill>
              <a:srgbClr val="F79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4357686" y="2500306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Almacenan la información en bits (0 y 1)</a:t>
            </a:r>
            <a:endParaRPr lang="es-ES_tradnl" dirty="0"/>
          </a:p>
        </p:txBody>
      </p:sp>
      <p:sp>
        <p:nvSpPr>
          <p:cNvPr id="20" name="19 Flecha arriba"/>
          <p:cNvSpPr/>
          <p:nvPr/>
        </p:nvSpPr>
        <p:spPr>
          <a:xfrm rot="10800000">
            <a:off x="5857884" y="2857496"/>
            <a:ext cx="285752" cy="500067"/>
          </a:xfrm>
          <a:prstGeom prst="upArrow">
            <a:avLst/>
          </a:prstGeom>
          <a:solidFill>
            <a:srgbClr val="F79029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F79029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572000" y="350043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2 estados electrónicos</a:t>
            </a:r>
            <a:endParaRPr lang="es-ES_tradnl" dirty="0"/>
          </a:p>
        </p:txBody>
      </p:sp>
      <p:cxnSp>
        <p:nvCxnSpPr>
          <p:cNvPr id="23" name="22 Conector recto de flecha"/>
          <p:cNvCxnSpPr/>
          <p:nvPr/>
        </p:nvCxnSpPr>
        <p:spPr>
          <a:xfrm rot="5400000" flipH="1" flipV="1">
            <a:off x="7143768" y="3357562"/>
            <a:ext cx="285752" cy="285752"/>
          </a:xfrm>
          <a:prstGeom prst="straightConnector1">
            <a:avLst/>
          </a:prstGeom>
          <a:ln>
            <a:solidFill>
              <a:srgbClr val="F790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rot="16200000" flipH="1">
            <a:off x="7143768" y="3786190"/>
            <a:ext cx="285752" cy="285752"/>
          </a:xfrm>
          <a:prstGeom prst="straightConnector1">
            <a:avLst/>
          </a:prstGeom>
          <a:ln>
            <a:solidFill>
              <a:srgbClr val="F790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7215174" y="314324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Apagado: 0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7215174" y="385762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Encendido: 1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1142976" y="4429132"/>
            <a:ext cx="7572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smtClean="0"/>
              <a:t>Combinando estos 2 estados se pueden representar letras, nº, símbolos y colores</a:t>
            </a:r>
            <a:endParaRPr lang="es-ES_tradnl" sz="16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571604" y="528638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A, B …</a:t>
            </a:r>
            <a:endParaRPr lang="es-ES_tradnl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2786050" y="592933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1, 2 …</a:t>
            </a:r>
            <a:endParaRPr lang="es-ES_tradnl" b="1" dirty="0"/>
          </a:p>
        </p:txBody>
      </p:sp>
      <p:sp>
        <p:nvSpPr>
          <p:cNvPr id="32" name="31 CuadroTexto"/>
          <p:cNvSpPr txBox="1"/>
          <p:nvPr/>
        </p:nvSpPr>
        <p:spPr>
          <a:xfrm>
            <a:off x="4286248" y="542926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$, &amp; , ¿ …</a:t>
            </a:r>
            <a:endParaRPr lang="es-ES_tradnl" b="1" dirty="0"/>
          </a:p>
        </p:txBody>
      </p:sp>
      <p:pic>
        <p:nvPicPr>
          <p:cNvPr id="33" name="32 Imagen" descr="color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5000636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CL" sz="2800" b="1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El poder pedagógico de las presentaciones </a:t>
            </a:r>
            <a:r>
              <a:rPr lang="es-CL" sz="2800" b="1" dirty="0" err="1" smtClean="0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hipermediales</a:t>
            </a:r>
            <a:endParaRPr lang="es-CL" sz="2800" b="1" dirty="0" smtClean="0">
              <a:solidFill>
                <a:srgbClr val="99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850" y="1125538"/>
            <a:ext cx="8605868" cy="544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s-ES_tradnl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Presentan información de manera variada y atractiva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s-ES_tradnl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Avivan el interés</a:t>
            </a:r>
            <a:r>
              <a:rPr kumimoji="0" lang="es-ES_tradn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s-ES_tradnl" sz="1600" dirty="0" smtClean="0">
                <a:latin typeface="Calibri" pitchFamily="34" charset="0"/>
              </a:rPr>
              <a:t>Los alumnos suelen estar muy motivados al utilizar estos materiales, y la motivación (el querer) es uno de los motores del aprendizaje, ya que incita a la actividad y al pensamiento.</a:t>
            </a:r>
            <a:endParaRPr kumimoji="0" lang="es-A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s-ES_tradnl" sz="2400" b="1" dirty="0" smtClean="0">
                <a:latin typeface="Calibri" pitchFamily="34" charset="0"/>
              </a:rPr>
              <a:t>Orientan aprendizajes:  </a:t>
            </a:r>
            <a:r>
              <a:rPr lang="es-ES_tradnl" sz="1600" dirty="0" smtClean="0">
                <a:latin typeface="Calibri" pitchFamily="34" charset="0"/>
              </a:rPr>
              <a:t>a través de entornos de aprendizaje, que pueden incluir buenos gráficos dinámicos, simulaciones, herramientas para el proceso de la información... que guíen a los estudiantes y favorezcan la comprensión.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s-ES_tradnl" sz="2400" b="1" dirty="0" smtClean="0">
                <a:latin typeface="Calibri" pitchFamily="34" charset="0"/>
              </a:rPr>
              <a:t>Posibilitan un trabajo individual y también en grupo: </a:t>
            </a:r>
            <a:r>
              <a:rPr lang="es-ES_tradnl" sz="1600" dirty="0" smtClean="0">
                <a:latin typeface="Calibri" pitchFamily="34" charset="0"/>
              </a:rPr>
              <a:t>ya que pueden adaptarse a sus conocimientos previos y a su ritmo de trabajo y también facilitan el compartir información y la comunicación entre los miembros de un grupo.</a:t>
            </a:r>
            <a:endParaRPr lang="es-ES_tradnl" sz="1600" b="1" dirty="0" smtClean="0">
              <a:latin typeface="Calibri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s-ES_tradnl" sz="2400" b="1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Atiende a los diferentes tipos de percepción</a:t>
            </a:r>
            <a:r>
              <a:rPr lang="es-ES_tradnl" sz="24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s-ES_tradnl" sz="16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percepción visual, auditiva, </a:t>
            </a:r>
            <a:r>
              <a:rPr lang="es-ES_tradnl" sz="1600" kern="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kinestésica</a:t>
            </a:r>
            <a:endParaRPr kumimoji="0" lang="es-A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s-ES_tradnl" sz="2400" b="1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Permite el desarrollo de las capacidades básicas del </a:t>
            </a:r>
            <a:r>
              <a:rPr lang="es-ES_tradnl" sz="2400" b="1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pensamiento</a:t>
            </a:r>
            <a:r>
              <a:rPr lang="es-ES_tradnl" sz="2400" b="1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:  </a:t>
            </a:r>
            <a:r>
              <a:rPr lang="es-ES_tradnl" sz="1600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observar, comparar, clasificar, </a:t>
            </a:r>
            <a:r>
              <a:rPr lang="es-ES_tradnl" sz="1600" kern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hipotetizar</a:t>
            </a:r>
            <a:r>
              <a:rPr lang="es-ES_tradnl" sz="1600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, suponer, criticar</a:t>
            </a:r>
            <a:r>
              <a:rPr lang="es-ES_tradnl" sz="16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imaginar</a:t>
            </a:r>
            <a:r>
              <a:rPr lang="es-ES_tradnl" sz="1600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, organizar, resumir, codificar, interpretar, resolver problemas y </a:t>
            </a:r>
            <a:r>
              <a:rPr lang="es-ES_tradnl" sz="16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tomar decisiones</a:t>
            </a:r>
            <a:r>
              <a:rPr lang="es-ES_tradnl" sz="1600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s-ES_tradnl" sz="16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proponer </a:t>
            </a:r>
            <a:r>
              <a:rPr lang="es-ES_tradnl" sz="1600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y argumentar.</a:t>
            </a:r>
            <a:endParaRPr lang="es-AR" sz="1600" kern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 rot="5400000">
            <a:off x="4549140" y="2263140"/>
            <a:ext cx="45719" cy="9144001"/>
          </a:xfrm>
          <a:prstGeom prst="rect">
            <a:avLst/>
          </a:prstGeom>
          <a:solidFill>
            <a:srgbClr val="E8ED23"/>
          </a:solidFill>
          <a:ln>
            <a:solidFill>
              <a:srgbClr val="E8E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Investigar y descargar material de internet</a:t>
            </a:r>
            <a:endParaRPr lang="es-ES_tradn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Sección 3</a:t>
            </a:r>
            <a:endParaRPr lang="es-ES_tradnl" dirty="0"/>
          </a:p>
        </p:txBody>
      </p:sp>
      <p:sp>
        <p:nvSpPr>
          <p:cNvPr id="9" name="8 Rectángulo"/>
          <p:cNvSpPr/>
          <p:nvPr/>
        </p:nvSpPr>
        <p:spPr>
          <a:xfrm rot="5400000">
            <a:off x="4549140" y="2263140"/>
            <a:ext cx="45719" cy="9144001"/>
          </a:xfrm>
          <a:prstGeom prst="rect">
            <a:avLst/>
          </a:prstGeom>
          <a:solidFill>
            <a:srgbClr val="E8ED23"/>
          </a:solidFill>
          <a:ln>
            <a:solidFill>
              <a:srgbClr val="E8E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10" name="9 Grupo"/>
          <p:cNvGrpSpPr/>
          <p:nvPr/>
        </p:nvGrpSpPr>
        <p:grpSpPr>
          <a:xfrm rot="5400000">
            <a:off x="4227687" y="-4227685"/>
            <a:ext cx="688629" cy="9143999"/>
            <a:chOff x="0" y="0"/>
            <a:chExt cx="688629" cy="6858000"/>
          </a:xfrm>
        </p:grpSpPr>
        <p:sp>
          <p:nvSpPr>
            <p:cNvPr id="11" name="10 Rectángulo"/>
            <p:cNvSpPr/>
            <p:nvPr/>
          </p:nvSpPr>
          <p:spPr>
            <a:xfrm>
              <a:off x="0" y="0"/>
              <a:ext cx="500034" cy="6858000"/>
            </a:xfrm>
            <a:prstGeom prst="rect">
              <a:avLst/>
            </a:prstGeom>
            <a:solidFill>
              <a:srgbClr val="F79029"/>
            </a:solidFill>
            <a:ln>
              <a:solidFill>
                <a:srgbClr val="F790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500034" y="0"/>
              <a:ext cx="142876" cy="6858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642910" y="0"/>
              <a:ext cx="45719" cy="6858000"/>
            </a:xfrm>
            <a:prstGeom prst="rect">
              <a:avLst/>
            </a:prstGeom>
            <a:solidFill>
              <a:srgbClr val="E8ED23"/>
            </a:solidFill>
            <a:ln>
              <a:solidFill>
                <a:srgbClr val="E8ED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CL" b="1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Investigar y descargar material de Internet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332038"/>
            <a:ext cx="8358246" cy="3454416"/>
          </a:xfrm>
        </p:spPr>
        <p:txBody>
          <a:bodyPr/>
          <a:lstStyle/>
          <a:p>
            <a:pPr>
              <a:buNone/>
            </a:pPr>
            <a:r>
              <a:rPr lang="es-ES_tradnl" sz="2400" b="1" dirty="0" smtClean="0"/>
              <a:t>¿</a:t>
            </a:r>
            <a:r>
              <a:rPr lang="es-ES_tradnl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Qué se puede publicar o descargar de Internet?</a:t>
            </a:r>
          </a:p>
          <a:p>
            <a:r>
              <a:rPr lang="es-AR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Documentos </a:t>
            </a:r>
          </a:p>
          <a:p>
            <a:r>
              <a:rPr lang="es-AR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Presentaciones</a:t>
            </a:r>
          </a:p>
          <a:p>
            <a:r>
              <a:rPr lang="es-AR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Imágenes</a:t>
            </a:r>
          </a:p>
          <a:p>
            <a:r>
              <a:rPr lang="es-AR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Música/Audios</a:t>
            </a:r>
          </a:p>
          <a:p>
            <a:r>
              <a:rPr lang="es-AR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Videos</a:t>
            </a:r>
          </a:p>
          <a:p>
            <a:r>
              <a:rPr lang="es-AR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Otros</a:t>
            </a:r>
          </a:p>
        </p:txBody>
      </p:sp>
      <p:pic>
        <p:nvPicPr>
          <p:cNvPr id="5" name="Picture 14" descr="ANd9GcS3wuLzSpJLGgWxZ6VO-0qBl8CaKJpaGDSVMtmbnGrGxxJB1f4&amp;t=1&amp;usg=__LeHJdDgQxgRWgMyOLbFs_c1XzGI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000372"/>
            <a:ext cx="1708150" cy="1862138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286256"/>
            <a:ext cx="3041650" cy="715962"/>
          </a:xfrm>
          <a:prstGeom prst="rect">
            <a:avLst/>
          </a:prstGeom>
          <a:noFill/>
        </p:spPr>
      </p:pic>
      <p:pic>
        <p:nvPicPr>
          <p:cNvPr id="7" name="6 Imagen" descr="slideshare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5286388"/>
            <a:ext cx="3048000" cy="1047750"/>
          </a:xfrm>
          <a:prstGeom prst="rect">
            <a:avLst/>
          </a:prstGeom>
        </p:spPr>
      </p:pic>
      <p:pic>
        <p:nvPicPr>
          <p:cNvPr id="8" name="7 Imagen" descr="youtub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5572140"/>
            <a:ext cx="1409700" cy="790575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 rot="5400000">
            <a:off x="4549140" y="2263140"/>
            <a:ext cx="45719" cy="9144001"/>
          </a:xfrm>
          <a:prstGeom prst="rect">
            <a:avLst/>
          </a:prstGeom>
          <a:solidFill>
            <a:srgbClr val="E8ED23"/>
          </a:solidFill>
          <a:ln>
            <a:solidFill>
              <a:srgbClr val="E8E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08892"/>
            <a:ext cx="1763688" cy="881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CL" b="1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Recursos de la Web 2.0 (algunos de ellos)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844824"/>
            <a:ext cx="6696075" cy="5286412"/>
          </a:xfrm>
        </p:spPr>
        <p:txBody>
          <a:bodyPr/>
          <a:lstStyle/>
          <a:p>
            <a:pPr algn="ctr" eaLnBrk="1" hangingPunct="1"/>
            <a:r>
              <a:rPr lang="es-CL" dirty="0" err="1" smtClean="0"/>
              <a:t>Calameo</a:t>
            </a:r>
            <a:endParaRPr lang="es-CL" dirty="0" smtClean="0"/>
          </a:p>
          <a:p>
            <a:pPr algn="ctr" eaLnBrk="1" hangingPunct="1"/>
            <a:r>
              <a:rPr lang="es-CL" dirty="0" err="1" smtClean="0"/>
              <a:t>Slideshare</a:t>
            </a:r>
            <a:endParaRPr lang="es-CL" dirty="0" smtClean="0"/>
          </a:p>
          <a:p>
            <a:pPr algn="ctr" eaLnBrk="1" hangingPunct="1"/>
            <a:r>
              <a:rPr lang="es-CL" dirty="0" err="1" smtClean="0"/>
              <a:t>Flickr</a:t>
            </a:r>
            <a:endParaRPr lang="es-CL" dirty="0" smtClean="0"/>
          </a:p>
          <a:p>
            <a:pPr algn="ctr" eaLnBrk="1" hangingPunct="1"/>
            <a:r>
              <a:rPr lang="es-CL" dirty="0" smtClean="0"/>
              <a:t>Google Fotos</a:t>
            </a:r>
          </a:p>
          <a:p>
            <a:pPr algn="ctr" eaLnBrk="1" hangingPunct="1"/>
            <a:r>
              <a:rPr lang="es-CL" dirty="0" err="1" smtClean="0"/>
              <a:t>Soundcloud</a:t>
            </a:r>
            <a:endParaRPr lang="es-CL" dirty="0" smtClean="0"/>
          </a:p>
          <a:p>
            <a:pPr algn="ctr" eaLnBrk="1" hangingPunct="1"/>
            <a:r>
              <a:rPr lang="es-CL" dirty="0" err="1" smtClean="0"/>
              <a:t>Youtube</a:t>
            </a:r>
            <a:endParaRPr lang="es-CL" dirty="0" smtClean="0"/>
          </a:p>
          <a:p>
            <a:pPr algn="ctr" eaLnBrk="1" hangingPunct="1"/>
            <a:r>
              <a:rPr lang="es-CL" dirty="0" err="1" smtClean="0"/>
              <a:t>Atube</a:t>
            </a:r>
            <a:r>
              <a:rPr lang="es-CL" dirty="0" smtClean="0"/>
              <a:t> </a:t>
            </a:r>
            <a:r>
              <a:rPr lang="es-CL" dirty="0" err="1" smtClean="0"/>
              <a:t>Catcher</a:t>
            </a:r>
            <a:endParaRPr lang="es-CL" dirty="0" smtClean="0"/>
          </a:p>
          <a:p>
            <a:pPr algn="ctr" eaLnBrk="1" hangingPunct="1">
              <a:buNone/>
            </a:pPr>
            <a:endParaRPr lang="es-CL" dirty="0" smtClean="0"/>
          </a:p>
          <a:p>
            <a:pPr algn="ctr" eaLnBrk="1" hangingPunct="1"/>
            <a:endParaRPr lang="es-CL" dirty="0" smtClean="0"/>
          </a:p>
          <a:p>
            <a:pPr algn="ctr" eaLnBrk="1" hangingPunct="1"/>
            <a:endParaRPr lang="es-CL" dirty="0" smtClean="0"/>
          </a:p>
        </p:txBody>
      </p:sp>
      <p:sp>
        <p:nvSpPr>
          <p:cNvPr id="4" name="3 Rectángulo"/>
          <p:cNvSpPr/>
          <p:nvPr/>
        </p:nvSpPr>
        <p:spPr>
          <a:xfrm rot="5400000">
            <a:off x="4549140" y="2263140"/>
            <a:ext cx="45719" cy="9144001"/>
          </a:xfrm>
          <a:prstGeom prst="rect">
            <a:avLst/>
          </a:prstGeom>
          <a:solidFill>
            <a:srgbClr val="E8ED23"/>
          </a:solidFill>
          <a:ln>
            <a:solidFill>
              <a:srgbClr val="E8E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CL" b="1" dirty="0" err="1" smtClean="0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Calameo</a:t>
            </a:r>
            <a:r>
              <a:rPr lang="es-CL" b="1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142984"/>
            <a:ext cx="8001056" cy="1857388"/>
          </a:xfrm>
        </p:spPr>
        <p:txBody>
          <a:bodyPr/>
          <a:lstStyle/>
          <a:p>
            <a:r>
              <a:rPr lang="es-ES_tradnl" sz="1600" dirty="0" err="1" smtClean="0"/>
              <a:t>Calaméo</a:t>
            </a:r>
            <a:r>
              <a:rPr lang="es-ES_tradnl" sz="1600" dirty="0" smtClean="0"/>
              <a:t> es un recurso de la web 2.0 que permite publicar y compartir documentos en línea. </a:t>
            </a:r>
          </a:p>
          <a:p>
            <a:r>
              <a:rPr lang="es-ES_tradnl" sz="1600" dirty="0" smtClean="0"/>
              <a:t>Ofrece la posibilidad de crear, alojar y compartir publicaciones interactivas. Admite y convierte una gran variedad de tipos de archivos -PDF, Word, </a:t>
            </a:r>
            <a:r>
              <a:rPr lang="es-ES_tradnl" sz="1600" dirty="0" err="1" smtClean="0"/>
              <a:t>Powerpoint</a:t>
            </a:r>
            <a:r>
              <a:rPr lang="es-ES_tradnl" sz="1600" dirty="0" smtClean="0"/>
              <a:t>, </a:t>
            </a:r>
            <a:r>
              <a:rPr lang="es-ES_tradnl" sz="1600" dirty="0" err="1" smtClean="0"/>
              <a:t>OpenOffice</a:t>
            </a:r>
            <a:r>
              <a:rPr lang="es-ES_tradnl" sz="1600" dirty="0" smtClean="0"/>
              <a:t>, </a:t>
            </a:r>
            <a:r>
              <a:rPr lang="es-ES_tradnl" sz="1600" dirty="0" err="1" smtClean="0"/>
              <a:t>etc</a:t>
            </a:r>
            <a:r>
              <a:rPr lang="es-ES_tradnl" sz="1600" dirty="0" smtClean="0"/>
              <a:t>… – en un documento que se puede leer pasando las páginas como en un libro. </a:t>
            </a:r>
          </a:p>
          <a:p>
            <a:r>
              <a:rPr lang="es-ES_tradnl" sz="1600" dirty="0" smtClean="0"/>
              <a:t>Requiere registrarse y el registro es gratuito.</a:t>
            </a:r>
          </a:p>
          <a:p>
            <a:pPr>
              <a:buNone/>
            </a:pPr>
            <a:endParaRPr lang="es-ES_tradnl" sz="1600" dirty="0" smtClean="0">
              <a:hlinkClick r:id="rId2"/>
            </a:endParaRPr>
          </a:p>
          <a:p>
            <a:pPr>
              <a:buNone/>
            </a:pPr>
            <a:r>
              <a:rPr lang="es-ES_tradnl" sz="1600" dirty="0" smtClean="0">
                <a:hlinkClick r:id="rId3"/>
              </a:rPr>
              <a:t>Ejemplo</a:t>
            </a: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2"/>
            </a:endParaRPr>
          </a:p>
          <a:p>
            <a:pPr>
              <a:buNone/>
            </a:pPr>
            <a:r>
              <a:rPr lang="es-ES_tradnl" sz="1600" dirty="0" smtClean="0">
                <a:hlinkClick r:id="rId4"/>
              </a:rPr>
              <a:t>Tutorial</a:t>
            </a:r>
            <a:endParaRPr lang="es-ES_tradnl" sz="1600" dirty="0" smtClean="0"/>
          </a:p>
          <a:p>
            <a:pPr>
              <a:buNone/>
            </a:pPr>
            <a:endParaRPr lang="es-ES_tradnl" sz="1600" dirty="0" smtClean="0"/>
          </a:p>
          <a:p>
            <a:pPr>
              <a:buNone/>
            </a:pPr>
            <a:r>
              <a:rPr lang="es-ES_tradnl" sz="1600" dirty="0" smtClean="0">
                <a:hlinkClick r:id="rId5"/>
              </a:rPr>
              <a:t>Sitio</a:t>
            </a:r>
            <a:endParaRPr lang="es-ES_tradnl" sz="1600" dirty="0" smtClean="0"/>
          </a:p>
          <a:p>
            <a:endParaRPr lang="es-ES_tradnl" sz="1600" dirty="0" smtClean="0"/>
          </a:p>
          <a:p>
            <a:pPr algn="ctr" eaLnBrk="1" hangingPunct="1"/>
            <a:endParaRPr lang="es-CL" sz="1600" dirty="0" smtClean="0"/>
          </a:p>
          <a:p>
            <a:pPr algn="ctr" eaLnBrk="1" hangingPunct="1"/>
            <a:endParaRPr lang="es-CL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 t="17500" b="6666"/>
          <a:stretch>
            <a:fillRect/>
          </a:stretch>
        </p:blipFill>
        <p:spPr bwMode="auto">
          <a:xfrm>
            <a:off x="2000232" y="3214686"/>
            <a:ext cx="6786610" cy="321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 rot="5400000">
            <a:off x="4549140" y="2263140"/>
            <a:ext cx="45719" cy="9144001"/>
          </a:xfrm>
          <a:prstGeom prst="rect">
            <a:avLst/>
          </a:prstGeom>
          <a:solidFill>
            <a:srgbClr val="E8ED23"/>
          </a:solidFill>
          <a:ln>
            <a:solidFill>
              <a:srgbClr val="E8E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CL" b="1" dirty="0" err="1" smtClean="0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Slideshare</a:t>
            </a:r>
            <a:endParaRPr lang="es-CL" b="1" dirty="0" smtClean="0">
              <a:solidFill>
                <a:srgbClr val="99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142984"/>
            <a:ext cx="8001056" cy="1000132"/>
          </a:xfrm>
        </p:spPr>
        <p:txBody>
          <a:bodyPr/>
          <a:lstStyle/>
          <a:p>
            <a:r>
              <a:rPr lang="es-ES_tradnl" sz="1600" dirty="0" smtClean="0"/>
              <a:t>Ofrece un servicio gratuito para publicar y compartir presentaciones.</a:t>
            </a:r>
          </a:p>
          <a:p>
            <a:r>
              <a:rPr lang="es-ES_tradnl" sz="1600" dirty="0" smtClean="0"/>
              <a:t>Permite subir archivos de Word, </a:t>
            </a:r>
            <a:r>
              <a:rPr lang="es-ES_tradnl" sz="1600" dirty="0" err="1" smtClean="0"/>
              <a:t>Powerpoint</a:t>
            </a:r>
            <a:r>
              <a:rPr lang="es-ES_tradnl" sz="1600" dirty="0" smtClean="0"/>
              <a:t> y .PDF</a:t>
            </a:r>
          </a:p>
          <a:p>
            <a:r>
              <a:rPr lang="es-ES_tradnl" sz="1600" dirty="0" smtClean="0"/>
              <a:t>Se pueden conformar comunidades.</a:t>
            </a: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3"/>
            </a:endParaRPr>
          </a:p>
          <a:p>
            <a:pPr>
              <a:buNone/>
            </a:pPr>
            <a:endParaRPr lang="es-ES_tradnl" sz="16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857224" y="3429000"/>
            <a:ext cx="9455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hlinkClick r:id="rId4"/>
              </a:rPr>
              <a:t>Sitio</a:t>
            </a:r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>
                <a:hlinkClick r:id="rId5"/>
              </a:rPr>
              <a:t>Tutorial</a:t>
            </a:r>
            <a:endParaRPr lang="es-ES_tradnl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 l="8854" t="17500" r="13541" b="6666"/>
          <a:stretch>
            <a:fillRect/>
          </a:stretch>
        </p:blipFill>
        <p:spPr bwMode="auto">
          <a:xfrm>
            <a:off x="2500298" y="2428868"/>
            <a:ext cx="5877574" cy="358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 rot="5400000">
            <a:off x="4549140" y="2263140"/>
            <a:ext cx="45719" cy="9144001"/>
          </a:xfrm>
          <a:prstGeom prst="rect">
            <a:avLst/>
          </a:prstGeom>
          <a:solidFill>
            <a:srgbClr val="E8ED23"/>
          </a:solidFill>
          <a:ln>
            <a:solidFill>
              <a:srgbClr val="E8E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CL" b="1" dirty="0" err="1" smtClean="0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Flickr</a:t>
            </a:r>
            <a:endParaRPr lang="es-CL" b="1" dirty="0" smtClean="0">
              <a:solidFill>
                <a:srgbClr val="99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142984"/>
            <a:ext cx="8001056" cy="1000132"/>
          </a:xfrm>
        </p:spPr>
        <p:txBody>
          <a:bodyPr/>
          <a:lstStyle/>
          <a:p>
            <a:r>
              <a:rPr lang="es-AR" sz="1600" dirty="0" err="1" smtClean="0"/>
              <a:t>Flickr</a:t>
            </a:r>
            <a:r>
              <a:rPr lang="es-AR" sz="1600" dirty="0" smtClean="0"/>
              <a:t> es un álbum de fotos en línea.</a:t>
            </a:r>
            <a:endParaRPr lang="es-ES" sz="1600" dirty="0" smtClean="0"/>
          </a:p>
          <a:p>
            <a:r>
              <a:rPr lang="es-ES" sz="1600" dirty="0" smtClean="0"/>
              <a:t>Permite almacenar, ordenar, buscar y compartir no sólo fotografías sino también videos online. </a:t>
            </a:r>
          </a:p>
          <a:p>
            <a:r>
              <a:rPr lang="es-ES" sz="1600" dirty="0" smtClean="0"/>
              <a:t>Su popularidad se debe fundamentalmente a su capacidad para administrar y publicar imágenes de un modo muy intuitivo.</a:t>
            </a:r>
          </a:p>
          <a:p>
            <a:pPr>
              <a:buNone/>
            </a:pP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3"/>
            </a:endParaRPr>
          </a:p>
          <a:p>
            <a:pPr>
              <a:buNone/>
            </a:pPr>
            <a:endParaRPr lang="es-ES_tradnl" sz="16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857224" y="3429000"/>
            <a:ext cx="9455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hlinkClick r:id="rId4"/>
              </a:rPr>
              <a:t>Sitio</a:t>
            </a:r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>
                <a:hlinkClick r:id="rId5"/>
              </a:rPr>
              <a:t>Tutorial</a:t>
            </a:r>
            <a:endParaRPr lang="es-ES_trad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/>
          <a:srcRect l="13021" t="17500" r="10416" b="5833"/>
          <a:stretch>
            <a:fillRect/>
          </a:stretch>
        </p:blipFill>
        <p:spPr bwMode="auto">
          <a:xfrm>
            <a:off x="2786050" y="2928934"/>
            <a:ext cx="5715072" cy="357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 rot="5400000">
            <a:off x="4549140" y="2263140"/>
            <a:ext cx="45719" cy="9144001"/>
          </a:xfrm>
          <a:prstGeom prst="rect">
            <a:avLst/>
          </a:prstGeom>
          <a:solidFill>
            <a:srgbClr val="E8ED23"/>
          </a:solidFill>
          <a:ln>
            <a:solidFill>
              <a:srgbClr val="E8E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CL" b="1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Google Fotos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714488"/>
            <a:ext cx="8001056" cy="1000132"/>
          </a:xfrm>
        </p:spPr>
        <p:txBody>
          <a:bodyPr/>
          <a:lstStyle/>
          <a:p>
            <a:r>
              <a:rPr lang="es-ES_tradnl" sz="1600" dirty="0" smtClean="0"/>
              <a:t>Es un servicio de Google que permite subir y compartir fotos a través de un sitio web.</a:t>
            </a:r>
          </a:p>
          <a:p>
            <a:r>
              <a:rPr lang="es-ES_tradnl" sz="1600" dirty="0" smtClean="0"/>
              <a:t>Permite a los usuarios con una cuenta de Google almacenar y compartir fotos gratuitamente.</a:t>
            </a:r>
          </a:p>
          <a:p>
            <a:pPr>
              <a:buNone/>
            </a:pP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3"/>
            </a:endParaRPr>
          </a:p>
          <a:p>
            <a:pPr>
              <a:buNone/>
            </a:pPr>
            <a:endParaRPr lang="es-ES_tradnl" sz="16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857224" y="3429000"/>
            <a:ext cx="9455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hlinkClick r:id="rId4"/>
              </a:rPr>
              <a:t>Sitio</a:t>
            </a:r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>
                <a:hlinkClick r:id="rId5"/>
              </a:rPr>
              <a:t>Tutorial</a:t>
            </a:r>
            <a:endParaRPr lang="es-ES_tradnl" dirty="0"/>
          </a:p>
        </p:txBody>
      </p:sp>
      <p:sp>
        <p:nvSpPr>
          <p:cNvPr id="6" name="5 Rectángulo"/>
          <p:cNvSpPr/>
          <p:nvPr/>
        </p:nvSpPr>
        <p:spPr>
          <a:xfrm rot="5400000">
            <a:off x="4549140" y="2263140"/>
            <a:ext cx="45719" cy="9144001"/>
          </a:xfrm>
          <a:prstGeom prst="rect">
            <a:avLst/>
          </a:prstGeom>
          <a:solidFill>
            <a:srgbClr val="E8ED23"/>
          </a:solidFill>
          <a:ln>
            <a:solidFill>
              <a:srgbClr val="E8E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6 Imagen" descr="google-photos-header-1024x576.jpg"/>
          <p:cNvPicPr>
            <a:picLocks noChangeAspect="1"/>
          </p:cNvPicPr>
          <p:nvPr/>
        </p:nvPicPr>
        <p:blipFill>
          <a:blip r:embed="rId6" cstate="print"/>
          <a:srcRect l="22656" t="2778" r="22656" b="4166"/>
          <a:stretch>
            <a:fillRect/>
          </a:stretch>
        </p:blipFill>
        <p:spPr>
          <a:xfrm>
            <a:off x="6215074" y="214290"/>
            <a:ext cx="1214446" cy="116239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/>
          <a:srcRect t="6666" r="1041" b="8333"/>
          <a:stretch>
            <a:fillRect/>
          </a:stretch>
        </p:blipFill>
        <p:spPr bwMode="auto">
          <a:xfrm>
            <a:off x="2000232" y="2928934"/>
            <a:ext cx="6510664" cy="349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CL" b="1" dirty="0" err="1" smtClean="0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Soundcloud</a:t>
            </a:r>
            <a:endParaRPr lang="es-CL" b="1" dirty="0" smtClean="0">
              <a:solidFill>
                <a:srgbClr val="99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000108"/>
            <a:ext cx="8358214" cy="1000132"/>
          </a:xfrm>
        </p:spPr>
        <p:txBody>
          <a:bodyPr/>
          <a:lstStyle/>
          <a:p>
            <a:r>
              <a:rPr lang="es-AR" sz="1600" dirty="0" smtClean="0"/>
              <a:t>Es </a:t>
            </a:r>
            <a:r>
              <a:rPr lang="es-AR" sz="1600" dirty="0"/>
              <a:t>una plataforma de distribución de audio en línea en la que sus usuarios pueden colaborar, promocionar y distribuir sus proyectos musicales.</a:t>
            </a:r>
            <a:r>
              <a:rPr lang="es-AR" sz="1600" dirty="0" smtClean="0"/>
              <a:t> También es posible subir audios o </a:t>
            </a:r>
            <a:r>
              <a:rPr lang="es-AR" sz="1600" dirty="0" err="1" smtClean="0"/>
              <a:t>poscast</a:t>
            </a:r>
            <a:r>
              <a:rPr lang="es-AR" sz="1600" dirty="0" smtClean="0"/>
              <a:t>.</a:t>
            </a:r>
          </a:p>
          <a:p>
            <a:r>
              <a:rPr lang="es-AR" sz="1600" dirty="0" smtClean="0"/>
              <a:t>Es una red social, </a:t>
            </a:r>
            <a:r>
              <a:rPr lang="es-AR" sz="1600" dirty="0"/>
              <a:t>en la cual es posible difundir </a:t>
            </a:r>
            <a:r>
              <a:rPr lang="es-AR" sz="1600" dirty="0" smtClean="0"/>
              <a:t>música o audio a </a:t>
            </a:r>
            <a:r>
              <a:rPr lang="es-AR" sz="1600" dirty="0"/>
              <a:t>través de canales. </a:t>
            </a:r>
            <a:endParaRPr lang="es-AR" sz="1600" dirty="0" smtClean="0"/>
          </a:p>
          <a:p>
            <a:r>
              <a:rPr lang="es-AR" sz="1600" dirty="0" err="1"/>
              <a:t>SoundCloud</a:t>
            </a:r>
            <a:r>
              <a:rPr lang="es-AR" sz="1600" dirty="0"/>
              <a:t> además es un reproductor social, ya que es posible insertarlo en sitios web o en perfiles de distintas redes sociales. </a:t>
            </a:r>
            <a:endParaRPr lang="es-ES" sz="1600" dirty="0" smtClean="0"/>
          </a:p>
          <a:p>
            <a:pPr>
              <a:buNone/>
            </a:pP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3"/>
            </a:endParaRPr>
          </a:p>
          <a:p>
            <a:pPr>
              <a:buNone/>
            </a:pPr>
            <a:endParaRPr lang="es-ES_tradnl" sz="16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857224" y="3429000"/>
            <a:ext cx="9455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hlinkClick r:id="rId4"/>
              </a:rPr>
              <a:t>Sitio</a:t>
            </a:r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>
                <a:hlinkClick r:id="rId5"/>
              </a:rPr>
              <a:t>Tutorial</a:t>
            </a:r>
            <a:endParaRPr lang="es-ES_tradnl" dirty="0"/>
          </a:p>
        </p:txBody>
      </p:sp>
      <p:sp>
        <p:nvSpPr>
          <p:cNvPr id="6" name="5 Rectángulo"/>
          <p:cNvSpPr/>
          <p:nvPr/>
        </p:nvSpPr>
        <p:spPr>
          <a:xfrm rot="5400000">
            <a:off x="4549140" y="2263140"/>
            <a:ext cx="45719" cy="9144001"/>
          </a:xfrm>
          <a:prstGeom prst="rect">
            <a:avLst/>
          </a:prstGeom>
          <a:solidFill>
            <a:srgbClr val="E8ED23"/>
          </a:solidFill>
          <a:ln>
            <a:solidFill>
              <a:srgbClr val="E8E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t="4720" r="5172" b="5704"/>
          <a:stretch/>
        </p:blipFill>
        <p:spPr>
          <a:xfrm>
            <a:off x="1907704" y="2994793"/>
            <a:ext cx="650807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CL" b="1" dirty="0" err="1" smtClean="0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Youtube</a:t>
            </a:r>
            <a:r>
              <a:rPr lang="es-CL" b="1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142984"/>
            <a:ext cx="8001056" cy="1857388"/>
          </a:xfrm>
        </p:spPr>
        <p:txBody>
          <a:bodyPr/>
          <a:lstStyle/>
          <a:p>
            <a:r>
              <a:rPr lang="es-ES_tradnl" sz="1600" dirty="0" smtClean="0"/>
              <a:t>Ofrece un servicio gratuito para ver, subir y compartir videos.</a:t>
            </a:r>
          </a:p>
          <a:p>
            <a:r>
              <a:rPr lang="es-ES_tradnl" sz="1600" dirty="0" smtClean="0"/>
              <a:t>Se acepta una gran variedad de formatos, como .</a:t>
            </a:r>
            <a:r>
              <a:rPr lang="es-ES_tradnl" sz="1600" dirty="0" err="1" smtClean="0"/>
              <a:t>mpeg</a:t>
            </a:r>
            <a:r>
              <a:rPr lang="es-ES_tradnl" sz="1600" dirty="0" smtClean="0"/>
              <a:t> y .</a:t>
            </a:r>
            <a:r>
              <a:rPr lang="es-ES_tradnl" sz="1600" dirty="0" err="1" smtClean="0"/>
              <a:t>avi</a:t>
            </a:r>
            <a:r>
              <a:rPr lang="es-ES_tradnl" sz="1600" dirty="0" smtClean="0"/>
              <a:t>, los cuales son usados por cámaras y filmadoras digitales.</a:t>
            </a:r>
          </a:p>
          <a:p>
            <a:r>
              <a:rPr lang="es-ES_tradnl" sz="1600" dirty="0" smtClean="0"/>
              <a:t>Permite:</a:t>
            </a:r>
          </a:p>
          <a:p>
            <a:pPr lvl="1"/>
            <a:r>
              <a:rPr lang="es-ES_tradnl" sz="1200" dirty="0" smtClean="0"/>
              <a:t>Buscar, crear y unirse a grupos de vídeos para contactar con personas que tengan intereses similares</a:t>
            </a:r>
          </a:p>
          <a:p>
            <a:pPr lvl="1"/>
            <a:r>
              <a:rPr lang="es-ES_tradnl" sz="1200" dirty="0" smtClean="0"/>
              <a:t>Personalizar  la experiencia con listas de reproducción y suscripciones</a:t>
            </a:r>
          </a:p>
          <a:p>
            <a:pPr lvl="1"/>
            <a:r>
              <a:rPr lang="es-ES_tradnl" sz="1200" dirty="0" smtClean="0"/>
              <a:t>Integrar YouTube en un sitio web mediante inserciones de vídeo</a:t>
            </a: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3"/>
            </a:endParaRPr>
          </a:p>
          <a:p>
            <a:pPr>
              <a:buNone/>
            </a:pPr>
            <a:endParaRPr lang="es-ES_tradnl" sz="1600" dirty="0" smtClean="0">
              <a:hlinkClick r:id="rId3"/>
            </a:endParaRPr>
          </a:p>
          <a:p>
            <a:pPr>
              <a:buNone/>
            </a:pPr>
            <a:endParaRPr lang="es-ES_tradnl" sz="1600" dirty="0" smtClean="0">
              <a:hlinkClick r:id="rId3"/>
            </a:endParaRPr>
          </a:p>
          <a:p>
            <a:pPr>
              <a:buNone/>
            </a:pPr>
            <a:endParaRPr lang="es-ES_tradnl" sz="1600" dirty="0" smtClean="0">
              <a:hlinkClick r:id="rId3"/>
            </a:endParaRPr>
          </a:p>
          <a:p>
            <a:pPr>
              <a:buNone/>
            </a:pPr>
            <a:endParaRPr lang="es-ES_tradnl" sz="1600" dirty="0" smtClean="0">
              <a:hlinkClick r:id="rId3"/>
            </a:endParaRPr>
          </a:p>
          <a:p>
            <a:pPr>
              <a:buNone/>
            </a:pPr>
            <a:endParaRPr lang="es-ES_tradnl" sz="1600" dirty="0" smtClean="0">
              <a:hlinkClick r:id="rId3"/>
            </a:endParaRPr>
          </a:p>
          <a:p>
            <a:pPr>
              <a:buNone/>
            </a:pPr>
            <a:endParaRPr lang="es-ES_tradnl" sz="1600" dirty="0" smtClean="0">
              <a:hlinkClick r:id="rId3"/>
            </a:endParaRPr>
          </a:p>
          <a:p>
            <a:pPr>
              <a:buNone/>
            </a:pPr>
            <a:endParaRPr lang="es-ES_tradnl" sz="1600" dirty="0" smtClean="0">
              <a:hlinkClick r:id="rId3"/>
            </a:endParaRPr>
          </a:p>
          <a:p>
            <a:pPr>
              <a:buNone/>
            </a:pP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857224" y="3429000"/>
            <a:ext cx="9455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hlinkClick r:id="rId4"/>
              </a:rPr>
              <a:t>Sitio</a:t>
            </a:r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>
                <a:hlinkClick r:id="rId5"/>
              </a:rPr>
              <a:t>Tutorial</a:t>
            </a:r>
            <a:endParaRPr lang="es-ES_trad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 t="17500" r="520" b="6666"/>
          <a:stretch>
            <a:fillRect/>
          </a:stretch>
        </p:blipFill>
        <p:spPr bwMode="auto">
          <a:xfrm>
            <a:off x="2000232" y="3310062"/>
            <a:ext cx="6429420" cy="306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 rot="5400000">
            <a:off x="4549140" y="2263140"/>
            <a:ext cx="45719" cy="9144001"/>
          </a:xfrm>
          <a:prstGeom prst="rect">
            <a:avLst/>
          </a:prstGeom>
          <a:solidFill>
            <a:srgbClr val="E8ED23"/>
          </a:solidFill>
          <a:ln>
            <a:solidFill>
              <a:srgbClr val="E8E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b="1" kern="1200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5 Flecha arriba"/>
          <p:cNvSpPr/>
          <p:nvPr/>
        </p:nvSpPr>
        <p:spPr>
          <a:xfrm rot="5400000">
            <a:off x="3929058" y="928670"/>
            <a:ext cx="357190" cy="642943"/>
          </a:xfrm>
          <a:prstGeom prst="upArrow">
            <a:avLst/>
          </a:prstGeom>
          <a:solidFill>
            <a:srgbClr val="F79029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F79029"/>
              </a:solidFill>
            </a:endParaRPr>
          </a:p>
        </p:txBody>
      </p:sp>
      <p:grpSp>
        <p:nvGrpSpPr>
          <p:cNvPr id="3" name="11 Grupo"/>
          <p:cNvGrpSpPr/>
          <p:nvPr/>
        </p:nvGrpSpPr>
        <p:grpSpPr>
          <a:xfrm>
            <a:off x="0" y="0"/>
            <a:ext cx="688629" cy="6858000"/>
            <a:chOff x="0" y="0"/>
            <a:chExt cx="688629" cy="6858000"/>
          </a:xfrm>
        </p:grpSpPr>
        <p:sp>
          <p:nvSpPr>
            <p:cNvPr id="13" name="12 Rectángulo"/>
            <p:cNvSpPr/>
            <p:nvPr/>
          </p:nvSpPr>
          <p:spPr>
            <a:xfrm>
              <a:off x="0" y="0"/>
              <a:ext cx="500034" cy="6858000"/>
            </a:xfrm>
            <a:prstGeom prst="rect">
              <a:avLst/>
            </a:prstGeom>
            <a:solidFill>
              <a:srgbClr val="F79029"/>
            </a:solidFill>
            <a:ln>
              <a:solidFill>
                <a:srgbClr val="F790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500034" y="0"/>
              <a:ext cx="142876" cy="6858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642910" y="0"/>
              <a:ext cx="45719" cy="6858000"/>
            </a:xfrm>
            <a:prstGeom prst="rect">
              <a:avLst/>
            </a:prstGeom>
            <a:solidFill>
              <a:srgbClr val="E8ED23"/>
            </a:solidFill>
            <a:ln>
              <a:solidFill>
                <a:srgbClr val="E8ED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4714876" y="928670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Mediante software convierte cada dato en código binario</a:t>
            </a:r>
          </a:p>
          <a:p>
            <a:pPr algn="ctr"/>
            <a:r>
              <a:rPr lang="es-ES_tradnl" dirty="0" smtClean="0"/>
              <a:t>(ASCII)</a:t>
            </a:r>
          </a:p>
        </p:txBody>
      </p:sp>
      <p:pic>
        <p:nvPicPr>
          <p:cNvPr id="16" name="15 Imagen" descr="comp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357166"/>
            <a:ext cx="2357454" cy="1568779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714348" y="250030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A, 1, …</a:t>
            </a:r>
            <a:endParaRPr lang="es-ES_tradnl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357554" y="250030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8 bits</a:t>
            </a:r>
            <a:endParaRPr lang="es-ES_tradnl" dirty="0"/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2500298" y="2714620"/>
            <a:ext cx="785818" cy="1588"/>
          </a:xfrm>
          <a:prstGeom prst="straightConnector1">
            <a:avLst/>
          </a:prstGeom>
          <a:ln>
            <a:solidFill>
              <a:srgbClr val="F790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5929322" y="5715016"/>
            <a:ext cx="571504" cy="1588"/>
          </a:xfrm>
          <a:prstGeom prst="straightConnector1">
            <a:avLst/>
          </a:prstGeom>
          <a:ln>
            <a:solidFill>
              <a:srgbClr val="F790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2000232" y="328612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Múltiplos: 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4357686" y="5572140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smtClean="0"/>
              <a:t>5000 bytes</a:t>
            </a:r>
            <a:endParaRPr lang="es-ES_tradnl" sz="1600" dirty="0"/>
          </a:p>
        </p:txBody>
      </p:sp>
      <p:cxnSp>
        <p:nvCxnSpPr>
          <p:cNvPr id="34" name="33 Conector recto de flecha"/>
          <p:cNvCxnSpPr/>
          <p:nvPr/>
        </p:nvCxnSpPr>
        <p:spPr>
          <a:xfrm>
            <a:off x="5000628" y="2714620"/>
            <a:ext cx="785818" cy="1588"/>
          </a:xfrm>
          <a:prstGeom prst="straightConnector1">
            <a:avLst/>
          </a:prstGeom>
          <a:ln>
            <a:solidFill>
              <a:srgbClr val="F790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6000760" y="250030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1 byte</a:t>
            </a:r>
            <a:endParaRPr lang="es-ES_tradnl" dirty="0"/>
          </a:p>
        </p:txBody>
      </p:sp>
      <p:sp>
        <p:nvSpPr>
          <p:cNvPr id="36" name="35 CuadroTexto"/>
          <p:cNvSpPr txBox="1"/>
          <p:nvPr/>
        </p:nvSpPr>
        <p:spPr>
          <a:xfrm>
            <a:off x="3643306" y="3286124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s-ES_tradnl" dirty="0" smtClean="0"/>
              <a:t> Kb</a:t>
            </a:r>
          </a:p>
          <a:p>
            <a:pPr algn="ctr">
              <a:buFont typeface="Arial" pitchFamily="34" charset="0"/>
              <a:buChar char="•"/>
            </a:pPr>
            <a:r>
              <a:rPr lang="es-ES_tradnl" dirty="0" smtClean="0"/>
              <a:t>Mb</a:t>
            </a:r>
          </a:p>
          <a:p>
            <a:pPr algn="ctr">
              <a:buFont typeface="Arial" pitchFamily="34" charset="0"/>
              <a:buChar char="•"/>
            </a:pPr>
            <a:r>
              <a:rPr lang="es-ES_tradnl" dirty="0" err="1" smtClean="0"/>
              <a:t>Gb</a:t>
            </a:r>
            <a:endParaRPr lang="es-ES_tradnl" dirty="0" smtClean="0"/>
          </a:p>
          <a:p>
            <a:pPr algn="ctr">
              <a:buFont typeface="Arial" pitchFamily="34" charset="0"/>
              <a:buChar char="•"/>
            </a:pPr>
            <a:r>
              <a:rPr lang="es-ES_tradnl" dirty="0" smtClean="0"/>
              <a:t>TB</a:t>
            </a:r>
            <a:endParaRPr lang="es-ES_tradnl" dirty="0"/>
          </a:p>
        </p:txBody>
      </p:sp>
      <p:pic>
        <p:nvPicPr>
          <p:cNvPr id="37" name="36 Imagen" descr="documen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5286388"/>
            <a:ext cx="1837519" cy="1002283"/>
          </a:xfrm>
          <a:prstGeom prst="rect">
            <a:avLst/>
          </a:prstGeom>
        </p:spPr>
      </p:pic>
      <p:sp>
        <p:nvSpPr>
          <p:cNvPr id="38" name="37 Cerrar llave"/>
          <p:cNvSpPr/>
          <p:nvPr/>
        </p:nvSpPr>
        <p:spPr>
          <a:xfrm>
            <a:off x="3714744" y="5072074"/>
            <a:ext cx="500066" cy="1357322"/>
          </a:xfrm>
          <a:prstGeom prst="rightBrace">
            <a:avLst/>
          </a:prstGeom>
          <a:ln>
            <a:solidFill>
              <a:srgbClr val="F79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0" name="39 CuadroTexto"/>
          <p:cNvSpPr txBox="1"/>
          <p:nvPr/>
        </p:nvSpPr>
        <p:spPr>
          <a:xfrm>
            <a:off x="6643702" y="5572140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smtClean="0"/>
              <a:t>5000 caracteres</a:t>
            </a:r>
            <a:endParaRPr lang="es-ES_tradnl" sz="1600" dirty="0"/>
          </a:p>
        </p:txBody>
      </p:sp>
      <p:pic>
        <p:nvPicPr>
          <p:cNvPr id="41" name="40 Imagen" descr="bytes-technology-learnership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3214686"/>
            <a:ext cx="2500330" cy="1405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CL" b="1" dirty="0" err="1" smtClean="0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Atube</a:t>
            </a:r>
            <a:r>
              <a:rPr lang="es-CL" b="1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s-CL" b="1" dirty="0" err="1" smtClean="0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Catcher</a:t>
            </a:r>
            <a:endParaRPr lang="es-CL" b="1" dirty="0" smtClean="0">
              <a:solidFill>
                <a:srgbClr val="99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000108"/>
            <a:ext cx="8358214" cy="1000132"/>
          </a:xfrm>
        </p:spPr>
        <p:txBody>
          <a:bodyPr/>
          <a:lstStyle/>
          <a:p>
            <a:r>
              <a:rPr lang="es-ES_tradnl" sz="1600" dirty="0" smtClean="0"/>
              <a:t>Es una aplicación muy sencilla, que permite descargar y compartir videos multimedia desde muchos sitios web como YouTube, MySpace, </a:t>
            </a:r>
            <a:r>
              <a:rPr lang="es-ES_tradnl" sz="1600" dirty="0" err="1" smtClean="0"/>
              <a:t>Megavideo</a:t>
            </a:r>
            <a:r>
              <a:rPr lang="es-ES_tradnl" sz="1600" dirty="0" smtClean="0"/>
              <a:t>, Yahoo, etc. para luego convertirlos y exportarlos a la computadora o dispositivo </a:t>
            </a:r>
            <a:r>
              <a:rPr lang="es-ES_tradnl" sz="1600" dirty="0" err="1" smtClean="0"/>
              <a:t>movil</a:t>
            </a:r>
            <a:r>
              <a:rPr lang="es-ES_tradnl" sz="1600" dirty="0" smtClean="0"/>
              <a:t>, en diferentes formatos.</a:t>
            </a:r>
          </a:p>
          <a:p>
            <a:r>
              <a:rPr lang="es-ES_tradnl" sz="1600" dirty="0" smtClean="0"/>
              <a:t>Sólo se debe insertar la dirección del vídeo en el campo correcto y seleccionar el formato que quieres utilizar. De la misma manera puede bajarse un video en formato de música como archivos MP3.</a:t>
            </a: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2"/>
            </a:endParaRPr>
          </a:p>
          <a:p>
            <a:pPr>
              <a:buNone/>
            </a:pPr>
            <a:endParaRPr lang="es-ES_tradnl" sz="1600" dirty="0" smtClean="0">
              <a:hlinkClick r:id="rId3"/>
            </a:endParaRPr>
          </a:p>
          <a:p>
            <a:pPr>
              <a:buNone/>
            </a:pPr>
            <a:endParaRPr lang="es-ES_tradnl" sz="16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606575" y="3482930"/>
            <a:ext cx="20313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hlinkClick r:id="rId4"/>
              </a:rPr>
              <a:t>Sitio de descarga</a:t>
            </a:r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>
                <a:hlinkClick r:id="rId5"/>
              </a:rPr>
              <a:t>Tutorial</a:t>
            </a:r>
            <a:endParaRPr lang="es-ES_trad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/>
          <a:srcRect l="27604" t="25833" r="27083" b="26667"/>
          <a:stretch>
            <a:fillRect/>
          </a:stretch>
        </p:blipFill>
        <p:spPr bwMode="auto">
          <a:xfrm>
            <a:off x="2786050" y="2857496"/>
            <a:ext cx="5715072" cy="374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 rot="5400000">
            <a:off x="4549140" y="2263140"/>
            <a:ext cx="45719" cy="9144001"/>
          </a:xfrm>
          <a:prstGeom prst="rect">
            <a:avLst/>
          </a:prstGeom>
          <a:solidFill>
            <a:srgbClr val="E8ED23"/>
          </a:solidFill>
          <a:ln>
            <a:solidFill>
              <a:srgbClr val="E8E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b="1" kern="1200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Tipos de archivos (formatos)</a:t>
            </a:r>
          </a:p>
        </p:txBody>
      </p:sp>
      <p:pic>
        <p:nvPicPr>
          <p:cNvPr id="4" name="3 Imagen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500174"/>
            <a:ext cx="3071834" cy="209908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500562" y="1714488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Dado que las memorias o discos, almacenan la información  en bits, la computadora debe tener una manera de convertirla en ceros y unos </a:t>
            </a:r>
            <a:endParaRPr lang="es-ES_tradnl" dirty="0"/>
          </a:p>
        </p:txBody>
      </p:sp>
      <p:sp>
        <p:nvSpPr>
          <p:cNvPr id="6" name="5 Flecha arriba"/>
          <p:cNvSpPr/>
          <p:nvPr/>
        </p:nvSpPr>
        <p:spPr>
          <a:xfrm rot="18862118">
            <a:off x="3795060" y="3569442"/>
            <a:ext cx="553747" cy="8573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6 Imagen" descr="documen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032" y="4357694"/>
            <a:ext cx="3671095" cy="2002415"/>
          </a:xfrm>
          <a:prstGeom prst="rect">
            <a:avLst/>
          </a:prstGeom>
        </p:spPr>
      </p:pic>
      <p:grpSp>
        <p:nvGrpSpPr>
          <p:cNvPr id="3" name="11 Grupo"/>
          <p:cNvGrpSpPr/>
          <p:nvPr/>
        </p:nvGrpSpPr>
        <p:grpSpPr>
          <a:xfrm>
            <a:off x="0" y="0"/>
            <a:ext cx="688629" cy="6858000"/>
            <a:chOff x="0" y="0"/>
            <a:chExt cx="688629" cy="6858000"/>
          </a:xfrm>
        </p:grpSpPr>
        <p:sp>
          <p:nvSpPr>
            <p:cNvPr id="13" name="12 Rectángulo"/>
            <p:cNvSpPr/>
            <p:nvPr/>
          </p:nvSpPr>
          <p:spPr>
            <a:xfrm>
              <a:off x="0" y="0"/>
              <a:ext cx="500034" cy="6858000"/>
            </a:xfrm>
            <a:prstGeom prst="rect">
              <a:avLst/>
            </a:prstGeom>
            <a:solidFill>
              <a:srgbClr val="F79029"/>
            </a:solidFill>
            <a:ln>
              <a:solidFill>
                <a:srgbClr val="F790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500034" y="0"/>
              <a:ext cx="142876" cy="6858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642910" y="0"/>
              <a:ext cx="45719" cy="6858000"/>
            </a:xfrm>
            <a:prstGeom prst="rect">
              <a:avLst/>
            </a:prstGeom>
            <a:solidFill>
              <a:srgbClr val="E8ED23"/>
            </a:solidFill>
            <a:ln>
              <a:solidFill>
                <a:srgbClr val="E8ED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es-ES_tradnl" sz="4000" b="1" kern="1200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Tipos de archivos (formatos)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14282" y="928670"/>
            <a:ext cx="89297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sz="1600" dirty="0" smtClean="0"/>
              <a:t> DOC:	documento (creados por Word)</a:t>
            </a:r>
          </a:p>
          <a:p>
            <a:pPr>
              <a:buFont typeface="Arial" pitchFamily="34" charset="0"/>
              <a:buChar char="•"/>
            </a:pPr>
            <a:r>
              <a:rPr lang="es-ES_tradnl" sz="1600" dirty="0" smtClean="0"/>
              <a:t> XLS: 	planillas de cálculo (creadas por Excel)</a:t>
            </a:r>
          </a:p>
          <a:p>
            <a:pPr>
              <a:buFont typeface="Arial" pitchFamily="34" charset="0"/>
              <a:buChar char="•"/>
            </a:pPr>
            <a:r>
              <a:rPr lang="es-ES_tradnl" sz="1600" dirty="0" smtClean="0"/>
              <a:t> PPT: 	presentaciones (creadas por </a:t>
            </a:r>
            <a:r>
              <a:rPr lang="es-ES_tradnl" sz="1600" dirty="0" err="1" smtClean="0"/>
              <a:t>Power</a:t>
            </a:r>
            <a:r>
              <a:rPr lang="es-ES_tradnl" sz="1600" dirty="0" smtClean="0"/>
              <a:t> Point)</a:t>
            </a:r>
          </a:p>
          <a:p>
            <a:pPr>
              <a:buFont typeface="Arial" pitchFamily="34" charset="0"/>
              <a:buChar char="•"/>
            </a:pPr>
            <a:r>
              <a:rPr lang="es-ES_tradnl" sz="1600" dirty="0" smtClean="0"/>
              <a:t> EXE:	archivos ejecutables</a:t>
            </a:r>
          </a:p>
          <a:p>
            <a:pPr>
              <a:buFont typeface="Arial" pitchFamily="34" charset="0"/>
              <a:buChar char="•"/>
            </a:pPr>
            <a:r>
              <a:rPr lang="es-ES_tradnl" sz="1600" dirty="0" smtClean="0"/>
              <a:t> PDF:	formato de documento portátil (multiplataforma)</a:t>
            </a:r>
          </a:p>
          <a:p>
            <a:endParaRPr lang="es-ES_tradnl" sz="1600" dirty="0" smtClean="0"/>
          </a:p>
          <a:p>
            <a:r>
              <a:rPr lang="es-ES_tradnl" sz="1600" b="1" dirty="0" smtClean="0"/>
              <a:t>Imágenes: </a:t>
            </a:r>
          </a:p>
          <a:p>
            <a:endParaRPr lang="es-ES_tradnl" sz="1600" dirty="0" smtClean="0"/>
          </a:p>
          <a:p>
            <a:pPr>
              <a:buFont typeface="Arial" pitchFamily="34" charset="0"/>
              <a:buChar char="•"/>
            </a:pPr>
            <a:r>
              <a:rPr lang="es-ES_tradnl" sz="1600" dirty="0" smtClean="0"/>
              <a:t> BMP:	(Bit </a:t>
            </a:r>
            <a:r>
              <a:rPr lang="es-ES_tradnl" sz="1600" dirty="0" err="1" smtClean="0"/>
              <a:t>Mapped</a:t>
            </a:r>
            <a:r>
              <a:rPr lang="es-ES_tradnl" sz="1600" dirty="0" smtClean="0"/>
              <a:t> Picture: mapa de bit)</a:t>
            </a:r>
          </a:p>
          <a:p>
            <a:pPr>
              <a:buFont typeface="Arial" pitchFamily="34" charset="0"/>
              <a:buChar char="•"/>
            </a:pPr>
            <a:r>
              <a:rPr lang="es-ES_tradnl" sz="1600" dirty="0" smtClean="0"/>
              <a:t> JPEG:	(Grupo Conjunto de Expertos en Fotografía: </a:t>
            </a:r>
            <a:r>
              <a:rPr lang="es-ES_tradnl" sz="1600" dirty="0" err="1" smtClean="0"/>
              <a:t>sist</a:t>
            </a:r>
            <a:r>
              <a:rPr lang="es-ES_tradnl" sz="1600" dirty="0" smtClean="0"/>
              <a:t>. compresión de archivos de imagen)</a:t>
            </a:r>
          </a:p>
          <a:p>
            <a:pPr>
              <a:buFont typeface="Arial" pitchFamily="34" charset="0"/>
              <a:buChar char="•"/>
            </a:pPr>
            <a:r>
              <a:rPr lang="es-ES_tradnl" sz="1600" dirty="0" smtClean="0"/>
              <a:t> GIF:	(imágenes animadas)</a:t>
            </a:r>
          </a:p>
          <a:p>
            <a:pPr>
              <a:buFont typeface="Arial" pitchFamily="34" charset="0"/>
              <a:buChar char="•"/>
            </a:pPr>
            <a:endParaRPr lang="es-ES_tradnl" sz="1600" dirty="0" smtClean="0"/>
          </a:p>
          <a:p>
            <a:r>
              <a:rPr lang="es-ES_tradnl" sz="1600" b="1" dirty="0" smtClean="0"/>
              <a:t>Audio:</a:t>
            </a:r>
          </a:p>
          <a:p>
            <a:endParaRPr lang="es-ES_tradnl" sz="1600" dirty="0" smtClean="0"/>
          </a:p>
          <a:p>
            <a:pPr>
              <a:buFont typeface="Arial" pitchFamily="34" charset="0"/>
              <a:buChar char="•"/>
            </a:pPr>
            <a:r>
              <a:rPr lang="es-ES_tradnl" sz="1600" dirty="0" smtClean="0"/>
              <a:t> MP3:	(formato de audio digital comprimido)</a:t>
            </a:r>
          </a:p>
          <a:p>
            <a:pPr>
              <a:buFont typeface="Arial" pitchFamily="34" charset="0"/>
              <a:buChar char="•"/>
            </a:pPr>
            <a:r>
              <a:rPr lang="es-ES_tradnl" sz="1600" dirty="0" smtClean="0"/>
              <a:t> WAV:	(formato de audio digital sin comprimir)</a:t>
            </a:r>
          </a:p>
          <a:p>
            <a:pPr>
              <a:buFont typeface="Arial" pitchFamily="34" charset="0"/>
              <a:buChar char="•"/>
            </a:pPr>
            <a:endParaRPr lang="es-ES_tradnl" sz="1600" dirty="0" smtClean="0"/>
          </a:p>
          <a:p>
            <a:r>
              <a:rPr lang="es-ES_tradnl" sz="1600" b="1" dirty="0" smtClean="0"/>
              <a:t>Video:	</a:t>
            </a:r>
          </a:p>
          <a:p>
            <a:endParaRPr lang="es-ES_tradnl" sz="1600" b="1" dirty="0" smtClean="0"/>
          </a:p>
          <a:p>
            <a:pPr>
              <a:buFont typeface="Arial" pitchFamily="34" charset="0"/>
              <a:buChar char="•"/>
            </a:pPr>
            <a:r>
              <a:rPr lang="es-ES_tradnl" sz="1600" b="1" dirty="0" smtClean="0"/>
              <a:t> </a:t>
            </a:r>
            <a:r>
              <a:rPr lang="es-ES_tradnl" sz="1600" dirty="0" smtClean="0"/>
              <a:t>AVI: 	(audio y video intercalado)</a:t>
            </a:r>
          </a:p>
          <a:p>
            <a:pPr>
              <a:buFont typeface="Arial" pitchFamily="34" charset="0"/>
              <a:buChar char="•"/>
            </a:pPr>
            <a:r>
              <a:rPr lang="es-ES_tradnl" sz="1600" dirty="0" smtClean="0"/>
              <a:t> MP4: 	(audio y video sin comprimir)</a:t>
            </a:r>
          </a:p>
          <a:p>
            <a:pPr>
              <a:buFont typeface="Arial" pitchFamily="34" charset="0"/>
              <a:buChar char="•"/>
            </a:pPr>
            <a:r>
              <a:rPr lang="es-ES_tradnl" sz="1600" dirty="0" smtClean="0"/>
              <a:t> WMV:	(Windows Media Video: comprime) como MPEG</a:t>
            </a:r>
          </a:p>
          <a:p>
            <a:endParaRPr lang="es-ES_tradnl" sz="1600" b="1" dirty="0" smtClean="0"/>
          </a:p>
          <a:p>
            <a:r>
              <a:rPr lang="es-ES_tradnl" sz="1600" dirty="0" smtClean="0"/>
              <a:t>	</a:t>
            </a:r>
          </a:p>
        </p:txBody>
      </p:sp>
      <p:pic>
        <p:nvPicPr>
          <p:cNvPr id="8" name="7 Imagen" descr="Imagen-animada-Ha-ha-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3786190"/>
            <a:ext cx="2300469" cy="241459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 rot="5400000">
            <a:off x="4549140" y="2263140"/>
            <a:ext cx="45719" cy="9144001"/>
          </a:xfrm>
          <a:prstGeom prst="rect">
            <a:avLst/>
          </a:prstGeom>
          <a:solidFill>
            <a:srgbClr val="E8ED23"/>
          </a:solidFill>
          <a:ln>
            <a:solidFill>
              <a:srgbClr val="E8E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hipermedia</a:t>
            </a:r>
            <a:endParaRPr lang="es-ES_tradn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Sección 2</a:t>
            </a:r>
            <a:endParaRPr lang="es-ES_tradnl" dirty="0"/>
          </a:p>
        </p:txBody>
      </p:sp>
      <p:sp>
        <p:nvSpPr>
          <p:cNvPr id="9" name="8 Rectángulo"/>
          <p:cNvSpPr/>
          <p:nvPr/>
        </p:nvSpPr>
        <p:spPr>
          <a:xfrm rot="5400000">
            <a:off x="4549140" y="2263140"/>
            <a:ext cx="45719" cy="9144001"/>
          </a:xfrm>
          <a:prstGeom prst="rect">
            <a:avLst/>
          </a:prstGeom>
          <a:solidFill>
            <a:srgbClr val="E8ED23"/>
          </a:solidFill>
          <a:ln>
            <a:solidFill>
              <a:srgbClr val="E8E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4" name="9 Grupo"/>
          <p:cNvGrpSpPr/>
          <p:nvPr/>
        </p:nvGrpSpPr>
        <p:grpSpPr>
          <a:xfrm rot="5400000">
            <a:off x="4227687" y="-4227685"/>
            <a:ext cx="688629" cy="9143999"/>
            <a:chOff x="0" y="0"/>
            <a:chExt cx="688629" cy="6858000"/>
          </a:xfrm>
        </p:grpSpPr>
        <p:sp>
          <p:nvSpPr>
            <p:cNvPr id="11" name="10 Rectángulo"/>
            <p:cNvSpPr/>
            <p:nvPr/>
          </p:nvSpPr>
          <p:spPr>
            <a:xfrm>
              <a:off x="0" y="0"/>
              <a:ext cx="500034" cy="6858000"/>
            </a:xfrm>
            <a:prstGeom prst="rect">
              <a:avLst/>
            </a:prstGeom>
            <a:solidFill>
              <a:srgbClr val="F79029"/>
            </a:solidFill>
            <a:ln>
              <a:solidFill>
                <a:srgbClr val="F790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500034" y="0"/>
              <a:ext cx="142876" cy="6858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642910" y="0"/>
              <a:ext cx="45719" cy="6858000"/>
            </a:xfrm>
            <a:prstGeom prst="rect">
              <a:avLst/>
            </a:prstGeom>
            <a:solidFill>
              <a:srgbClr val="E8ED23"/>
            </a:solidFill>
            <a:ln>
              <a:solidFill>
                <a:srgbClr val="E8ED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es-AR" b="1" kern="1200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Hipermedia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643050"/>
            <a:ext cx="7472386" cy="4525963"/>
          </a:xfrm>
        </p:spPr>
        <p:txBody>
          <a:bodyPr/>
          <a:lstStyle/>
          <a:p>
            <a:pPr algn="just"/>
            <a:r>
              <a:rPr lang="es-AR" b="1" dirty="0" smtClean="0">
                <a:solidFill>
                  <a:srgbClr val="F79029"/>
                </a:solidFill>
              </a:rPr>
              <a:t>Multimedia: </a:t>
            </a:r>
            <a:r>
              <a:rPr lang="es-AR" sz="2000" dirty="0" smtClean="0"/>
              <a:t>la presencia de más de dos medios o morfologías de la información (textos, diapositivas, fotos, videos, gráficos, audio, etc.), y la interconexión, combinación e integración de esos medios. El resultado final no es la suma de cada uno, sino un producto totalmente nuevo.</a:t>
            </a:r>
            <a:endParaRPr lang="es-AR" dirty="0" smtClean="0"/>
          </a:p>
          <a:p>
            <a:pPr algn="just"/>
            <a:r>
              <a:rPr lang="es-AR" b="1" dirty="0" smtClean="0">
                <a:solidFill>
                  <a:srgbClr val="F79029"/>
                </a:solidFill>
              </a:rPr>
              <a:t>Hipertexto: </a:t>
            </a:r>
            <a:r>
              <a:rPr lang="es-AR" sz="2000" dirty="0" smtClean="0"/>
              <a:t>es una estructura de base informática para organizar información, que hace posible la conexión electrónica de unidades textuales a través de enlaces dentro del mismo documento o con documentos externos. </a:t>
            </a:r>
          </a:p>
          <a:p>
            <a:pPr algn="just"/>
            <a:r>
              <a:rPr lang="es-AR" b="1" dirty="0" smtClean="0">
                <a:solidFill>
                  <a:srgbClr val="F79029"/>
                </a:solidFill>
              </a:rPr>
              <a:t>Hipermedia: </a:t>
            </a:r>
            <a:r>
              <a:rPr lang="es-AR" sz="2000" dirty="0" smtClean="0"/>
              <a:t>combinación de ambos medios</a:t>
            </a:r>
          </a:p>
        </p:txBody>
      </p:sp>
      <p:grpSp>
        <p:nvGrpSpPr>
          <p:cNvPr id="8" name="7 Grupo"/>
          <p:cNvGrpSpPr/>
          <p:nvPr/>
        </p:nvGrpSpPr>
        <p:grpSpPr>
          <a:xfrm rot="16200000">
            <a:off x="4227687" y="1941685"/>
            <a:ext cx="688629" cy="9144000"/>
            <a:chOff x="0" y="0"/>
            <a:chExt cx="688629" cy="6858000"/>
          </a:xfrm>
        </p:grpSpPr>
        <p:sp>
          <p:nvSpPr>
            <p:cNvPr id="9" name="8 Rectángulo"/>
            <p:cNvSpPr/>
            <p:nvPr/>
          </p:nvSpPr>
          <p:spPr>
            <a:xfrm>
              <a:off x="0" y="0"/>
              <a:ext cx="500034" cy="6858000"/>
            </a:xfrm>
            <a:prstGeom prst="rect">
              <a:avLst/>
            </a:prstGeom>
            <a:solidFill>
              <a:srgbClr val="F79029"/>
            </a:solidFill>
            <a:ln>
              <a:solidFill>
                <a:srgbClr val="F790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500034" y="0"/>
              <a:ext cx="142876" cy="6858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642910" y="0"/>
              <a:ext cx="45719" cy="6858000"/>
            </a:xfrm>
            <a:prstGeom prst="rect">
              <a:avLst/>
            </a:prstGeom>
            <a:solidFill>
              <a:srgbClr val="E8ED23"/>
            </a:solidFill>
            <a:ln>
              <a:solidFill>
                <a:srgbClr val="E8ED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-24"/>
            <a:ext cx="8229600" cy="1143000"/>
          </a:xfrm>
        </p:spPr>
        <p:txBody>
          <a:bodyPr/>
          <a:lstStyle/>
          <a:p>
            <a:r>
              <a:rPr lang="es-AR" b="1" kern="1200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Hipermedia</a:t>
            </a:r>
            <a:endParaRPr lang="es-AR" b="1" kern="1200" dirty="0">
              <a:solidFill>
                <a:srgbClr val="99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026" name="Picture 2" descr="http://3.bp.blogspot.com/_5ycdk3xdtoE/SM3GayyoFsI/AAAAAAAAABs/YVEj-OLt_UE/s400/hipertexto+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3152775" cy="2581276"/>
          </a:xfrm>
          <a:prstGeom prst="rect">
            <a:avLst/>
          </a:prstGeom>
          <a:noFill/>
        </p:spPr>
      </p:pic>
      <p:pic>
        <p:nvPicPr>
          <p:cNvPr id="1028" name="Picture 4" descr="http://www.utp.ac.pa/documentos/2010/imagen/Multimedia-multimedi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000108"/>
            <a:ext cx="2857500" cy="2857500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CEAAkGBw0NDA0NDQ0NDQ0NDQ0MDQ0NDQ8MDA0MFBEWFhQRFBQYHCggGBolGxQUITEhJSkrLjouFx8zODMsNygtLisBCgoKDg0OFw8QFCwcHBwsLCwsLCwsLCwsLC4sLCwsLCwrLCwsLCwrLCwsLCwsLCwsLCwsLCwsLCwsLCwsLCwsK//AABEIAOAA4QMBEQACEQEDEQH/xAAbAAADAAMBAQAAAAAAAAAAAAAAAQIDBQYEB//EAEoQAAIBAwACCg0JBwMFAAAAAAABAgMEEQVRBgcSITEzQWFxkRMWIjJSVHKBkqGxssEUFyNCc3Si0dIVNFNiY4LhwuLxJCVDVaP/xAAaAQEBAAMBAQAAAAAAAAAAAAAAAQIDBAUG/8QALREBAAEDAQcEAwACAwEAAAAAAAECAxExBAUSEyFBURUyUmEUM3EiI2KBoUL/2gAMAwEAAhEDEQA/APuADAAEAwEAwAAAirUjCMpzajGKcpSe8lFcLJVVFMZkcLd7J7y9qSp6PSo0YvDrzWZvn3+Do4Tw7+8a6pxb6R5c9V2Z0eWeiLmpv1dIXM2+HEpbnq3RxVXLlWtUtczM92F7Hp8l5X9f5mGavkmJ8mtBVlwX1frl+ocdXy/9Xr5RLY9N8N5VfTl/6icUz3TEsT2LrxiT/s/yY4ThVHQdenv0bypBrgw5w9jMorqp0lcTGkvXY7J76xqRhe5r0G8bvhmlrjLl6Gd1jeNdE4r6w2U3ZjV9Ctq8KtONSnJShOKlGS4HFnu0VRVEVR3dMTlkMwwEAwABAMAAAEAAMAAAAAAAAAA5TbGvHTsVTi8OvVjTeOWCTk16kedvK5NNrEd2q9OKXh0daq3t6dNLfSTlzzfCz527Xy6ejTEM73XOcdU35Cw+c1zF37UsPnMeG59oMPnLw3fsGGZRzo8g3zdTXe8Dy6RtVWozptb7Tceaa4GZc+eLhmEmHt2tLuU7SrRk89hq9znkjJZx17o+m3Xcmbc0z2brM/4uwPUbgAwAAAQAAwABAMBAMBAAAAAMAA4nbDW6q6OhySrSz1wXxPH3rPshovdmevyec+d22ekQwXT71HVYnNuJDwbcBNEwJaCE0QS0REM8q9P+xWPa4WKmkI6qsPbM+q3RpU2We7tz2W8wABAMAAAAAAAABAAAAwABAMBAcZs+X/U6MfJ2aS/FA8fen/w0XuzLc8K8585t2sMF0F3PWdGyfrF4OoLBAmiCWiIloxGJ8J5F79kiNrrjtI/aw9sz6vc/tqZ2e7tj2nQAAAAYAAAAAAAIAAAAAAAAAAAON2xN56Plquf0v4Hk70jpR/Wm92Zbrvl0HzW3e6Gtktl3PnZ0bH+sZMHWJaIJaIJZESySML4Tx737JEbXXG6R+1h7Zn1W5/bU2We7tj2m8wEAwEAwABAMAAQAAAAAAAAAAAcZtmb1G0eq4funlb19tP8AWm9pDPed8uj4nzG3e6GtltV3HnZ17FH+pWRo6xLRES0YiWYiGRGCXCePe/ZIja643SP2sPbM+q3R7amyz3dse03gAAAAAAAAAAAAAAAAAAAAAAAOM2zeItfvD91nlb19tP8AWm9pD0XvfR6D5nb4/wAoa5ZrVdwvP7Tt2OP9UKyM6RDMRLMUQyCWYowS4Tyb37ZGPa647SP2sPemfU7o0qbLPd2x7LeAAAAAAAAAAAAAAAAAAAAAAAA4zbN4i1+8P3GeVvX2U/1pvaQ9F7wx8k+a2/WGuXot13Eeg79mjFqFUzcJZBDMUSzGRDIjBLvvOeTc63hj2u+O0j9rD2zPqN06VNlnu7Y9lvAAAAADAQAAwEAwEAAAAAwEAwEBxm2bxFr94fus8revsp/rTe0h6L36vQ/gfObfHWlrl6Yb0UuZHoWulEKbMxDMUSzEQyCWYowtd0efwZvjHtdr6XSL/rQXrmfR7q0qbLPd2p7LeAAAAAABgACAYEykopttJJZbbwkiTMRqOevtmmj6LcVUlWkuSjHdLPlPCOK5vCzR0zlrm7TDwPZ/SfeWd1LzRXsbNE71o+MsedHgu36HLZXK6ieq0fCTnR4L5waXidx1xL6rR8JOdHgfODS8UuOuA9Vo+EnOjwPnBpeJ3HXAeq0fCTnR4Hzg0vE7jriPVaPhJzo8D5waXidx1xHqtHwk50eGk2UbIo6RjQpwt61NwrKTc8NPKxydJx7XtcX4iIpxhrrr4umHS3SzuenB5m1054RnO6NMKTYEsxRLIJZJEMxRDNfDGeIc/oPT70ZXuo1Lec41qm6yu5ksN44d5rfOzZNrixmJjOVor4dW6+cWh4rX9KH5nd6tR8ZbOfHg/nEoeK1/Sh+Y9Wo+Mpz48D5w6PilfrgPVqPjJz48KW2BS8Tufwj1aj4yc+PB9v1PxK6/CPVqPjK8+PA7fqfiVz+EerUfGU58eEvbBpLhs7hdLgh6tR8ZOfHhns9n1lNpVI1qOfrTipR/C2/UbKN52qtejKL1Mupt68KsIzpyjOElmMotSi1zM9CmuKozE5bcrMh8+2W6Qq3t67ClNwoUeOa+vPlzrSzjGs8HeO0zVXy4npDmu1zM4g7PR9GikoU458JrdTfnPGqvU0asIh7FvGv8uPC4Vuifl/Rg1MfmfRg+ycxfzJ8GD7NzD83/AIhqvzesy/O+lV8oWosbdHgUrhambadsontIybzw/OsnTGK4iVVkzyhNkyJbIJZBLIJZESzGRjlzmuqqKYyiNxHwV1I5J2rxC4HY1qXUjXO01GBuET8iswOxonPqMF2Jc459RguwrWxz6k4YS7Za2OfPg4XluNGQmt+MJdMcPrMov4ThLYtezsL5Wk5N29w8QTeVCryP4PpR7u7NrmKopmeks7VUxOH0U+kdT5hol7q6v5vhdee/0zkz5C9OblU/binWW65DzaJzd6sjOmdnonsmTSMfxaFyaiX8SkUoIv4lAaprnMo2S2KVOOozjZbfhVKC1I2RYtx2Fo2RTTGkB5MgZAWQETIWSCWyIlkEMxRLJIlmE0U+BLZhy6fAlyesx5dPhMpc3rJy6fBlLm9bJwU+Eyhzet9ZOCnwZTKT1vrJwx4TKrffmubLNd3EQtOrWbJk4qFWO9KnOE09T/5SNmyVYmCeku17Y4aj6z8r7dPMcZoF5q3n2z96R89dn/Kf+3P3bx8B5lv9jLsEekxUjJTTKLTKp5KKyUNMqnkB5LkGRkLJAmwhNkEtkEtkRLIJZiJZESzEQyCWREsxEMiIZiM1n3z6Piabui06vBsmX0MuiPvF2bUqaP8AaFU9TmSZbXY48zuXrqJ+uRouzqQ6CXAeba98M0pnpMVJmSqTKKTKGmUUmXKnkoeQDIBkAyAskEtkCbCJbIJMZCbIiGyCWzESyIlkENmIlkRLIjNZcMug0XWdLwbJ3ii+iPvGWzalTU/s+R63BKYezYw+P8qHxOW4Q6OXAzzrf7IZoR6LE0yismSqyUPIDTKKTKDIyp5AMgLICbAWSITZBLATZiiWyCWQSyIlkEtmIhsiJZiIZBnsn3T6DRd0ZUtbsrf0SWtxXtNuyx1SdYdF+ykfTcpv4XLbGVjs61SivaeHX4c8Ojl3p59uP9jPsxpneikyikyhplU8lDyUPIyHkoMgGRkLIyDJAsgLJBLZEJsglsglsglsiE2YiGyCWREMgTMUZbN930pmq7oypazZW96mv5l8Tdseqzq+ldhR9bh0vm2iI7iveQ8GvJeZSkj5y/GK5hyzHWW7z3HqOCIxdZdkZOvLEdkjrXWi5MmqkfCj1ouTKlUj4S60MrlSmta6y5Mnu1rXWXJk1Ja11jJk8lUZKDJAZAMjIWSITZBOQE2SRLZMolyWtEyZS5rWusxymUua1rrIJ3S1rrIZS5LWQS5LWiIlsgqhLE49OOs119YWNXg2TLdVKMFwynFJc7/5N2xRmqP6y7vqe4Ps+W7MPnWyqyqWF9K7jFytrl7qWOCM330Xqed9dJ4m8dmmmua40lzXaZicsbuIXFLc0qu5eU8ZxLoa4TyKqOuWqesPDUsKy+ruudSTJiWuaZYnZ1f4curJMSmJHySr/Dn6IxJiTVlW/hy6hwz4MStaOrv/AMb87iviXhleGpa0XW5dxHpmi8EnDLJT0W891Wpx6HlmUW58rwT5bWyoKnHCqSnnlcspdC5DZTGGyIwV/edhUXjLlJL+3lZKqsFVWHqyZ5UZAWSBZAWSBZIMMq8d32POJOOV0fmTPZM9msr6PrN71Tdr+aTTNc0ywmmXmlYVl9R+aSfxJiWOJT8jq+BL1ExKcMl8kq+BIYMSfyOr4D9RDEn8iq+D60Dhk1Y1NS6wvDJqxnrivOyZOGVdg7H3Uqu5S3+HA6ysQ2Gx61npHSEK7i1b2zUm2t6U13setJ9CPX3ZskzXEzpDotU5nL6Tk+ndSK1GFSLhOMZwksSjJKUWudGNVMVRiYNXMX2wOyqNypSq274cQkpQz0Pg8zOC5uy1VOY6NU2aZePtGrx4vSM0tUqbf+o5p3T4qYcj7VHYdef+x/8Ahl+0npH/ADOT9si2HXPLpKfmoRXxMo3RHyXk/ZvYVUffaRr+aCXxMvSafkcmPKXsDi++vrl9RfSaPlK8mPKXteUHw3Vw+lQ/IelUfKTkR5Y57XVHkuqq6acGSd00fKU5EeWg09seq6LdGrG4U4zqbhbmLpyTSzvrO+jh2rY5sYnOctddvh65ZNPS7qmtUW+t/wCDy7k9WiuW2oyzCD1xi/UbYno2RovIyoyAskCyEJsg0t1Uxdp6pQXmwvzNU+5rmerJoHQVXSFa5fymVGFKph43Um228JLKwt49XY9j5+euMN9ujibvtBl4/V9B/qO70mPk2cn7HaDLx+r6D/UT0mPkcj7HaBLx+r6D/UPSI+RyPsdoEvH6voP9Q9Ip+RyPsdoEvH6voP8AUPSKfkcj7HaA/H6nof7h6RT8jkfY7QZeP1PQf6h6RT8jkfbPbbALdSUq9etWx9XepxfTy+s2UbqtxOZnKxZpdVaWtOhTjTpQjThFYUYrCR6VFEURimMNsRhmM1MBAMBAAAAAAABxm2bxFr94fuM8nevsp/rRf0hzemX9KuaC9rPm69XJXq21o/oqfkR9hsiejONGXIUZAWQDJAsjI0F8/p5v+ZexGqdWmdXTbW77vSC5OyU365n0e6NKnZY0l3B7LoIAAAABgIAAAABgACAAAAAAAAA4zbO4i1+8P3GeTvb2U/1pv6OZ0tx39sT5qrVxV6trZv6Kn5CM4no2RozZKoyMhZJkJsBNkRor3jp+V8DCdWqdXTbWvf3/AJdP2zPot0aVOyw7g9p0AAAAAAAAAAAYAAAACAAAAAAADjNs3iLX7w/cZ5O9vZT/AFpv6OY0rxz8mJ8zVq4qtW0tH9FDyUZwzjRlyGQyELICIDIGkveNn0/Axap1dNtbd/f+XT9sz6LdGlTssd3cHtOgAAAAAAAAAMAAAEAAAAAAAAAAcZtnfu9r94fuM8ne3sp/rTf0cvpPjX5MT5mdXFVq2drxcPJRkzjRlyFLJAZAWQFkiNPecbPpXsI1zq6fa53q2kF/Up+2Z9HufSp2WO7tz2nQAAAAAABgAAAgGAAACAAAAAAADjNs793tfvD9xnk729lP9ab+jl9JcZ/aj5lxVatjbvuIeTH2BnGjJkKMjIWQhZIDIGpueOl5S+Aa51dJtfSxd6Qjr7HL8UvzPoNzz7nZY7u6PddAAAAAAAAAAAGAAAAAgAAAAAAA4zbO/d7X7w/cZ5O9v10/1pv6OX0l368le1nzDiq1bCj3kfJXsDKF5IpZAMgLICyQaytxz8qPwK1zq3+wB/8Acb1a6af4z39z+6f467GsvoB77pIAAAAAAAGAgABgAAAgAAAAAAA5HbKp5tKEvBuYZ88ZHl71jNqJ8S03va5PSS7qL5mvWfKuKp7oPuV0IZZQeSKMjIWQDJELIHgkvp/7k/UZdmHdvdruOb2+nyKCj1zf6T6Dc8dav467Hd357zpAAAAMAAQAAwAAAAABAAAAAAABptmFk7jR9eEVmcUqsEuFyg84XmTOTbbfMs1QwuRml8+rTVWlTnHfzj1/5PjJjEzDgqh7EYKeQFkAyAsgLJB5avc1HN70VHdN+bBnHXpDHHV1e1vaONtWuJLDuKvc+RHKz1uXUfVbqtcNuavLtsxiMuvPVbgAwEAAAAAAAAAwAAAAEAwEAwABNEkcPp3YtXpVJ17BRnTm3Kds3uXGXK4P4Hh7buvima7bnuWczmHPVbivTeKtpcU3zwkl60eLXsdymesNE0THZi/aX9Gr1GH49THEmtIr+FV9En49RiTWkI+BV9Bj8esxJS0lTX1anoYJyKzCP2i5b1OlUm+RYb9SMqdmqlcNjovY1e304uvGVtbp5e6ThOS1Ri9/POz1Nl3bVVOaoxDbRamdX0u2t4UqcKVNKMIRUYxXJFH0dFEU0xTHZ1xGGQzDAQAAwEAAMBAM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32" name="Picture 8" descr="http://www.simbolosmatematicos.com/wp-content/uploads/2012/10/SIMBOLO-M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000240"/>
            <a:ext cx="1201715" cy="1195956"/>
          </a:xfrm>
          <a:prstGeom prst="rect">
            <a:avLst/>
          </a:prstGeom>
          <a:noFill/>
        </p:spPr>
      </p:pic>
      <p:sp>
        <p:nvSpPr>
          <p:cNvPr id="10" name="9 Abrir llave"/>
          <p:cNvSpPr/>
          <p:nvPr/>
        </p:nvSpPr>
        <p:spPr>
          <a:xfrm rot="16200000">
            <a:off x="4143372" y="500042"/>
            <a:ext cx="857256" cy="7715304"/>
          </a:xfrm>
          <a:prstGeom prst="leftBrac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10 Imagen" descr="http://4.bp.blogspot.com/_kqRjfMEKqFE/TTUIDgvhzwI/AAAAAAAAAAU/rugkcGtv2d8/s1600/hipertexto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4929198"/>
            <a:ext cx="1857388" cy="171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1142976" y="385762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/>
              <a:t>HIPERTEXTO</a:t>
            </a:r>
            <a:endParaRPr lang="es-AR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715008" y="385762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/>
              <a:t>MULTIMEDIA</a:t>
            </a:r>
            <a:endParaRPr lang="es-AR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714480" y="557214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/>
              <a:t>HIPERMEDIA</a:t>
            </a:r>
            <a:endParaRPr lang="es-AR" b="1" dirty="0"/>
          </a:p>
        </p:txBody>
      </p:sp>
      <p:sp>
        <p:nvSpPr>
          <p:cNvPr id="15" name="14 Rectángulo"/>
          <p:cNvSpPr/>
          <p:nvPr/>
        </p:nvSpPr>
        <p:spPr>
          <a:xfrm rot="5400000">
            <a:off x="4549140" y="2263140"/>
            <a:ext cx="45719" cy="9144001"/>
          </a:xfrm>
          <a:prstGeom prst="rect">
            <a:avLst/>
          </a:prstGeom>
          <a:solidFill>
            <a:srgbClr val="E8ED23"/>
          </a:solidFill>
          <a:ln>
            <a:solidFill>
              <a:srgbClr val="E8E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 l="15625" r="18229" b="2500"/>
          <a:stretch>
            <a:fillRect/>
          </a:stretch>
        </p:blipFill>
        <p:spPr bwMode="auto">
          <a:xfrm>
            <a:off x="928662" y="0"/>
            <a:ext cx="7444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 rot="16200000">
            <a:off x="-2034320" y="2953075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hlinkClick r:id="rId3"/>
              </a:rPr>
              <a:t>http://www.glogster.com/jdelfrari/presentaciones-hipermedia/g-6kucb5npp5a1keqn9ghm1a0</a:t>
            </a:r>
            <a:r>
              <a:rPr lang="es-ES_tradnl" sz="1400" dirty="0" smtClean="0"/>
              <a:t> </a:t>
            </a:r>
            <a:endParaRPr lang="es-ES_tradn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 l="15104" r="18229" b="11666"/>
          <a:stretch>
            <a:fillRect/>
          </a:stretch>
        </p:blipFill>
        <p:spPr bwMode="auto">
          <a:xfrm>
            <a:off x="428596" y="0"/>
            <a:ext cx="82813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832</Words>
  <Application>Microsoft Office PowerPoint</Application>
  <PresentationFormat>Presentación en pantalla (4:3)</PresentationFormat>
  <Paragraphs>182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Diseño predeterminado</vt:lpstr>
      <vt:lpstr>Archivos </vt:lpstr>
      <vt:lpstr> </vt:lpstr>
      <vt:lpstr>Tipos de archivos (formatos)</vt:lpstr>
      <vt:lpstr>Tipos de archivos (formatos)</vt:lpstr>
      <vt:lpstr>hipermedia</vt:lpstr>
      <vt:lpstr>Hipermedia</vt:lpstr>
      <vt:lpstr>Hipermedia</vt:lpstr>
      <vt:lpstr>Presentación de PowerPoint</vt:lpstr>
      <vt:lpstr>Presentación de PowerPoint</vt:lpstr>
      <vt:lpstr>El poder pedagógico de las presentaciones hipermediales</vt:lpstr>
      <vt:lpstr>Investigar y descargar material de internet</vt:lpstr>
      <vt:lpstr>Investigar y descargar material de Internet</vt:lpstr>
      <vt:lpstr>Recursos de la Web 2.0 (algunos de ellos)</vt:lpstr>
      <vt:lpstr>Calameo </vt:lpstr>
      <vt:lpstr>Slideshare</vt:lpstr>
      <vt:lpstr>Flickr</vt:lpstr>
      <vt:lpstr>Google Fotos</vt:lpstr>
      <vt:lpstr>Soundcloud</vt:lpstr>
      <vt:lpstr>Youtube </vt:lpstr>
      <vt:lpstr>Atube Catcher</vt:lpstr>
    </vt:vector>
  </TitlesOfParts>
  <Company>The houze!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Administrador</dc:creator>
  <cp:lastModifiedBy>USUARIO</cp:lastModifiedBy>
  <cp:revision>177</cp:revision>
  <dcterms:created xsi:type="dcterms:W3CDTF">2012-06-20T15:03:51Z</dcterms:created>
  <dcterms:modified xsi:type="dcterms:W3CDTF">2017-02-11T19:02:09Z</dcterms:modified>
</cp:coreProperties>
</file>