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3130948-6422-4375-9CB2-90B559C27040}" type="datetimeFigureOut">
              <a:rPr lang="es-CO" smtClean="0"/>
              <a:t>03/02/2018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3130948-6422-4375-9CB2-90B559C27040}" type="datetimeFigureOut">
              <a:rPr lang="es-CO" smtClean="0"/>
              <a:t>03/02/2018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3130948-6422-4375-9CB2-90B559C27040}" type="datetimeFigureOut">
              <a:rPr lang="es-CO" smtClean="0"/>
              <a:t>03/02/2018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FC699F-DFB4-4C09-AB2E-404EE49FDDE2}" type="slidenum">
              <a:rPr lang="es-CO" smtClean="0"/>
              <a:t>‹Nº›</a:t>
            </a:fld>
            <a:endParaRPr lang="es-CO"/>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3130948-6422-4375-9CB2-90B559C27040}" type="datetimeFigureOut">
              <a:rPr lang="es-CO" smtClean="0"/>
              <a:t>03/02/2018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FC699F-DFB4-4C09-AB2E-404EE49FDDE2}" type="slidenum">
              <a:rPr lang="es-CO" smtClean="0"/>
              <a:t>‹Nº›</a:t>
            </a:fld>
            <a:endParaRPr lang="es-CO"/>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130948-6422-4375-9CB2-90B559C27040}" type="datetimeFigureOut">
              <a:rPr lang="es-CO" smtClean="0"/>
              <a:t>03/02/2018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3130948-6422-4375-9CB2-90B559C27040}" type="datetimeFigureOut">
              <a:rPr lang="es-CO" smtClean="0"/>
              <a:t>03/02/2018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FC699F-DFB4-4C09-AB2E-404EE49FDDE2}" type="slidenum">
              <a:rPr lang="es-CO" smtClean="0"/>
              <a:t>‹Nº›</a:t>
            </a:fld>
            <a:endParaRPr lang="es-CO"/>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3130948-6422-4375-9CB2-90B559C27040}" type="datetimeFigureOut">
              <a:rPr lang="es-CO" smtClean="0"/>
              <a:t>03/02/2018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3130948-6422-4375-9CB2-90B559C27040}" type="datetimeFigureOut">
              <a:rPr lang="es-CO" smtClean="0"/>
              <a:t>03/02/2018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3130948-6422-4375-9CB2-90B559C27040}" type="datetimeFigureOut">
              <a:rPr lang="es-CO" smtClean="0"/>
              <a:t>03/02/2018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5FC699F-DFB4-4C09-AB2E-404EE49FDDE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130948-6422-4375-9CB2-90B559C27040}" type="datetimeFigureOut">
              <a:rPr lang="es-CO" smtClean="0"/>
              <a:t>03/02/2018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FC699F-DFB4-4C09-AB2E-404EE49FDDE2}" type="slidenum">
              <a:rPr lang="es-CO" smtClean="0"/>
              <a:t>‹Nº›</a:t>
            </a:fld>
            <a:endParaRPr lang="es-CO"/>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130948-6422-4375-9CB2-90B559C27040}" type="datetimeFigureOut">
              <a:rPr lang="es-CO" smtClean="0"/>
              <a:t>03/02/2018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FC699F-DFB4-4C09-AB2E-404EE49FDDE2}" type="slidenum">
              <a:rPr lang="es-CO" smtClean="0"/>
              <a:t>‹Nº›</a:t>
            </a:fld>
            <a:endParaRPr lang="es-CO"/>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3130948-6422-4375-9CB2-90B559C27040}" type="datetimeFigureOut">
              <a:rPr lang="es-CO" smtClean="0"/>
              <a:t>03/02/2018</a:t>
            </a:fld>
            <a:endParaRPr lang="es-CO"/>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O"/>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5FC699F-DFB4-4C09-AB2E-404EE49FDDE2}" type="slidenum">
              <a:rPr lang="es-CO" smtClean="0"/>
              <a:t>‹Nº›</a:t>
            </a:fld>
            <a:endParaRPr lang="es-CO"/>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668" y="1268760"/>
            <a:ext cx="8425705"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4400" b="1" dirty="0" smtClean="0">
                <a:ln/>
                <a:solidFill>
                  <a:schemeClr val="accent3"/>
                </a:solidFill>
              </a:rPr>
              <a:t>DESCRIPCION DE LAS SANCIONES </a:t>
            </a:r>
            <a:endParaRPr lang="es-ES" sz="4400" b="1" dirty="0">
              <a:ln/>
              <a:solidFill>
                <a:schemeClr val="accent3"/>
              </a:solidFill>
            </a:endParaRPr>
          </a:p>
        </p:txBody>
      </p:sp>
      <p:sp>
        <p:nvSpPr>
          <p:cNvPr id="3" name="2 CuadroTexto"/>
          <p:cNvSpPr txBox="1"/>
          <p:nvPr/>
        </p:nvSpPr>
        <p:spPr>
          <a:xfrm>
            <a:off x="971600" y="2348880"/>
            <a:ext cx="5472608" cy="646331"/>
          </a:xfrm>
          <a:prstGeom prst="rect">
            <a:avLst/>
          </a:prstGeom>
          <a:noFill/>
        </p:spPr>
        <p:txBody>
          <a:bodyPr wrap="square" rtlCol="0">
            <a:spAutoFit/>
          </a:bodyPr>
          <a:lstStyle/>
          <a:p>
            <a:r>
              <a:rPr lang="es-CO" dirty="0" smtClean="0"/>
              <a:t>Articulo 177 :   Son aplicables  a los adolecentes a quienes  hayan declarado su responsabilidad penal: </a:t>
            </a:r>
            <a:endParaRPr lang="es-CO" dirty="0"/>
          </a:p>
        </p:txBody>
      </p:sp>
      <p:pic>
        <p:nvPicPr>
          <p:cNvPr id="1026" name="Picture 2" descr="C:\Users\PC\Pictures\sancion.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284984"/>
            <a:ext cx="2130754" cy="2881486"/>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203848" y="3284984"/>
            <a:ext cx="4824536" cy="2585323"/>
          </a:xfrm>
          <a:prstGeom prst="rect">
            <a:avLst/>
          </a:prstGeom>
          <a:noFill/>
        </p:spPr>
        <p:txBody>
          <a:bodyPr wrap="square" rtlCol="0">
            <a:spAutoFit/>
          </a:bodyPr>
          <a:lstStyle/>
          <a:p>
            <a:pPr marL="285750" indent="-285750">
              <a:buFont typeface="Wingdings" panose="05000000000000000000" pitchFamily="2" charset="2"/>
              <a:buChar char="v"/>
            </a:pPr>
            <a:r>
              <a:rPr lang="es-CO" dirty="0" smtClean="0"/>
              <a:t> La amonestación</a:t>
            </a:r>
          </a:p>
          <a:p>
            <a:pPr marL="285750" indent="-285750">
              <a:buFont typeface="Wingdings" panose="05000000000000000000" pitchFamily="2" charset="2"/>
              <a:buChar char="v"/>
            </a:pPr>
            <a:r>
              <a:rPr lang="es-CO" dirty="0" smtClean="0"/>
              <a:t>La  imposición de reglas y conductas</a:t>
            </a:r>
          </a:p>
          <a:p>
            <a:pPr marL="285750" indent="-285750">
              <a:buFont typeface="Wingdings" panose="05000000000000000000" pitchFamily="2" charset="2"/>
              <a:buChar char="v"/>
            </a:pPr>
            <a:r>
              <a:rPr lang="es-CO" dirty="0" smtClean="0"/>
              <a:t>La prestación de servicios a la comunidad</a:t>
            </a:r>
          </a:p>
          <a:p>
            <a:pPr marL="285750" indent="-285750">
              <a:buFont typeface="Wingdings" panose="05000000000000000000" pitchFamily="2" charset="2"/>
              <a:buChar char="v"/>
            </a:pPr>
            <a:r>
              <a:rPr lang="es-CO" dirty="0" smtClean="0"/>
              <a:t>La libertad asistida</a:t>
            </a:r>
          </a:p>
          <a:p>
            <a:pPr marL="285750" indent="-285750">
              <a:buFont typeface="Wingdings" panose="05000000000000000000" pitchFamily="2" charset="2"/>
              <a:buChar char="v"/>
            </a:pPr>
            <a:r>
              <a:rPr lang="es-CO" dirty="0" smtClean="0"/>
              <a:t>La internación en medio semi-cerrado</a:t>
            </a:r>
          </a:p>
          <a:p>
            <a:pPr marL="285750" indent="-285750">
              <a:buFont typeface="Wingdings" panose="05000000000000000000" pitchFamily="2" charset="2"/>
              <a:buChar char="v"/>
            </a:pPr>
            <a:r>
              <a:rPr lang="es-CO" dirty="0" smtClean="0"/>
              <a:t>La privación de libertad en centro de  atención especializada.</a:t>
            </a:r>
          </a:p>
          <a:p>
            <a:endParaRPr lang="es-CO" dirty="0" smtClean="0"/>
          </a:p>
          <a:p>
            <a:pPr marL="285750" indent="-285750">
              <a:buFont typeface="Wingdings" panose="05000000000000000000" pitchFamily="2" charset="2"/>
              <a:buChar char="v"/>
            </a:pPr>
            <a:endParaRPr lang="es-CO" dirty="0"/>
          </a:p>
        </p:txBody>
      </p:sp>
    </p:spTree>
    <p:extLst>
      <p:ext uri="{BB962C8B-B14F-4D97-AF65-F5344CB8AC3E}">
        <p14:creationId xmlns:p14="http://schemas.microsoft.com/office/powerpoint/2010/main" val="20722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9282" y="937275"/>
            <a:ext cx="3216842"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LA AMONESTACIÓN</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sp>
        <p:nvSpPr>
          <p:cNvPr id="3" name="2 CuadroTexto"/>
          <p:cNvSpPr txBox="1"/>
          <p:nvPr/>
        </p:nvSpPr>
        <p:spPr>
          <a:xfrm>
            <a:off x="174164" y="1575083"/>
            <a:ext cx="6727138" cy="1107996"/>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Es la recriminación que la autoridad judicial le hace al adolescente</a:t>
            </a:r>
          </a:p>
          <a:p>
            <a:r>
              <a:rPr lang="es-CO" sz="1200" dirty="0" smtClean="0">
                <a:latin typeface="Times New Roman" panose="02020603050405020304" pitchFamily="18" charset="0"/>
                <a:cs typeface="Times New Roman" panose="02020603050405020304" pitchFamily="18" charset="0"/>
              </a:rPr>
              <a:t> sobre el hecho delictivo  y la reparación del daño.</a:t>
            </a:r>
          </a:p>
          <a:p>
            <a:r>
              <a:rPr lang="es-CO" sz="1200" dirty="0" smtClean="0">
                <a:latin typeface="Times New Roman" panose="02020603050405020304" pitchFamily="18" charset="0"/>
                <a:cs typeface="Times New Roman" panose="02020603050405020304" pitchFamily="18" charset="0"/>
              </a:rPr>
              <a:t>Se debe asistir a un curso educativo sobre respeto a los derechos humanos y convivencia ciudadana.  Y estará encargado el instituto de Estudio del Ministerio Publico.</a:t>
            </a:r>
          </a:p>
          <a:p>
            <a:endParaRPr lang="es-CO" dirty="0" smtClean="0"/>
          </a:p>
        </p:txBody>
      </p:sp>
      <p:sp>
        <p:nvSpPr>
          <p:cNvPr id="4" name="3 Rectángulo"/>
          <p:cNvSpPr/>
          <p:nvPr/>
        </p:nvSpPr>
        <p:spPr>
          <a:xfrm>
            <a:off x="2024757" y="2588959"/>
            <a:ext cx="6965625"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LA IMPOSICION DE REGLAS DE CONDUCTAS</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sp>
        <p:nvSpPr>
          <p:cNvPr id="5" name="4 CuadroTexto"/>
          <p:cNvSpPr txBox="1"/>
          <p:nvPr/>
        </p:nvSpPr>
        <p:spPr>
          <a:xfrm>
            <a:off x="1834627" y="3112179"/>
            <a:ext cx="7128792" cy="461665"/>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Es la imposición por la autoridad judicial  al adolecente de obligaciones o prohibiciones para regular su modo de vida además de promover y asegurar su formación . El tiempo de la sanción no puede exceder los 2 años. </a:t>
            </a:r>
            <a:endParaRPr lang="es-CO" sz="1200" dirty="0">
              <a:latin typeface="Times New Roman" panose="02020603050405020304" pitchFamily="18" charset="0"/>
              <a:cs typeface="Times New Roman" panose="02020603050405020304" pitchFamily="18" charset="0"/>
            </a:endParaRPr>
          </a:p>
        </p:txBody>
      </p:sp>
      <p:pic>
        <p:nvPicPr>
          <p:cNvPr id="2050" name="Picture 2" descr="C:\Users\PC\Pictures\sanciones dian.jpg"/>
          <p:cNvPicPr>
            <a:picLocks noChangeAspect="1" noChangeArrowheads="1"/>
          </p:cNvPicPr>
          <p:nvPr/>
        </p:nvPicPr>
        <p:blipFill rotWithShape="1">
          <a:blip r:embed="rId2">
            <a:extLst>
              <a:ext uri="{28A0092B-C50C-407E-A947-70E740481C1C}">
                <a14:useLocalDpi xmlns:a14="http://schemas.microsoft.com/office/drawing/2010/main" val="0"/>
              </a:ext>
            </a:extLst>
          </a:blip>
          <a:srcRect l="21106" r="22592" b="7713"/>
          <a:stretch/>
        </p:blipFill>
        <p:spPr bwMode="auto">
          <a:xfrm>
            <a:off x="604684" y="2360688"/>
            <a:ext cx="1106129" cy="181310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C\Pictures\Requerimiento-de-informac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2288" y="697404"/>
            <a:ext cx="1486203" cy="17553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5 Rectángulo"/>
          <p:cNvSpPr/>
          <p:nvPr/>
        </p:nvSpPr>
        <p:spPr>
          <a:xfrm>
            <a:off x="263183" y="4176703"/>
            <a:ext cx="7658827"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2400" b="1" dirty="0" smtClean="0">
                <a:ln/>
                <a:solidFill>
                  <a:schemeClr val="accent3"/>
                </a:solidFill>
                <a:latin typeface="Times New Roman" panose="02020603050405020304" pitchFamily="18" charset="0"/>
                <a:cs typeface="Times New Roman" panose="02020603050405020304" pitchFamily="18" charset="0"/>
              </a:rPr>
              <a:t>LA PRESTACION DE SERVICIO A LA COMUNIDAD </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sp>
        <p:nvSpPr>
          <p:cNvPr id="7" name="6 CuadroTexto"/>
          <p:cNvSpPr txBox="1"/>
          <p:nvPr/>
        </p:nvSpPr>
        <p:spPr>
          <a:xfrm>
            <a:off x="467544" y="4869160"/>
            <a:ext cx="6552728" cy="830997"/>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Es la realización de la tarea de que el adolescente debe realizar en forma gratuita, en un periodo de 6 meses, durante una jornada de 8 horas  semanales preferiblemente los fines de semana y festivos o días hábiles sin afectar su jornada escolar .  Queda prohibido el desempeño de cualquier trabajo que pueda ser peligroso , o tentar  a su salud, desarrollo físico, mental, espiritual, moral o social. </a:t>
            </a:r>
            <a:endParaRPr lang="es-CO" sz="1200" dirty="0">
              <a:latin typeface="Times New Roman" panose="02020603050405020304" pitchFamily="18" charset="0"/>
              <a:cs typeface="Times New Roman" panose="02020603050405020304" pitchFamily="18" charset="0"/>
            </a:endParaRPr>
          </a:p>
        </p:txBody>
      </p:sp>
      <p:pic>
        <p:nvPicPr>
          <p:cNvPr id="2052" name="Picture 4" descr="C:\Users\PC\Pictures\image.PNG"/>
          <p:cNvPicPr>
            <a:picLocks noChangeAspect="1" noChangeArrowheads="1"/>
          </p:cNvPicPr>
          <p:nvPr/>
        </p:nvPicPr>
        <p:blipFill rotWithShape="1">
          <a:blip r:embed="rId4">
            <a:extLst>
              <a:ext uri="{28A0092B-C50C-407E-A947-70E740481C1C}">
                <a14:useLocalDpi xmlns:a14="http://schemas.microsoft.com/office/drawing/2010/main" val="0"/>
              </a:ext>
            </a:extLst>
          </a:blip>
          <a:srcRect l="13805" r="21057"/>
          <a:stretch/>
        </p:blipFill>
        <p:spPr bwMode="auto">
          <a:xfrm>
            <a:off x="7448460" y="4699922"/>
            <a:ext cx="1317211" cy="202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0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02425" y="908720"/>
            <a:ext cx="3765453"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LA LIBERTAD ASISTIDA</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sp>
        <p:nvSpPr>
          <p:cNvPr id="3" name="2 CuadroTexto"/>
          <p:cNvSpPr txBox="1"/>
          <p:nvPr/>
        </p:nvSpPr>
        <p:spPr>
          <a:xfrm>
            <a:off x="402425" y="1628800"/>
            <a:ext cx="6473831" cy="646331"/>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Es la concesión de libertad  que da la autoridad  al adolescente, con la condición  obligatoria de  supervisión , la asistencia de un programa  de atención especializada.  Y no podrá durar mas de 2 años .</a:t>
            </a:r>
            <a:endParaRPr lang="es-CO" sz="1200" dirty="0">
              <a:latin typeface="Times New Roman" panose="02020603050405020304" pitchFamily="18" charset="0"/>
              <a:cs typeface="Times New Roman" panose="02020603050405020304" pitchFamily="18" charset="0"/>
            </a:endParaRPr>
          </a:p>
        </p:txBody>
      </p:sp>
      <p:pic>
        <p:nvPicPr>
          <p:cNvPr id="3074" name="Picture 2" descr="C:\Users\PC\Pictures\2d0a1adde866b5bcd91fd7697eddb9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71538"/>
            <a:ext cx="1487674" cy="13976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600220" y="2263292"/>
            <a:ext cx="6860212"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LA INTERNACION EN MEDIO SEMI-CERADO</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sp>
        <p:nvSpPr>
          <p:cNvPr id="5" name="4 CuadroTexto"/>
          <p:cNvSpPr txBox="1"/>
          <p:nvPr/>
        </p:nvSpPr>
        <p:spPr>
          <a:xfrm>
            <a:off x="1603668" y="2724957"/>
            <a:ext cx="7049895" cy="461665"/>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Es la vinculación del adolescente en un programa de atención especializado, al cual debe asistir obligatoriamente, durante un horario no escolar  durante los fines de semana y no podrá ser superior a 3 años. </a:t>
            </a:r>
            <a:endParaRPr lang="es-CO" sz="1200" dirty="0">
              <a:latin typeface="Times New Roman" panose="02020603050405020304" pitchFamily="18" charset="0"/>
              <a:cs typeface="Times New Roman" panose="02020603050405020304" pitchFamily="18" charset="0"/>
            </a:endParaRPr>
          </a:p>
        </p:txBody>
      </p:sp>
      <p:sp>
        <p:nvSpPr>
          <p:cNvPr id="6" name="5 Rectángulo"/>
          <p:cNvSpPr/>
          <p:nvPr/>
        </p:nvSpPr>
        <p:spPr>
          <a:xfrm>
            <a:off x="486948" y="3750131"/>
            <a:ext cx="6821356"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LA PRIVACION DE LIBERTAD </a:t>
            </a:r>
          </a:p>
          <a:p>
            <a:r>
              <a:rPr lang="es-ES" sz="2400" b="1" cap="none" spc="0" dirty="0" smtClean="0">
                <a:ln/>
                <a:solidFill>
                  <a:schemeClr val="accent3"/>
                </a:solidFill>
                <a:effectLst/>
                <a:latin typeface="Times New Roman" panose="02020603050405020304" pitchFamily="18" charset="0"/>
                <a:cs typeface="Times New Roman" panose="02020603050405020304" pitchFamily="18" charset="0"/>
              </a:rPr>
              <a:t>EN CENTRO DE ATENCION ESPECIALIZADA</a:t>
            </a:r>
            <a:endParaRPr lang="es-ES" sz="2400" b="1" cap="none" spc="0" dirty="0">
              <a:ln/>
              <a:solidFill>
                <a:schemeClr val="accent3"/>
              </a:solidFill>
              <a:effectLst/>
              <a:latin typeface="Times New Roman" panose="02020603050405020304" pitchFamily="18" charset="0"/>
              <a:cs typeface="Times New Roman" panose="02020603050405020304" pitchFamily="18" charset="0"/>
            </a:endParaRPr>
          </a:p>
        </p:txBody>
      </p:sp>
      <p:pic>
        <p:nvPicPr>
          <p:cNvPr id="3075" name="Picture 3" descr="C:\Users\PC\Pictures\descarg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2275131"/>
            <a:ext cx="1348700" cy="1495773"/>
          </a:xfrm>
          <a:prstGeom prst="rect">
            <a:avLst/>
          </a:prstGeom>
          <a:noFill/>
          <a:extLst>
            <a:ext uri="{909E8E84-426E-40DD-AFC4-6F175D3DCCD1}">
              <a14:hiddenFill xmlns:a14="http://schemas.microsoft.com/office/drawing/2010/main">
                <a:solidFill>
                  <a:srgbClr val="FFFFFF"/>
                </a:solidFill>
              </a14:hiddenFill>
            </a:ext>
          </a:extLst>
        </p:spPr>
      </p:pic>
      <p:sp>
        <p:nvSpPr>
          <p:cNvPr id="7" name="6 CuadroTexto"/>
          <p:cNvSpPr txBox="1"/>
          <p:nvPr/>
        </p:nvSpPr>
        <p:spPr>
          <a:xfrm>
            <a:off x="486948" y="4869160"/>
            <a:ext cx="7181396" cy="1384995"/>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La privacidad de libertad en centro de atención especializada se aplicara a los adolescente mayores de 16 años y menores de 18 años que sean hallados responsables de delitos, cuya pena mínima en el Código Penal sea o exceda entre 1 a  6 años de prisión. Si los adolescente son mayores de  14 y menores de 18 años, sean responsables de homicidios, secuestro o extorción la privación de liberta será de 2 a 8 años.</a:t>
            </a:r>
          </a:p>
          <a:p>
            <a:r>
              <a:rPr lang="es-CO" sz="1200" dirty="0" smtClean="0">
                <a:latin typeface="Times New Roman" panose="02020603050405020304" pitchFamily="18" charset="0"/>
                <a:cs typeface="Times New Roman" panose="02020603050405020304" pitchFamily="18" charset="0"/>
              </a:rPr>
              <a:t>Si estando vigente la sanción de  privación de la libertad   el adolescente cumpliere 18 años esta podrá continuar hasta que cumpla los 21, en ningún caso esta sanción podrá cumplirse en sitios destinados  a infractores mayores de edad.     </a:t>
            </a:r>
            <a:endParaRPr lang="es-CO" sz="1200" dirty="0">
              <a:latin typeface="Times New Roman" panose="02020603050405020304" pitchFamily="18" charset="0"/>
              <a:cs typeface="Times New Roman" panose="02020603050405020304" pitchFamily="18" charset="0"/>
            </a:endParaRPr>
          </a:p>
        </p:txBody>
      </p:sp>
      <p:pic>
        <p:nvPicPr>
          <p:cNvPr id="3076" name="Picture 4" descr="C:\Users\PC\Pictures\Slide41_Pic1_636318381591021852.jpeg"/>
          <p:cNvPicPr>
            <a:picLocks noChangeAspect="1" noChangeArrowheads="1"/>
          </p:cNvPicPr>
          <p:nvPr/>
        </p:nvPicPr>
        <p:blipFill rotWithShape="1">
          <a:blip r:embed="rId4">
            <a:extLst>
              <a:ext uri="{28A0092B-C50C-407E-A947-70E740481C1C}">
                <a14:useLocalDpi xmlns:a14="http://schemas.microsoft.com/office/drawing/2010/main" val="0"/>
              </a:ext>
            </a:extLst>
          </a:blip>
          <a:srcRect l="18712" r="20133"/>
          <a:stretch/>
        </p:blipFill>
        <p:spPr bwMode="auto">
          <a:xfrm>
            <a:off x="7702584" y="4484323"/>
            <a:ext cx="1149602" cy="1769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9636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183</TotalTime>
  <Words>444</Words>
  <Application>Microsoft Office PowerPoint</Application>
  <PresentationFormat>Presentación en pantalla (4:3)</PresentationFormat>
  <Paragraphs>24</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Forma de onda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PC</cp:lastModifiedBy>
  <cp:revision>13</cp:revision>
  <dcterms:created xsi:type="dcterms:W3CDTF">2018-02-03T15:39:56Z</dcterms:created>
  <dcterms:modified xsi:type="dcterms:W3CDTF">2018-02-03T18:43:36Z</dcterms:modified>
</cp:coreProperties>
</file>