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0A816180-56FD-46D4-BB67-D6F339142745}" type="datetimeFigureOut">
              <a:rPr lang="es-CO" smtClean="0"/>
              <a:t>20/10/2018</a:t>
            </a:fld>
            <a:endParaRPr lang="es-CO"/>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s-CO"/>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E534176-1F0D-4CF3-BC9C-58FBD1A6F703}" type="slidenum">
              <a:rPr lang="es-CO" smtClean="0"/>
              <a:t>‹Nº›</a:t>
            </a:fld>
            <a:endParaRPr lang="es-CO"/>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8340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A816180-56FD-46D4-BB67-D6F339142745}" type="datetimeFigureOut">
              <a:rPr lang="es-CO" smtClean="0"/>
              <a:t>20/10/2018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2119863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A816180-56FD-46D4-BB67-D6F339142745}" type="datetimeFigureOut">
              <a:rPr lang="es-CO" smtClean="0"/>
              <a:t>20/10/2018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1266705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A816180-56FD-46D4-BB67-D6F339142745}" type="datetimeFigureOut">
              <a:rPr lang="es-CO" smtClean="0"/>
              <a:t>20/10/2018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3410791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A816180-56FD-46D4-BB67-D6F339142745}" type="datetimeFigureOut">
              <a:rPr lang="es-CO" smtClean="0"/>
              <a:t>20/10/2018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E534176-1F0D-4CF3-BC9C-58FBD1A6F703}" type="slidenum">
              <a:rPr lang="es-CO" smtClean="0"/>
              <a:t>‹Nº›</a:t>
            </a:fld>
            <a:endParaRPr lang="es-CO"/>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0726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A816180-56FD-46D4-BB67-D6F339142745}" type="datetimeFigureOut">
              <a:rPr lang="es-CO" smtClean="0"/>
              <a:t>20/10/2018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314111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A816180-56FD-46D4-BB67-D6F339142745}" type="datetimeFigureOut">
              <a:rPr lang="es-CO" smtClean="0"/>
              <a:t>20/10/2018</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3215664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A816180-56FD-46D4-BB67-D6F339142745}" type="datetimeFigureOut">
              <a:rPr lang="es-CO" smtClean="0"/>
              <a:t>20/10/2018</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2801632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816180-56FD-46D4-BB67-D6F339142745}" type="datetimeFigureOut">
              <a:rPr lang="es-CO" smtClean="0"/>
              <a:t>20/10/2018</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230358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A816180-56FD-46D4-BB67-D6F339142745}" type="datetimeFigureOut">
              <a:rPr lang="es-CO" smtClean="0"/>
              <a:t>20/10/2018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3163997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A816180-56FD-46D4-BB67-D6F339142745}" type="datetimeFigureOut">
              <a:rPr lang="es-CO" smtClean="0"/>
              <a:t>20/10/2018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2005392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0A816180-56FD-46D4-BB67-D6F339142745}" type="datetimeFigureOut">
              <a:rPr lang="es-CO" smtClean="0"/>
              <a:t>20/10/2018</a:t>
            </a:fld>
            <a:endParaRPr lang="es-CO"/>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s-CO"/>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3E534176-1F0D-4CF3-BC9C-58FBD1A6F703}" type="slidenum">
              <a:rPr lang="es-CO" smtClean="0"/>
              <a:t>‹Nº›</a:t>
            </a:fld>
            <a:endParaRPr lang="es-CO"/>
          </a:p>
        </p:txBody>
      </p:sp>
    </p:spTree>
    <p:extLst>
      <p:ext uri="{BB962C8B-B14F-4D97-AF65-F5344CB8AC3E}">
        <p14:creationId xmlns:p14="http://schemas.microsoft.com/office/powerpoint/2010/main" val="4337342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622735" y="327166"/>
            <a:ext cx="5101076" cy="830997"/>
          </a:xfrm>
          <a:prstGeom prst="rect">
            <a:avLst/>
          </a:prstGeom>
          <a:noFill/>
        </p:spPr>
        <p:txBody>
          <a:bodyPr wrap="none" lIns="91440" tIns="45720" rIns="91440" bIns="45720">
            <a:spAutoFit/>
          </a:bodyPr>
          <a:lstStyle/>
          <a:p>
            <a:pPr algn="ctr"/>
            <a:r>
              <a:rPr lang="es-CO" sz="4800" b="1" dirty="0" smtClean="0">
                <a:solidFill>
                  <a:srgbClr val="FF0000"/>
                </a:solidFill>
              </a:rPr>
              <a:t>FUERZA NORMAL</a:t>
            </a:r>
            <a:endParaRPr lang="es-ES" sz="5400" b="1" dirty="0">
              <a:ln w="22225">
                <a:solidFill>
                  <a:schemeClr val="accent2"/>
                </a:solidFill>
                <a:prstDash val="solid"/>
              </a:ln>
              <a:solidFill>
                <a:srgbClr val="FF0000"/>
              </a:solidFill>
              <a:latin typeface="Arial Black" panose="020B0A04020102020204" pitchFamily="34" charset="0"/>
            </a:endParaRPr>
          </a:p>
        </p:txBody>
      </p:sp>
      <p:sp>
        <p:nvSpPr>
          <p:cNvPr id="6" name="CuadroTexto 5"/>
          <p:cNvSpPr txBox="1"/>
          <p:nvPr/>
        </p:nvSpPr>
        <p:spPr>
          <a:xfrm>
            <a:off x="662426" y="1171415"/>
            <a:ext cx="10880217" cy="2246769"/>
          </a:xfrm>
          <a:prstGeom prst="rect">
            <a:avLst/>
          </a:prstGeom>
          <a:noFill/>
        </p:spPr>
        <p:txBody>
          <a:bodyPr wrap="square" rtlCol="0">
            <a:spAutoFit/>
          </a:bodyPr>
          <a:lstStyle/>
          <a:p>
            <a:pPr algn="just"/>
            <a:r>
              <a:rPr lang="es-CO" sz="2000" dirty="0" smtClean="0">
                <a:solidFill>
                  <a:srgbClr val="FF0000"/>
                </a:solidFill>
              </a:rPr>
              <a:t>Definición</a:t>
            </a:r>
            <a:r>
              <a:rPr lang="es-CO" sz="2000" dirty="0" smtClean="0">
                <a:solidFill>
                  <a:srgbClr val="FF0000"/>
                </a:solidFill>
              </a:rPr>
              <a:t>:</a:t>
            </a:r>
          </a:p>
          <a:p>
            <a:pPr algn="just"/>
            <a:r>
              <a:rPr lang="es-CO" sz="2000" dirty="0"/>
              <a:t>Cuando un objeto está sobre una superficie, el peso del objeto ejerce una fuerza hacia abajo. También la superficie ejerce una fuerza sobre el objeto (hacia arriba) denominada Fuerza Normal. Por ejemplo, en la figura 2 se muestra un notebook en reposo sobre un escritorio, el notebook no acelera debido a la fuerza de gravedad sobre él porque está sostenido en el escritorio. La fuerza que ejerce hacia arriba el escritorio sobre el notebook es la fuerza normal, que impide que el notebook se hunda o caiga y es perpendicular a la superficie del escritorio.</a:t>
            </a:r>
            <a:endParaRPr lang="es-CO" sz="2000" dirty="0" smtClean="0"/>
          </a:p>
        </p:txBody>
      </p:sp>
      <p:pic>
        <p:nvPicPr>
          <p:cNvPr id="11" name="Imagen 10"/>
          <p:cNvPicPr>
            <a:picLocks noChangeAspect="1"/>
          </p:cNvPicPr>
          <p:nvPr/>
        </p:nvPicPr>
        <p:blipFill>
          <a:blip r:embed="rId2"/>
          <a:stretch>
            <a:fillRect/>
          </a:stretch>
        </p:blipFill>
        <p:spPr>
          <a:xfrm>
            <a:off x="662426" y="3574981"/>
            <a:ext cx="2597610" cy="2587280"/>
          </a:xfrm>
          <a:prstGeom prst="rect">
            <a:avLst/>
          </a:prstGeom>
        </p:spPr>
      </p:pic>
      <p:sp>
        <p:nvSpPr>
          <p:cNvPr id="12" name="CuadroTexto 11"/>
          <p:cNvSpPr txBox="1"/>
          <p:nvPr/>
        </p:nvSpPr>
        <p:spPr>
          <a:xfrm>
            <a:off x="3260035" y="3829879"/>
            <a:ext cx="2915477" cy="1754326"/>
          </a:xfrm>
          <a:prstGeom prst="rect">
            <a:avLst/>
          </a:prstGeom>
          <a:noFill/>
        </p:spPr>
        <p:txBody>
          <a:bodyPr wrap="square" rtlCol="0">
            <a:spAutoFit/>
          </a:bodyPr>
          <a:lstStyle/>
          <a:p>
            <a:pPr algn="just"/>
            <a:r>
              <a:rPr lang="es-CO" dirty="0"/>
              <a:t>Figura 2: Cuando la superficie del escritorio es horizontal, la normal tiene el mismo módulo y dirección del peso, pero el sentido de los vectores es opuesto.</a:t>
            </a:r>
          </a:p>
        </p:txBody>
      </p:sp>
      <p:pic>
        <p:nvPicPr>
          <p:cNvPr id="13" name="Imagen 12"/>
          <p:cNvPicPr>
            <a:picLocks noChangeAspect="1"/>
          </p:cNvPicPr>
          <p:nvPr/>
        </p:nvPicPr>
        <p:blipFill>
          <a:blip r:embed="rId3"/>
          <a:stretch>
            <a:fillRect/>
          </a:stretch>
        </p:blipFill>
        <p:spPr>
          <a:xfrm>
            <a:off x="6453096" y="3558623"/>
            <a:ext cx="2438400" cy="2587280"/>
          </a:xfrm>
          <a:prstGeom prst="rect">
            <a:avLst/>
          </a:prstGeom>
        </p:spPr>
      </p:pic>
      <p:sp>
        <p:nvSpPr>
          <p:cNvPr id="14" name="CuadroTexto 13"/>
          <p:cNvSpPr txBox="1"/>
          <p:nvPr/>
        </p:nvSpPr>
        <p:spPr>
          <a:xfrm>
            <a:off x="8891496" y="3829879"/>
            <a:ext cx="2823426" cy="2308324"/>
          </a:xfrm>
          <a:prstGeom prst="rect">
            <a:avLst/>
          </a:prstGeom>
          <a:noFill/>
        </p:spPr>
        <p:txBody>
          <a:bodyPr wrap="square" rtlCol="0">
            <a:spAutoFit/>
          </a:bodyPr>
          <a:lstStyle/>
          <a:p>
            <a:pPr algn="just"/>
            <a:r>
              <a:rPr lang="es-CO" dirty="0"/>
              <a:t>Figura 3: Si la superficie donde se apoya el notebook es inclinada, las fuerzas normal y de peso no tendrán la misma dirección y el módulo (longitud) de la normal es menor que el módulo de peso.</a:t>
            </a:r>
          </a:p>
        </p:txBody>
      </p:sp>
    </p:spTree>
    <p:extLst>
      <p:ext uri="{BB962C8B-B14F-4D97-AF65-F5344CB8AC3E}">
        <p14:creationId xmlns:p14="http://schemas.microsoft.com/office/powerpoint/2010/main" val="3539497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11696" y="424070"/>
            <a:ext cx="9875520" cy="980660"/>
          </a:xfrm>
        </p:spPr>
        <p:txBody>
          <a:bodyPr/>
          <a:lstStyle/>
          <a:p>
            <a:r>
              <a:rPr lang="es-CO" dirty="0" smtClean="0">
                <a:solidFill>
                  <a:srgbClr val="FF0000"/>
                </a:solidFill>
              </a:rPr>
              <a:t>Para tener en cuenta:</a:t>
            </a:r>
            <a:endParaRPr lang="es-CO" dirty="0">
              <a:solidFill>
                <a:srgbClr val="FF0000"/>
              </a:solidFill>
            </a:endParaRPr>
          </a:p>
        </p:txBody>
      </p:sp>
      <p:sp>
        <p:nvSpPr>
          <p:cNvPr id="3" name="Marcador de contenido 2"/>
          <p:cNvSpPr>
            <a:spLocks noGrp="1"/>
          </p:cNvSpPr>
          <p:nvPr>
            <p:ph idx="1"/>
          </p:nvPr>
        </p:nvSpPr>
        <p:spPr>
          <a:xfrm>
            <a:off x="647368" y="1404729"/>
            <a:ext cx="11133815" cy="5049080"/>
          </a:xfrm>
        </p:spPr>
        <p:txBody>
          <a:bodyPr>
            <a:normAutofit fontScale="92500"/>
          </a:bodyPr>
          <a:lstStyle/>
          <a:p>
            <a:pPr algn="just"/>
            <a:r>
              <a:rPr lang="es-CO" dirty="0">
                <a:solidFill>
                  <a:schemeClr val="tx1"/>
                </a:solidFill>
              </a:rPr>
              <a:t>Cuando los objetos están en contacto con una superficie, el peso del objeto ejerce una fuerza hacia abajo. Pero la superficie también ejerce una fuerza, esta fuerza está orientada hacia arriba y se denomina fuerza normal (N). En el ejemplo la lámpara ejerce una fuerza hacia abajo representado por el peso de ella. La mesa ejerce una fuerza normal sobre el objeto (la </a:t>
            </a:r>
            <a:r>
              <a:rPr lang="es-CO" dirty="0" smtClean="0">
                <a:solidFill>
                  <a:schemeClr val="tx1"/>
                </a:solidFill>
              </a:rPr>
              <a:t>lámpara).</a:t>
            </a:r>
          </a:p>
          <a:p>
            <a:pPr algn="just"/>
            <a:endParaRPr lang="es-CO" dirty="0" smtClean="0">
              <a:solidFill>
                <a:schemeClr val="tx1"/>
              </a:solidFill>
            </a:endParaRPr>
          </a:p>
          <a:p>
            <a:pPr algn="just"/>
            <a:endParaRPr lang="es-CO" dirty="0">
              <a:solidFill>
                <a:schemeClr val="tx1"/>
              </a:solidFill>
            </a:endParaRPr>
          </a:p>
          <a:p>
            <a:pPr algn="just"/>
            <a:endParaRPr lang="es-CO" dirty="0" smtClean="0">
              <a:solidFill>
                <a:schemeClr val="tx1"/>
              </a:solidFill>
            </a:endParaRPr>
          </a:p>
          <a:p>
            <a:pPr algn="just"/>
            <a:endParaRPr lang="es-CO" dirty="0">
              <a:solidFill>
                <a:schemeClr val="tx1"/>
              </a:solidFill>
            </a:endParaRPr>
          </a:p>
          <a:p>
            <a:pPr algn="just"/>
            <a:r>
              <a:rPr lang="es-CO" dirty="0">
                <a:solidFill>
                  <a:schemeClr val="tx1"/>
                </a:solidFill>
              </a:rPr>
              <a:t>La fuerza normal es siempre perpendicular a la superficie sobre la cual se encuentra un cuerpo y es una reacción a la fuerza que el peso del objeto ejerce sobre ella.</a:t>
            </a:r>
          </a:p>
          <a:p>
            <a:pPr algn="just"/>
            <a:endParaRPr lang="es-CO" dirty="0">
              <a:solidFill>
                <a:schemeClr val="tx1"/>
              </a:solidFill>
            </a:endParaRPr>
          </a:p>
          <a:p>
            <a:pPr algn="just"/>
            <a:r>
              <a:rPr lang="es-CO" dirty="0">
                <a:solidFill>
                  <a:schemeClr val="tx1"/>
                </a:solidFill>
              </a:rPr>
              <a:t>La intensidad  de la fuerza normal es máxima cuando la superficie de apoyo es horizontal y disminuye a medida que la superficie se inclina.</a:t>
            </a:r>
          </a:p>
          <a:p>
            <a:pPr algn="just"/>
            <a:endParaRPr lang="es-CO" dirty="0">
              <a:solidFill>
                <a:schemeClr val="tx1"/>
              </a:solidFill>
            </a:endParaRPr>
          </a:p>
          <a:p>
            <a:pPr marL="45720" indent="0" algn="just">
              <a:buNone/>
            </a:pPr>
            <a:endParaRPr lang="es-CO" dirty="0">
              <a:solidFill>
                <a:schemeClr val="tx1"/>
              </a:solidFill>
            </a:endParaRPr>
          </a:p>
        </p:txBody>
      </p:sp>
      <p:pic>
        <p:nvPicPr>
          <p:cNvPr id="4" name="Imagen 3"/>
          <p:cNvPicPr>
            <a:picLocks noChangeAspect="1"/>
          </p:cNvPicPr>
          <p:nvPr/>
        </p:nvPicPr>
        <p:blipFill>
          <a:blip r:embed="rId2"/>
          <a:stretch>
            <a:fillRect/>
          </a:stretch>
        </p:blipFill>
        <p:spPr>
          <a:xfrm>
            <a:off x="3653251" y="2715867"/>
            <a:ext cx="2840314" cy="1638300"/>
          </a:xfrm>
          <a:prstGeom prst="rect">
            <a:avLst/>
          </a:prstGeom>
        </p:spPr>
      </p:pic>
    </p:spTree>
    <p:extLst>
      <p:ext uri="{BB962C8B-B14F-4D97-AF65-F5344CB8AC3E}">
        <p14:creationId xmlns:p14="http://schemas.microsoft.com/office/powerpoint/2010/main" val="37036766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2670" y="119270"/>
            <a:ext cx="9875520" cy="1356360"/>
          </a:xfrm>
        </p:spPr>
        <p:txBody>
          <a:bodyPr/>
          <a:lstStyle/>
          <a:p>
            <a:r>
              <a:rPr lang="es-CO" dirty="0" smtClean="0">
                <a:solidFill>
                  <a:srgbClr val="FF0000"/>
                </a:solidFill>
              </a:rPr>
              <a:t>Como calcular la fuerza normal</a:t>
            </a:r>
            <a:endParaRPr lang="es-CO" dirty="0">
              <a:solidFill>
                <a:srgbClr val="FF0000"/>
              </a:solidFill>
            </a:endParaRPr>
          </a:p>
        </p:txBody>
      </p:sp>
      <p:pic>
        <p:nvPicPr>
          <p:cNvPr id="8" name="Marcador de contenido 7"/>
          <p:cNvPicPr>
            <a:picLocks noGrp="1" noChangeAspect="1"/>
          </p:cNvPicPr>
          <p:nvPr>
            <p:ph idx="1"/>
          </p:nvPr>
        </p:nvPicPr>
        <p:blipFill rotWithShape="1">
          <a:blip r:embed="rId2"/>
          <a:srcRect l="7062" t="39951" r="45709" b="21329"/>
          <a:stretch/>
        </p:blipFill>
        <p:spPr>
          <a:xfrm>
            <a:off x="1232451" y="1643270"/>
            <a:ext cx="8308886" cy="3829878"/>
          </a:xfrm>
          <a:prstGeom prst="rect">
            <a:avLst/>
          </a:prstGeom>
        </p:spPr>
      </p:pic>
    </p:spTree>
    <p:extLst>
      <p:ext uri="{BB962C8B-B14F-4D97-AF65-F5344CB8AC3E}">
        <p14:creationId xmlns:p14="http://schemas.microsoft.com/office/powerpoint/2010/main" val="335267989"/>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Base</Template>
  <TotalTime>51</TotalTime>
  <Words>321</Words>
  <Application>Microsoft Office PowerPoint</Application>
  <PresentationFormat>Panorámica</PresentationFormat>
  <Paragraphs>15</Paragraphs>
  <Slides>3</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vt:i4>
      </vt:variant>
    </vt:vector>
  </HeadingPairs>
  <TitlesOfParts>
    <vt:vector size="6" baseType="lpstr">
      <vt:lpstr>Arial Black</vt:lpstr>
      <vt:lpstr>Corbel</vt:lpstr>
      <vt:lpstr>Base</vt:lpstr>
      <vt:lpstr>Presentación de PowerPoint</vt:lpstr>
      <vt:lpstr>Para tener en cuenta:</vt:lpstr>
      <vt:lpstr>Como calcular la fuerza normal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FAMILIA</dc:creator>
  <cp:lastModifiedBy>FAMILIA</cp:lastModifiedBy>
  <cp:revision>7</cp:revision>
  <dcterms:created xsi:type="dcterms:W3CDTF">2018-02-25T23:08:57Z</dcterms:created>
  <dcterms:modified xsi:type="dcterms:W3CDTF">2018-10-20T22:47:09Z</dcterms:modified>
</cp:coreProperties>
</file>