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895" r:id="rId2"/>
    <p:sldMasterId id="2147483919" r:id="rId3"/>
    <p:sldMasterId id="2147483955" r:id="rId4"/>
    <p:sldMasterId id="2147483991" r:id="rId5"/>
    <p:sldMasterId id="2147484003" r:id="rId6"/>
    <p:sldMasterId id="2147484051" r:id="rId7"/>
    <p:sldMasterId id="2147484075" r:id="rId8"/>
    <p:sldMasterId id="2147484099" r:id="rId9"/>
    <p:sldMasterId id="2147484111" r:id="rId10"/>
    <p:sldMasterId id="2147484123" r:id="rId11"/>
    <p:sldMasterId id="2147484135" r:id="rId12"/>
  </p:sldMasterIdLst>
  <p:notesMasterIdLst>
    <p:notesMasterId r:id="rId28"/>
  </p:notesMasterIdLst>
  <p:sldIdLst>
    <p:sldId id="256" r:id="rId13"/>
    <p:sldId id="368" r:id="rId14"/>
    <p:sldId id="394" r:id="rId15"/>
    <p:sldId id="389" r:id="rId16"/>
    <p:sldId id="403" r:id="rId17"/>
    <p:sldId id="401" r:id="rId18"/>
    <p:sldId id="372" r:id="rId19"/>
    <p:sldId id="384" r:id="rId20"/>
    <p:sldId id="404" r:id="rId21"/>
    <p:sldId id="405" r:id="rId22"/>
    <p:sldId id="388" r:id="rId23"/>
    <p:sldId id="406" r:id="rId24"/>
    <p:sldId id="398" r:id="rId25"/>
    <p:sldId id="397" r:id="rId26"/>
    <p:sldId id="407" r:id="rId27"/>
  </p:sldIdLst>
  <p:sldSz cx="9721850" cy="5778500"/>
  <p:notesSz cx="6724650" cy="9774238"/>
  <p:custShowLst>
    <p:custShow name="Presentación personalizada 1" id="0">
      <p:sldLst>
        <p:sld r:id="rId15"/>
      </p:sldLst>
    </p:custShow>
  </p:custShowLst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pitchFamily="34" charset="0"/>
      </a:defRPr>
    </a:lvl1pPr>
    <a:lvl2pPr marL="4563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pitchFamily="34" charset="0"/>
      </a:defRPr>
    </a:lvl2pPr>
    <a:lvl3pPr marL="9127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pitchFamily="34" charset="0"/>
      </a:defRPr>
    </a:lvl3pPr>
    <a:lvl4pPr marL="13691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pitchFamily="34" charset="0"/>
      </a:defRPr>
    </a:lvl4pPr>
    <a:lvl5pPr marL="182557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pitchFamily="34" charset="0"/>
      </a:defRPr>
    </a:lvl5pPr>
    <a:lvl6pPr marL="2281977" algn="l" defTabSz="912792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pitchFamily="34" charset="0"/>
      </a:defRPr>
    </a:lvl6pPr>
    <a:lvl7pPr marL="2738372" algn="l" defTabSz="912792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pitchFamily="34" charset="0"/>
      </a:defRPr>
    </a:lvl7pPr>
    <a:lvl8pPr marL="3194770" algn="l" defTabSz="912792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pitchFamily="34" charset="0"/>
      </a:defRPr>
    </a:lvl8pPr>
    <a:lvl9pPr marL="3651160" algn="l" defTabSz="912792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4FF"/>
    <a:srgbClr val="9BD7FF"/>
    <a:srgbClr val="71C6FF"/>
    <a:srgbClr val="0099FF"/>
    <a:srgbClr val="E3F2D2"/>
    <a:srgbClr val="FF9F9F"/>
    <a:srgbClr val="FF9900"/>
    <a:srgbClr val="C7E6A4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9" autoAdjust="0"/>
    <p:restoredTop sz="94620" autoAdjust="0"/>
  </p:normalViewPr>
  <p:slideViewPr>
    <p:cSldViewPr>
      <p:cViewPr varScale="1">
        <p:scale>
          <a:sx n="91" d="100"/>
          <a:sy n="91" d="100"/>
        </p:scale>
        <p:origin x="-82" y="-101"/>
      </p:cViewPr>
      <p:guideLst>
        <p:guide orient="horz" pos="1821"/>
        <p:guide pos="30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14215" cy="48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74" tIns="47137" rIns="94274" bIns="47137" numCol="1" anchor="t" anchorCtr="0" compatLnSpc="1">
            <a:prstTxWarp prst="textNoShape">
              <a:avLst/>
            </a:prstTxWarp>
          </a:bodyPr>
          <a:lstStyle>
            <a:lvl1pPr defTabSz="94285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3808932" y="1"/>
            <a:ext cx="2914215" cy="48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74" tIns="47137" rIns="94274" bIns="47137" numCol="1" anchor="t" anchorCtr="0" compatLnSpc="1">
            <a:prstTxWarp prst="textNoShape">
              <a:avLst/>
            </a:prstTxWarp>
          </a:bodyPr>
          <a:lstStyle>
            <a:lvl1pPr algn="r" defTabSz="94285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3551D21-4E9D-4FDD-B6D7-9E5F20D4A064}" type="datetimeFigureOut">
              <a:rPr lang="es-PE"/>
              <a:pPr>
                <a:defRPr/>
              </a:pPr>
              <a:t>17/09/2015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733425"/>
            <a:ext cx="616585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033" tIns="43516" rIns="87033" bIns="43516" rtlCol="0" anchor="ctr"/>
          <a:lstStyle/>
          <a:p>
            <a:pPr lvl="0"/>
            <a:endParaRPr lang="es-PE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672165" y="4642270"/>
            <a:ext cx="5380321" cy="439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74" tIns="47137" rIns="94274" bIns="47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1" y="9284541"/>
            <a:ext cx="2914215" cy="48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74" tIns="47137" rIns="94274" bIns="47137" numCol="1" anchor="b" anchorCtr="0" compatLnSpc="1">
            <a:prstTxWarp prst="textNoShape">
              <a:avLst/>
            </a:prstTxWarp>
          </a:bodyPr>
          <a:lstStyle>
            <a:lvl1pPr defTabSz="94285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808932" y="9284541"/>
            <a:ext cx="2914215" cy="48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74" tIns="47137" rIns="94274" bIns="47137" numCol="1" anchor="b" anchorCtr="0" compatLnSpc="1">
            <a:prstTxWarp prst="textNoShape">
              <a:avLst/>
            </a:prstTxWarp>
          </a:bodyPr>
          <a:lstStyle>
            <a:lvl1pPr algn="r" defTabSz="94285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173BA0F-CD3D-4C44-AE5D-C894125260C0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8536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1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57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977" algn="l" defTabSz="9127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372" algn="l" defTabSz="9127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770" algn="l" defTabSz="9127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160" algn="l" defTabSz="9127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4F441-9586-4593-BF3C-F3A466B04060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9400" y="733425"/>
            <a:ext cx="6165850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43048" y="192092"/>
            <a:ext cx="9245884" cy="508635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7" tIns="45644" rIns="91277" bIns="456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24503" y="4511715"/>
            <a:ext cx="9274577" cy="112077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0573"/>
              <a:ext cx="4295219" cy="1015837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312"/>
              <a:ext cx="8280254" cy="1208820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394"/>
              <a:ext cx="8164231" cy="1101607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5630"/>
              <a:ext cx="4939265" cy="927388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150" y="1600206"/>
            <a:ext cx="8263573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292" y="3556001"/>
            <a:ext cx="6805295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DBA15-15BF-4BA9-BE63-2F049D66650E}" type="datetimeFigureOut">
              <a:rPr lang="es-PE"/>
              <a:pPr>
                <a:defRPr/>
              </a:pPr>
              <a:t>17/09/2015</a:t>
            </a:fld>
            <a:endParaRPr lang="es-PE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4EF2-E43A-4692-8793-099B40C74D3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8EE52-1E4F-47C1-B181-189A6FBA137F}" type="datetimeFigureOut">
              <a:rPr lang="es-PE"/>
              <a:pPr>
                <a:defRPr/>
              </a:pPr>
              <a:t>17/09/2015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E6305-D8F5-4F50-9D30-50D4FDD640C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9139" y="1795081"/>
            <a:ext cx="8263573" cy="12386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58278" y="3274483"/>
            <a:ext cx="6805295" cy="14767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113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485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7959" y="3713223"/>
            <a:ext cx="8263573" cy="114767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67959" y="2449176"/>
            <a:ext cx="8263573" cy="126404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9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8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7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7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6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154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6093" y="1135636"/>
            <a:ext cx="4293817" cy="321429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41940" y="1135636"/>
            <a:ext cx="4293817" cy="321429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920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93" y="231410"/>
            <a:ext cx="8749665" cy="963083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093" y="1293476"/>
            <a:ext cx="4295505" cy="53905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42" indent="0">
              <a:buNone/>
              <a:defRPr sz="2200" b="1"/>
            </a:lvl2pPr>
            <a:lvl3pPr marL="997885" indent="0">
              <a:buNone/>
              <a:defRPr sz="2000" b="1"/>
            </a:lvl3pPr>
            <a:lvl4pPr marL="1496827" indent="0">
              <a:buNone/>
              <a:defRPr sz="1700" b="1"/>
            </a:lvl4pPr>
            <a:lvl5pPr marL="1995769" indent="0">
              <a:buNone/>
              <a:defRPr sz="1700" b="1"/>
            </a:lvl5pPr>
            <a:lvl6pPr marL="2494712" indent="0">
              <a:buNone/>
              <a:defRPr sz="1700" b="1"/>
            </a:lvl6pPr>
            <a:lvl7pPr marL="2993654" indent="0">
              <a:buNone/>
              <a:defRPr sz="1700" b="1"/>
            </a:lvl7pPr>
            <a:lvl8pPr marL="3492597" indent="0">
              <a:buNone/>
              <a:defRPr sz="1700" b="1"/>
            </a:lvl8pPr>
            <a:lvl9pPr marL="3991539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093" y="1832534"/>
            <a:ext cx="4295505" cy="33293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938567" y="1293476"/>
            <a:ext cx="4297193" cy="53905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42" indent="0">
              <a:buNone/>
              <a:defRPr sz="2200" b="1"/>
            </a:lvl2pPr>
            <a:lvl3pPr marL="997885" indent="0">
              <a:buNone/>
              <a:defRPr sz="2000" b="1"/>
            </a:lvl3pPr>
            <a:lvl4pPr marL="1496827" indent="0">
              <a:buNone/>
              <a:defRPr sz="1700" b="1"/>
            </a:lvl4pPr>
            <a:lvl5pPr marL="1995769" indent="0">
              <a:buNone/>
              <a:defRPr sz="1700" b="1"/>
            </a:lvl5pPr>
            <a:lvl6pPr marL="2494712" indent="0">
              <a:buNone/>
              <a:defRPr sz="1700" b="1"/>
            </a:lvl6pPr>
            <a:lvl7pPr marL="2993654" indent="0">
              <a:buNone/>
              <a:defRPr sz="1700" b="1"/>
            </a:lvl7pPr>
            <a:lvl8pPr marL="3492597" indent="0">
              <a:buNone/>
              <a:defRPr sz="1700" b="1"/>
            </a:lvl8pPr>
            <a:lvl9pPr marL="3991539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38567" y="1832534"/>
            <a:ext cx="4297193" cy="33293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5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293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826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95" y="230071"/>
            <a:ext cx="3198422" cy="97913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00973" y="230071"/>
            <a:ext cx="5434784" cy="493178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095" y="1209206"/>
            <a:ext cx="3198422" cy="3952655"/>
          </a:xfrm>
        </p:spPr>
        <p:txBody>
          <a:bodyPr/>
          <a:lstStyle>
            <a:lvl1pPr marL="0" indent="0">
              <a:buNone/>
              <a:defRPr sz="1500"/>
            </a:lvl1pPr>
            <a:lvl2pPr marL="498942" indent="0">
              <a:buNone/>
              <a:defRPr sz="1300"/>
            </a:lvl2pPr>
            <a:lvl3pPr marL="997885" indent="0">
              <a:buNone/>
              <a:defRPr sz="1100"/>
            </a:lvl3pPr>
            <a:lvl4pPr marL="1496827" indent="0">
              <a:buNone/>
              <a:defRPr sz="1000"/>
            </a:lvl4pPr>
            <a:lvl5pPr marL="1995769" indent="0">
              <a:buNone/>
              <a:defRPr sz="1000"/>
            </a:lvl5pPr>
            <a:lvl6pPr marL="2494712" indent="0">
              <a:buNone/>
              <a:defRPr sz="1000"/>
            </a:lvl6pPr>
            <a:lvl7pPr marL="2993654" indent="0">
              <a:buNone/>
              <a:defRPr sz="1000"/>
            </a:lvl7pPr>
            <a:lvl8pPr marL="3492597" indent="0">
              <a:buNone/>
              <a:defRPr sz="1000"/>
            </a:lvl8pPr>
            <a:lvl9pPr marL="399153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176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51" y="4044951"/>
            <a:ext cx="5833110" cy="47752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05551" y="516320"/>
            <a:ext cx="5833110" cy="3467100"/>
          </a:xfrm>
        </p:spPr>
        <p:txBody>
          <a:bodyPr/>
          <a:lstStyle>
            <a:lvl1pPr marL="0" indent="0">
              <a:buNone/>
              <a:defRPr sz="3500"/>
            </a:lvl1pPr>
            <a:lvl2pPr marL="498942" indent="0">
              <a:buNone/>
              <a:defRPr sz="3100"/>
            </a:lvl2pPr>
            <a:lvl3pPr marL="997885" indent="0">
              <a:buNone/>
              <a:defRPr sz="2600"/>
            </a:lvl3pPr>
            <a:lvl4pPr marL="1496827" indent="0">
              <a:buNone/>
              <a:defRPr sz="2200"/>
            </a:lvl4pPr>
            <a:lvl5pPr marL="1995769" indent="0">
              <a:buNone/>
              <a:defRPr sz="2200"/>
            </a:lvl5pPr>
            <a:lvl6pPr marL="2494712" indent="0">
              <a:buNone/>
              <a:defRPr sz="2200"/>
            </a:lvl6pPr>
            <a:lvl7pPr marL="2993654" indent="0">
              <a:buNone/>
              <a:defRPr sz="2200"/>
            </a:lvl7pPr>
            <a:lvl8pPr marL="3492597" indent="0">
              <a:buNone/>
              <a:defRPr sz="2200"/>
            </a:lvl8pPr>
            <a:lvl9pPr marL="3991539" indent="0">
              <a:buNone/>
              <a:defRPr sz="22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05551" y="4522480"/>
            <a:ext cx="5833110" cy="678171"/>
          </a:xfrm>
        </p:spPr>
        <p:txBody>
          <a:bodyPr/>
          <a:lstStyle>
            <a:lvl1pPr marL="0" indent="0">
              <a:buNone/>
              <a:defRPr sz="1500"/>
            </a:lvl1pPr>
            <a:lvl2pPr marL="498942" indent="0">
              <a:buNone/>
              <a:defRPr sz="1300"/>
            </a:lvl2pPr>
            <a:lvl3pPr marL="997885" indent="0">
              <a:buNone/>
              <a:defRPr sz="1100"/>
            </a:lvl3pPr>
            <a:lvl4pPr marL="1496827" indent="0">
              <a:buNone/>
              <a:defRPr sz="1000"/>
            </a:lvl4pPr>
            <a:lvl5pPr marL="1995769" indent="0">
              <a:buNone/>
              <a:defRPr sz="1000"/>
            </a:lvl5pPr>
            <a:lvl6pPr marL="2494712" indent="0">
              <a:buNone/>
              <a:defRPr sz="1000"/>
            </a:lvl6pPr>
            <a:lvl7pPr marL="2993654" indent="0">
              <a:buNone/>
              <a:defRPr sz="1000"/>
            </a:lvl7pPr>
            <a:lvl8pPr marL="3492597" indent="0">
              <a:buNone/>
              <a:defRPr sz="1000"/>
            </a:lvl8pPr>
            <a:lvl9pPr marL="399153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163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8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43048" y="192129"/>
            <a:ext cx="9245884" cy="120332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7" tIns="45644" rIns="91277" bIns="456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24503" y="601695"/>
            <a:ext cx="9274577" cy="112236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0279"/>
              <a:ext cx="4295219" cy="1017078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276"/>
              <a:ext cx="8280254" cy="1209788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335"/>
              <a:ext cx="8164231" cy="1102727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5600"/>
              <a:ext cx="4939265" cy="928752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341" y="1447822"/>
            <a:ext cx="2187416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092" y="1447804"/>
            <a:ext cx="6400218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C20E-19C5-4205-B651-097E7F14B695}" type="datetimeFigureOut">
              <a:rPr lang="es-PE"/>
              <a:pPr>
                <a:defRPr/>
              </a:pPr>
              <a:t>17/09/2015</a:t>
            </a:fld>
            <a:endParaRPr lang="es-PE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F67B6-5CE5-4E99-BD87-93097065C0B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48341" y="195293"/>
            <a:ext cx="2187416" cy="415463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6092" y="195293"/>
            <a:ext cx="6400218" cy="41546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233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9150" y="1795085"/>
            <a:ext cx="8263573" cy="12386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58292" y="3274510"/>
            <a:ext cx="6805295" cy="14767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0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8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304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000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7960" y="3713258"/>
            <a:ext cx="8263573" cy="114767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67960" y="2449179"/>
            <a:ext cx="8263573" cy="126404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5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1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5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43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29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15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00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86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951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6106" y="1135636"/>
            <a:ext cx="4293817" cy="321429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41950" y="1135636"/>
            <a:ext cx="4293817" cy="321429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387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104" y="231426"/>
            <a:ext cx="8749665" cy="963083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103" y="1293506"/>
            <a:ext cx="4295505" cy="53905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587" indent="0">
              <a:buNone/>
              <a:defRPr sz="2200" b="1"/>
            </a:lvl2pPr>
            <a:lvl3pPr marL="997169" indent="0">
              <a:buNone/>
              <a:defRPr sz="2000" b="1"/>
            </a:lvl3pPr>
            <a:lvl4pPr marL="1495758" indent="0">
              <a:buNone/>
              <a:defRPr sz="1700" b="1"/>
            </a:lvl4pPr>
            <a:lvl5pPr marL="1994332" indent="0">
              <a:buNone/>
              <a:defRPr sz="1700" b="1"/>
            </a:lvl5pPr>
            <a:lvl6pPr marL="2492924" indent="0">
              <a:buNone/>
              <a:defRPr sz="1700" b="1"/>
            </a:lvl6pPr>
            <a:lvl7pPr marL="2991506" indent="0">
              <a:buNone/>
              <a:defRPr sz="1700" b="1"/>
            </a:lvl7pPr>
            <a:lvl8pPr marL="3490097" indent="0">
              <a:buNone/>
              <a:defRPr sz="1700" b="1"/>
            </a:lvl8pPr>
            <a:lvl9pPr marL="398868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103" y="1832534"/>
            <a:ext cx="4295505" cy="33293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938596" y="1293506"/>
            <a:ext cx="4297193" cy="53905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587" indent="0">
              <a:buNone/>
              <a:defRPr sz="2200" b="1"/>
            </a:lvl2pPr>
            <a:lvl3pPr marL="997169" indent="0">
              <a:buNone/>
              <a:defRPr sz="2000" b="1"/>
            </a:lvl3pPr>
            <a:lvl4pPr marL="1495758" indent="0">
              <a:buNone/>
              <a:defRPr sz="1700" b="1"/>
            </a:lvl4pPr>
            <a:lvl5pPr marL="1994332" indent="0">
              <a:buNone/>
              <a:defRPr sz="1700" b="1"/>
            </a:lvl5pPr>
            <a:lvl6pPr marL="2492924" indent="0">
              <a:buNone/>
              <a:defRPr sz="1700" b="1"/>
            </a:lvl6pPr>
            <a:lvl7pPr marL="2991506" indent="0">
              <a:buNone/>
              <a:defRPr sz="1700" b="1"/>
            </a:lvl7pPr>
            <a:lvl8pPr marL="3490097" indent="0">
              <a:buNone/>
              <a:defRPr sz="1700" b="1"/>
            </a:lvl8pPr>
            <a:lvl9pPr marL="398868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38596" y="1832534"/>
            <a:ext cx="4297193" cy="33293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137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077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444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98" y="230102"/>
            <a:ext cx="3198422" cy="97913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00976" y="230090"/>
            <a:ext cx="5434784" cy="493178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098" y="1209240"/>
            <a:ext cx="3198422" cy="3952655"/>
          </a:xfrm>
        </p:spPr>
        <p:txBody>
          <a:bodyPr/>
          <a:lstStyle>
            <a:lvl1pPr marL="0" indent="0">
              <a:buNone/>
              <a:defRPr sz="1500"/>
            </a:lvl1pPr>
            <a:lvl2pPr marL="498587" indent="0">
              <a:buNone/>
              <a:defRPr sz="1300"/>
            </a:lvl2pPr>
            <a:lvl3pPr marL="997169" indent="0">
              <a:buNone/>
              <a:defRPr sz="1100"/>
            </a:lvl3pPr>
            <a:lvl4pPr marL="1495758" indent="0">
              <a:buNone/>
              <a:defRPr sz="1000"/>
            </a:lvl4pPr>
            <a:lvl5pPr marL="1994332" indent="0">
              <a:buNone/>
              <a:defRPr sz="1000"/>
            </a:lvl5pPr>
            <a:lvl6pPr marL="2492924" indent="0">
              <a:buNone/>
              <a:defRPr sz="1000"/>
            </a:lvl6pPr>
            <a:lvl7pPr marL="2991506" indent="0">
              <a:buNone/>
              <a:defRPr sz="1000"/>
            </a:lvl7pPr>
            <a:lvl8pPr marL="3490097" indent="0">
              <a:buNone/>
              <a:defRPr sz="1000"/>
            </a:lvl8pPr>
            <a:lvl9pPr marL="398868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911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51" y="4044968"/>
            <a:ext cx="5833110" cy="47752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05551" y="516320"/>
            <a:ext cx="5833110" cy="3467100"/>
          </a:xfrm>
        </p:spPr>
        <p:txBody>
          <a:bodyPr/>
          <a:lstStyle>
            <a:lvl1pPr marL="0" indent="0">
              <a:buNone/>
              <a:defRPr sz="3500"/>
            </a:lvl1pPr>
            <a:lvl2pPr marL="498587" indent="0">
              <a:buNone/>
              <a:defRPr sz="3100"/>
            </a:lvl2pPr>
            <a:lvl3pPr marL="997169" indent="0">
              <a:buNone/>
              <a:defRPr sz="2600"/>
            </a:lvl3pPr>
            <a:lvl4pPr marL="1495758" indent="0">
              <a:buNone/>
              <a:defRPr sz="2200"/>
            </a:lvl4pPr>
            <a:lvl5pPr marL="1994332" indent="0">
              <a:buNone/>
              <a:defRPr sz="2200"/>
            </a:lvl5pPr>
            <a:lvl6pPr marL="2492924" indent="0">
              <a:buNone/>
              <a:defRPr sz="2200"/>
            </a:lvl6pPr>
            <a:lvl7pPr marL="2991506" indent="0">
              <a:buNone/>
              <a:defRPr sz="2200"/>
            </a:lvl7pPr>
            <a:lvl8pPr marL="3490097" indent="0">
              <a:buNone/>
              <a:defRPr sz="2200"/>
            </a:lvl8pPr>
            <a:lvl9pPr marL="3988681" indent="0">
              <a:buNone/>
              <a:defRPr sz="22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05551" y="4522499"/>
            <a:ext cx="5833110" cy="678171"/>
          </a:xfrm>
        </p:spPr>
        <p:txBody>
          <a:bodyPr/>
          <a:lstStyle>
            <a:lvl1pPr marL="0" indent="0">
              <a:buNone/>
              <a:defRPr sz="1500"/>
            </a:lvl1pPr>
            <a:lvl2pPr marL="498587" indent="0">
              <a:buNone/>
              <a:defRPr sz="1300"/>
            </a:lvl2pPr>
            <a:lvl3pPr marL="997169" indent="0">
              <a:buNone/>
              <a:defRPr sz="1100"/>
            </a:lvl3pPr>
            <a:lvl4pPr marL="1495758" indent="0">
              <a:buNone/>
              <a:defRPr sz="1000"/>
            </a:lvl4pPr>
            <a:lvl5pPr marL="1994332" indent="0">
              <a:buNone/>
              <a:defRPr sz="1000"/>
            </a:lvl5pPr>
            <a:lvl6pPr marL="2492924" indent="0">
              <a:buNone/>
              <a:defRPr sz="1000"/>
            </a:lvl6pPr>
            <a:lvl7pPr marL="2991506" indent="0">
              <a:buNone/>
              <a:defRPr sz="1000"/>
            </a:lvl7pPr>
            <a:lvl8pPr marL="3490097" indent="0">
              <a:buNone/>
              <a:defRPr sz="1000"/>
            </a:lvl8pPr>
            <a:lvl9pPr marL="398868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43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9150" y="1795085"/>
            <a:ext cx="8263573" cy="12386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58292" y="3274530"/>
            <a:ext cx="6805295" cy="14767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08E1F-9479-47B3-A520-A500F5850769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2FF9-29AD-4C95-B065-3BB01742E7B0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158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758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48341" y="195293"/>
            <a:ext cx="2187416" cy="415463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6092" y="195293"/>
            <a:ext cx="6400218" cy="41546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597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9150" y="1795085"/>
            <a:ext cx="8263573" cy="12386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58292" y="3274510"/>
            <a:ext cx="6805295" cy="14767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0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8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974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546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7960" y="3713258"/>
            <a:ext cx="8263573" cy="114767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67960" y="2449179"/>
            <a:ext cx="8263573" cy="126404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5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1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5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43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29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15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00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86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627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6106" y="1135636"/>
            <a:ext cx="4293817" cy="321429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41950" y="1135636"/>
            <a:ext cx="4293817" cy="321429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963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104" y="231426"/>
            <a:ext cx="8749665" cy="963083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103" y="1293506"/>
            <a:ext cx="4295505" cy="53905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587" indent="0">
              <a:buNone/>
              <a:defRPr sz="2200" b="1"/>
            </a:lvl2pPr>
            <a:lvl3pPr marL="997169" indent="0">
              <a:buNone/>
              <a:defRPr sz="2000" b="1"/>
            </a:lvl3pPr>
            <a:lvl4pPr marL="1495758" indent="0">
              <a:buNone/>
              <a:defRPr sz="1700" b="1"/>
            </a:lvl4pPr>
            <a:lvl5pPr marL="1994332" indent="0">
              <a:buNone/>
              <a:defRPr sz="1700" b="1"/>
            </a:lvl5pPr>
            <a:lvl6pPr marL="2492924" indent="0">
              <a:buNone/>
              <a:defRPr sz="1700" b="1"/>
            </a:lvl6pPr>
            <a:lvl7pPr marL="2991506" indent="0">
              <a:buNone/>
              <a:defRPr sz="1700" b="1"/>
            </a:lvl7pPr>
            <a:lvl8pPr marL="3490097" indent="0">
              <a:buNone/>
              <a:defRPr sz="1700" b="1"/>
            </a:lvl8pPr>
            <a:lvl9pPr marL="398868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103" y="1832534"/>
            <a:ext cx="4295505" cy="33293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938596" y="1293506"/>
            <a:ext cx="4297193" cy="53905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587" indent="0">
              <a:buNone/>
              <a:defRPr sz="2200" b="1"/>
            </a:lvl2pPr>
            <a:lvl3pPr marL="997169" indent="0">
              <a:buNone/>
              <a:defRPr sz="2000" b="1"/>
            </a:lvl3pPr>
            <a:lvl4pPr marL="1495758" indent="0">
              <a:buNone/>
              <a:defRPr sz="1700" b="1"/>
            </a:lvl4pPr>
            <a:lvl5pPr marL="1994332" indent="0">
              <a:buNone/>
              <a:defRPr sz="1700" b="1"/>
            </a:lvl5pPr>
            <a:lvl6pPr marL="2492924" indent="0">
              <a:buNone/>
              <a:defRPr sz="1700" b="1"/>
            </a:lvl6pPr>
            <a:lvl7pPr marL="2991506" indent="0">
              <a:buNone/>
              <a:defRPr sz="1700" b="1"/>
            </a:lvl7pPr>
            <a:lvl8pPr marL="3490097" indent="0">
              <a:buNone/>
              <a:defRPr sz="1700" b="1"/>
            </a:lvl8pPr>
            <a:lvl9pPr marL="398868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38596" y="1832534"/>
            <a:ext cx="4297193" cy="33293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195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536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808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98" y="230102"/>
            <a:ext cx="3198422" cy="97913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00976" y="230090"/>
            <a:ext cx="5434784" cy="493178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098" y="1209240"/>
            <a:ext cx="3198422" cy="3952655"/>
          </a:xfrm>
        </p:spPr>
        <p:txBody>
          <a:bodyPr/>
          <a:lstStyle>
            <a:lvl1pPr marL="0" indent="0">
              <a:buNone/>
              <a:defRPr sz="1500"/>
            </a:lvl1pPr>
            <a:lvl2pPr marL="498587" indent="0">
              <a:buNone/>
              <a:defRPr sz="1300"/>
            </a:lvl2pPr>
            <a:lvl3pPr marL="997169" indent="0">
              <a:buNone/>
              <a:defRPr sz="1100"/>
            </a:lvl3pPr>
            <a:lvl4pPr marL="1495758" indent="0">
              <a:buNone/>
              <a:defRPr sz="1000"/>
            </a:lvl4pPr>
            <a:lvl5pPr marL="1994332" indent="0">
              <a:buNone/>
              <a:defRPr sz="1000"/>
            </a:lvl5pPr>
            <a:lvl6pPr marL="2492924" indent="0">
              <a:buNone/>
              <a:defRPr sz="1000"/>
            </a:lvl6pPr>
            <a:lvl7pPr marL="2991506" indent="0">
              <a:buNone/>
              <a:defRPr sz="1000"/>
            </a:lvl7pPr>
            <a:lvl8pPr marL="3490097" indent="0">
              <a:buNone/>
              <a:defRPr sz="1000"/>
            </a:lvl8pPr>
            <a:lvl9pPr marL="398868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3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A7A89-E4D2-43B6-85D8-C90B5EA758F7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F9AB-423E-415B-B1C2-D8A97AD84B85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831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51" y="4044968"/>
            <a:ext cx="5833110" cy="47752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05551" y="516320"/>
            <a:ext cx="5833110" cy="3467100"/>
          </a:xfrm>
        </p:spPr>
        <p:txBody>
          <a:bodyPr/>
          <a:lstStyle>
            <a:lvl1pPr marL="0" indent="0">
              <a:buNone/>
              <a:defRPr sz="3500"/>
            </a:lvl1pPr>
            <a:lvl2pPr marL="498587" indent="0">
              <a:buNone/>
              <a:defRPr sz="3100"/>
            </a:lvl2pPr>
            <a:lvl3pPr marL="997169" indent="0">
              <a:buNone/>
              <a:defRPr sz="2600"/>
            </a:lvl3pPr>
            <a:lvl4pPr marL="1495758" indent="0">
              <a:buNone/>
              <a:defRPr sz="2200"/>
            </a:lvl4pPr>
            <a:lvl5pPr marL="1994332" indent="0">
              <a:buNone/>
              <a:defRPr sz="2200"/>
            </a:lvl5pPr>
            <a:lvl6pPr marL="2492924" indent="0">
              <a:buNone/>
              <a:defRPr sz="2200"/>
            </a:lvl6pPr>
            <a:lvl7pPr marL="2991506" indent="0">
              <a:buNone/>
              <a:defRPr sz="2200"/>
            </a:lvl7pPr>
            <a:lvl8pPr marL="3490097" indent="0">
              <a:buNone/>
              <a:defRPr sz="2200"/>
            </a:lvl8pPr>
            <a:lvl9pPr marL="3988681" indent="0">
              <a:buNone/>
              <a:defRPr sz="22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05551" y="4522499"/>
            <a:ext cx="5833110" cy="678171"/>
          </a:xfrm>
        </p:spPr>
        <p:txBody>
          <a:bodyPr/>
          <a:lstStyle>
            <a:lvl1pPr marL="0" indent="0">
              <a:buNone/>
              <a:defRPr sz="1500"/>
            </a:lvl1pPr>
            <a:lvl2pPr marL="498587" indent="0">
              <a:buNone/>
              <a:defRPr sz="1300"/>
            </a:lvl2pPr>
            <a:lvl3pPr marL="997169" indent="0">
              <a:buNone/>
              <a:defRPr sz="1100"/>
            </a:lvl3pPr>
            <a:lvl4pPr marL="1495758" indent="0">
              <a:buNone/>
              <a:defRPr sz="1000"/>
            </a:lvl4pPr>
            <a:lvl5pPr marL="1994332" indent="0">
              <a:buNone/>
              <a:defRPr sz="1000"/>
            </a:lvl5pPr>
            <a:lvl6pPr marL="2492924" indent="0">
              <a:buNone/>
              <a:defRPr sz="1000"/>
            </a:lvl6pPr>
            <a:lvl7pPr marL="2991506" indent="0">
              <a:buNone/>
              <a:defRPr sz="1000"/>
            </a:lvl7pPr>
            <a:lvl8pPr marL="3490097" indent="0">
              <a:buNone/>
              <a:defRPr sz="1000"/>
            </a:lvl8pPr>
            <a:lvl9pPr marL="398868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922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915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48341" y="195293"/>
            <a:ext cx="2187416" cy="415463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6092" y="195293"/>
            <a:ext cx="6400218" cy="41546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32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7968" y="3713284"/>
            <a:ext cx="8263573" cy="11476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67968" y="2449179"/>
            <a:ext cx="8263573" cy="126404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28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1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5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B202D-6137-4D58-A2D3-2ADFE0C3992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266F9-908E-4676-99B1-A2B1325C3B96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35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6107" y="1135636"/>
            <a:ext cx="4293817" cy="32142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41950" y="1135636"/>
            <a:ext cx="4293817" cy="32142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6FFBF-2A06-4045-9A63-24000DBC9EEC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A5B5A-476E-4239-93C2-EA2360371FDA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09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104" y="231442"/>
            <a:ext cx="8749665" cy="963083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114" y="1293528"/>
            <a:ext cx="4295505" cy="5390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48" indent="0">
              <a:buNone/>
              <a:defRPr sz="2000" b="1"/>
            </a:lvl2pPr>
            <a:lvl3pPr marL="912892" indent="0">
              <a:buNone/>
              <a:defRPr sz="1700" b="1"/>
            </a:lvl3pPr>
            <a:lvl4pPr marL="1369341" indent="0">
              <a:buNone/>
              <a:defRPr sz="1600" b="1"/>
            </a:lvl4pPr>
            <a:lvl5pPr marL="1825794" indent="0">
              <a:buNone/>
              <a:defRPr sz="1600" b="1"/>
            </a:lvl5pPr>
            <a:lvl6pPr marL="2282240" indent="0">
              <a:buNone/>
              <a:defRPr sz="1600" b="1"/>
            </a:lvl6pPr>
            <a:lvl7pPr marL="2738695" indent="0">
              <a:buNone/>
              <a:defRPr sz="1600" b="1"/>
            </a:lvl7pPr>
            <a:lvl8pPr marL="3195147" indent="0">
              <a:buNone/>
              <a:defRPr sz="1600" b="1"/>
            </a:lvl8pPr>
            <a:lvl9pPr marL="365158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114" y="1832534"/>
            <a:ext cx="4295505" cy="3329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938617" y="1293528"/>
            <a:ext cx="4297193" cy="5390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48" indent="0">
              <a:buNone/>
              <a:defRPr sz="2000" b="1"/>
            </a:lvl2pPr>
            <a:lvl3pPr marL="912892" indent="0">
              <a:buNone/>
              <a:defRPr sz="1700" b="1"/>
            </a:lvl3pPr>
            <a:lvl4pPr marL="1369341" indent="0">
              <a:buNone/>
              <a:defRPr sz="1600" b="1"/>
            </a:lvl4pPr>
            <a:lvl5pPr marL="1825794" indent="0">
              <a:buNone/>
              <a:defRPr sz="1600" b="1"/>
            </a:lvl5pPr>
            <a:lvl6pPr marL="2282240" indent="0">
              <a:buNone/>
              <a:defRPr sz="1600" b="1"/>
            </a:lvl6pPr>
            <a:lvl7pPr marL="2738695" indent="0">
              <a:buNone/>
              <a:defRPr sz="1600" b="1"/>
            </a:lvl7pPr>
            <a:lvl8pPr marL="3195147" indent="0">
              <a:buNone/>
              <a:defRPr sz="1600" b="1"/>
            </a:lvl8pPr>
            <a:lvl9pPr marL="365158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38617" y="1832534"/>
            <a:ext cx="4297193" cy="3329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FEE95-8E95-4E45-952E-62843F81D008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4A3F8-1CBC-46FE-841A-6C1053BA9EBE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09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7109A-03A1-4E50-A85E-E2676B03074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5C543-F404-41F4-91A0-927AA5F15C73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0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67E2B-A78A-4423-816C-46E002B2B5CB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2CB46-24B6-4B6D-AAE1-0B5D689885AC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21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98" y="230118"/>
            <a:ext cx="3198422" cy="9791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00976" y="230093"/>
            <a:ext cx="5434784" cy="4931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098" y="1209267"/>
            <a:ext cx="3198422" cy="3952655"/>
          </a:xfrm>
        </p:spPr>
        <p:txBody>
          <a:bodyPr/>
          <a:lstStyle>
            <a:lvl1pPr marL="0" indent="0">
              <a:buNone/>
              <a:defRPr sz="1400"/>
            </a:lvl1pPr>
            <a:lvl2pPr marL="456448" indent="0">
              <a:buNone/>
              <a:defRPr sz="1200"/>
            </a:lvl2pPr>
            <a:lvl3pPr marL="912892" indent="0">
              <a:buNone/>
              <a:defRPr sz="1000"/>
            </a:lvl3pPr>
            <a:lvl4pPr marL="1369341" indent="0">
              <a:buNone/>
              <a:defRPr sz="900"/>
            </a:lvl4pPr>
            <a:lvl5pPr marL="1825794" indent="0">
              <a:buNone/>
              <a:defRPr sz="900"/>
            </a:lvl5pPr>
            <a:lvl6pPr marL="2282240" indent="0">
              <a:buNone/>
              <a:defRPr sz="900"/>
            </a:lvl6pPr>
            <a:lvl7pPr marL="2738695" indent="0">
              <a:buNone/>
              <a:defRPr sz="900"/>
            </a:lvl7pPr>
            <a:lvl8pPr marL="3195147" indent="0">
              <a:buNone/>
              <a:defRPr sz="900"/>
            </a:lvl8pPr>
            <a:lvl9pPr marL="365158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C9FC3-B151-439F-9A80-C739E5E8A979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7E353-66D9-48FD-85E4-E952D3DA91F4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8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6A96-FE98-4EC4-8278-A211EF45612F}" type="datetimeFigureOut">
              <a:rPr lang="es-PE"/>
              <a:pPr>
                <a:defRPr/>
              </a:pPr>
              <a:t>17/09/2015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C6400-EF57-4DF4-8BAA-7E15D60C0160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51" y="4044976"/>
            <a:ext cx="5833110" cy="4775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05551" y="516320"/>
            <a:ext cx="5833110" cy="3467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448" indent="0">
              <a:buNone/>
              <a:defRPr sz="2800"/>
            </a:lvl2pPr>
            <a:lvl3pPr marL="912892" indent="0">
              <a:buNone/>
              <a:defRPr sz="2400"/>
            </a:lvl3pPr>
            <a:lvl4pPr marL="1369341" indent="0">
              <a:buNone/>
              <a:defRPr sz="2000"/>
            </a:lvl4pPr>
            <a:lvl5pPr marL="1825794" indent="0">
              <a:buNone/>
              <a:defRPr sz="2000"/>
            </a:lvl5pPr>
            <a:lvl6pPr marL="2282240" indent="0">
              <a:buNone/>
              <a:defRPr sz="2000"/>
            </a:lvl6pPr>
            <a:lvl7pPr marL="2738695" indent="0">
              <a:buNone/>
              <a:defRPr sz="2000"/>
            </a:lvl7pPr>
            <a:lvl8pPr marL="3195147" indent="0">
              <a:buNone/>
              <a:defRPr sz="2000"/>
            </a:lvl8pPr>
            <a:lvl9pPr marL="3651589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05551" y="4522508"/>
            <a:ext cx="5833110" cy="678171"/>
          </a:xfrm>
        </p:spPr>
        <p:txBody>
          <a:bodyPr/>
          <a:lstStyle>
            <a:lvl1pPr marL="0" indent="0">
              <a:buNone/>
              <a:defRPr sz="1400"/>
            </a:lvl1pPr>
            <a:lvl2pPr marL="456448" indent="0">
              <a:buNone/>
              <a:defRPr sz="1200"/>
            </a:lvl2pPr>
            <a:lvl3pPr marL="912892" indent="0">
              <a:buNone/>
              <a:defRPr sz="1000"/>
            </a:lvl3pPr>
            <a:lvl4pPr marL="1369341" indent="0">
              <a:buNone/>
              <a:defRPr sz="900"/>
            </a:lvl4pPr>
            <a:lvl5pPr marL="1825794" indent="0">
              <a:buNone/>
              <a:defRPr sz="900"/>
            </a:lvl5pPr>
            <a:lvl6pPr marL="2282240" indent="0">
              <a:buNone/>
              <a:defRPr sz="900"/>
            </a:lvl6pPr>
            <a:lvl7pPr marL="2738695" indent="0">
              <a:buNone/>
              <a:defRPr sz="900"/>
            </a:lvl7pPr>
            <a:lvl8pPr marL="3195147" indent="0">
              <a:buNone/>
              <a:defRPr sz="900"/>
            </a:lvl8pPr>
            <a:lvl9pPr marL="365158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A33B2-A87B-4DE5-9207-F8F02CB80CE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F61B-59B1-41ED-9957-F3D0EB9D6105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07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97061-A6F6-4948-8797-1749A3717FF4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03FAD-CBE4-4312-B7AD-C16C74B32BA6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44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48341" y="195293"/>
            <a:ext cx="2187416" cy="415463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6092" y="195293"/>
            <a:ext cx="6400218" cy="41546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24166-7438-42C5-9523-2092B374BD98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6F98-CBBC-4DE8-B7D2-B679184A3A0C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38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9150" y="1795085"/>
            <a:ext cx="8263573" cy="12386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58292" y="3274528"/>
            <a:ext cx="6805295" cy="14767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4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2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8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7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5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08E1F-9479-47B3-A520-A500F5850769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2FF9-29AD-4C95-B065-3BB01742E7B0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38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A7A89-E4D2-43B6-85D8-C90B5EA758F7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F9AB-423E-415B-B1C2-D8A97AD84B85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57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7968" y="3713278"/>
            <a:ext cx="8263573" cy="114767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67968" y="2449179"/>
            <a:ext cx="8263573" cy="126404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1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3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44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26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08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89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71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53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B202D-6137-4D58-A2D3-2ADFE0C3992E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266F9-908E-4676-99B1-A2B1325C3B96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45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6106" y="1135636"/>
            <a:ext cx="4293817" cy="321429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41950" y="1135636"/>
            <a:ext cx="4293817" cy="321429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6FFBF-2A06-4045-9A63-24000DBC9EEC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A5B5A-476E-4239-93C2-EA2360371FDA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77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104" y="231442"/>
            <a:ext cx="8749665" cy="963083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114" y="1293522"/>
            <a:ext cx="4295505" cy="53905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163" indent="0">
              <a:buNone/>
              <a:defRPr sz="2200" b="1"/>
            </a:lvl2pPr>
            <a:lvl3pPr marL="996326" indent="0">
              <a:buNone/>
              <a:defRPr sz="2000" b="1"/>
            </a:lvl3pPr>
            <a:lvl4pPr marL="1494495" indent="0">
              <a:buNone/>
              <a:defRPr sz="1700" b="1"/>
            </a:lvl4pPr>
            <a:lvl5pPr marL="1992646" indent="0">
              <a:buNone/>
              <a:defRPr sz="1700" b="1"/>
            </a:lvl5pPr>
            <a:lvl6pPr marL="2490818" indent="0">
              <a:buNone/>
              <a:defRPr sz="1700" b="1"/>
            </a:lvl6pPr>
            <a:lvl7pPr marL="2988984" indent="0">
              <a:buNone/>
              <a:defRPr sz="1700" b="1"/>
            </a:lvl7pPr>
            <a:lvl8pPr marL="3487151" indent="0">
              <a:buNone/>
              <a:defRPr sz="1700" b="1"/>
            </a:lvl8pPr>
            <a:lvl9pPr marL="3985312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114" y="1832534"/>
            <a:ext cx="4295505" cy="33293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938616" y="1293522"/>
            <a:ext cx="4297193" cy="53905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163" indent="0">
              <a:buNone/>
              <a:defRPr sz="2200" b="1"/>
            </a:lvl2pPr>
            <a:lvl3pPr marL="996326" indent="0">
              <a:buNone/>
              <a:defRPr sz="2000" b="1"/>
            </a:lvl3pPr>
            <a:lvl4pPr marL="1494495" indent="0">
              <a:buNone/>
              <a:defRPr sz="1700" b="1"/>
            </a:lvl4pPr>
            <a:lvl5pPr marL="1992646" indent="0">
              <a:buNone/>
              <a:defRPr sz="1700" b="1"/>
            </a:lvl5pPr>
            <a:lvl6pPr marL="2490818" indent="0">
              <a:buNone/>
              <a:defRPr sz="1700" b="1"/>
            </a:lvl6pPr>
            <a:lvl7pPr marL="2988984" indent="0">
              <a:buNone/>
              <a:defRPr sz="1700" b="1"/>
            </a:lvl7pPr>
            <a:lvl8pPr marL="3487151" indent="0">
              <a:buNone/>
              <a:defRPr sz="1700" b="1"/>
            </a:lvl8pPr>
            <a:lvl9pPr marL="3985312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38616" y="1832534"/>
            <a:ext cx="4297193" cy="33293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FEE95-8E95-4E45-952E-62843F81D008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4A3F8-1CBC-46FE-841A-6C1053BA9EBE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56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7109A-03A1-4E50-A85E-E2676B03074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5C543-F404-41F4-91A0-927AA5F15C73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60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67E2B-A78A-4423-816C-46E002B2B5CB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2CB46-24B6-4B6D-AAE1-0B5D689885AC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1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43048" y="192090"/>
            <a:ext cx="9245884" cy="399256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7" tIns="45644" rIns="91277" bIns="456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428911" y="3541713"/>
            <a:ext cx="3058332" cy="601662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2426910 h 640"/>
              <a:gd name="T6" fmla="*/ 2147483647 w 2706"/>
              <a:gd name="T7" fmla="*/ 47345203 h 640"/>
              <a:gd name="T8" fmla="*/ 2147483647 w 2706"/>
              <a:gd name="T9" fmla="*/ 74755995 h 640"/>
              <a:gd name="T10" fmla="*/ 2147483647 w 2706"/>
              <a:gd name="T11" fmla="*/ 102165671 h 640"/>
              <a:gd name="T12" fmla="*/ 2147483647 w 2706"/>
              <a:gd name="T13" fmla="*/ 134560345 h 640"/>
              <a:gd name="T14" fmla="*/ 2147483647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7 w 2706"/>
              <a:gd name="T79" fmla="*/ 737588839 h 640"/>
              <a:gd name="T80" fmla="*/ 2147483647 w 2706"/>
              <a:gd name="T81" fmla="*/ 722637193 h 640"/>
              <a:gd name="T82" fmla="*/ 2147483647 w 2706"/>
              <a:gd name="T83" fmla="*/ 707686664 h 640"/>
              <a:gd name="T84" fmla="*/ 2147483647 w 2706"/>
              <a:gd name="T85" fmla="*/ 690243636 h 640"/>
              <a:gd name="T86" fmla="*/ 2147483647 w 2706"/>
              <a:gd name="T87" fmla="*/ 672800607 h 640"/>
              <a:gd name="T88" fmla="*/ 2147483647 w 2706"/>
              <a:gd name="T89" fmla="*/ 652866196 h 640"/>
              <a:gd name="T90" fmla="*/ 2147483647 w 2706"/>
              <a:gd name="T91" fmla="*/ 632930669 h 640"/>
              <a:gd name="T92" fmla="*/ 2147483647 w 2706"/>
              <a:gd name="T93" fmla="*/ 610503759 h 640"/>
              <a:gd name="T94" fmla="*/ 2147483647 w 2706"/>
              <a:gd name="T95" fmla="*/ 588077965 h 640"/>
              <a:gd name="T96" fmla="*/ 2147483647 w 2706"/>
              <a:gd name="T97" fmla="*/ 538240263 h 640"/>
              <a:gd name="T98" fmla="*/ 2147483647 w 2706"/>
              <a:gd name="T99" fmla="*/ 485911178 h 640"/>
              <a:gd name="T100" fmla="*/ 2147483647 w 2706"/>
              <a:gd name="T101" fmla="*/ 485911178 h 640"/>
              <a:gd name="T102" fmla="*/ 2147483647 w 2706"/>
              <a:gd name="T103" fmla="*/ 483419795 h 640"/>
              <a:gd name="T104" fmla="*/ 2147483647 w 2706"/>
              <a:gd name="T105" fmla="*/ 483419795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 lIns="91277" tIns="45644" rIns="91277" bIns="45644"/>
          <a:lstStyle/>
          <a:p>
            <a:pPr>
              <a:defRPr/>
            </a:pPr>
            <a:endParaRPr lang="es-E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784905" y="3433763"/>
            <a:ext cx="5895560" cy="717550"/>
          </a:xfrm>
          <a:custGeom>
            <a:avLst/>
            <a:gdLst>
              <a:gd name="T0" fmla="*/ 2147483647 w 5216"/>
              <a:gd name="T1" fmla="*/ 890318333 h 762"/>
              <a:gd name="T2" fmla="*/ 2147483647 w 5216"/>
              <a:gd name="T3" fmla="*/ 855403517 h 762"/>
              <a:gd name="T4" fmla="*/ 2147483647 w 5216"/>
              <a:gd name="T5" fmla="*/ 760636483 h 762"/>
              <a:gd name="T6" fmla="*/ 2147483647 w 5216"/>
              <a:gd name="T7" fmla="*/ 633448150 h 762"/>
              <a:gd name="T8" fmla="*/ 2147483647 w 5216"/>
              <a:gd name="T9" fmla="*/ 466356850 h 762"/>
              <a:gd name="T10" fmla="*/ 2147483647 w 5216"/>
              <a:gd name="T11" fmla="*/ 369095183 h 762"/>
              <a:gd name="T12" fmla="*/ 2147483647 w 5216"/>
              <a:gd name="T13" fmla="*/ 294278517 h 762"/>
              <a:gd name="T14" fmla="*/ 2147483647 w 5216"/>
              <a:gd name="T15" fmla="*/ 229438150 h 762"/>
              <a:gd name="T16" fmla="*/ 2147483647 w 5216"/>
              <a:gd name="T17" fmla="*/ 174571850 h 762"/>
              <a:gd name="T18" fmla="*/ 2147483647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7 w 5216"/>
              <a:gd name="T45" fmla="*/ 643423333 h 762"/>
              <a:gd name="T46" fmla="*/ 2147483647 w 5216"/>
              <a:gd name="T47" fmla="*/ 713251850 h 762"/>
              <a:gd name="T48" fmla="*/ 2147483647 w 5216"/>
              <a:gd name="T49" fmla="*/ 773105183 h 762"/>
              <a:gd name="T50" fmla="*/ 2147483647 w 5216"/>
              <a:gd name="T51" fmla="*/ 825476850 h 762"/>
              <a:gd name="T52" fmla="*/ 2147483647 w 5216"/>
              <a:gd name="T53" fmla="*/ 865379817 h 762"/>
              <a:gd name="T54" fmla="*/ 2147483647 w 5216"/>
              <a:gd name="T55" fmla="*/ 900293517 h 762"/>
              <a:gd name="T56" fmla="*/ 2147483647 w 5216"/>
              <a:gd name="T57" fmla="*/ 922738517 h 762"/>
              <a:gd name="T58" fmla="*/ 2147483647 w 5216"/>
              <a:gd name="T59" fmla="*/ 940196483 h 762"/>
              <a:gd name="T60" fmla="*/ 2147483647 w 5216"/>
              <a:gd name="T61" fmla="*/ 950171667 h 762"/>
              <a:gd name="T62" fmla="*/ 2147483647 w 5216"/>
              <a:gd name="T63" fmla="*/ 950171667 h 762"/>
              <a:gd name="T64" fmla="*/ 2147483647 w 5216"/>
              <a:gd name="T65" fmla="*/ 945183517 h 762"/>
              <a:gd name="T66" fmla="*/ 2147483647 w 5216"/>
              <a:gd name="T67" fmla="*/ 932714817 h 762"/>
              <a:gd name="T68" fmla="*/ 2147483647 w 5216"/>
              <a:gd name="T69" fmla="*/ 912763333 h 762"/>
              <a:gd name="T70" fmla="*/ 2147483647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 lIns="91277" tIns="45644" rIns="91277" bIns="45644"/>
          <a:lstStyle/>
          <a:p>
            <a:pPr>
              <a:defRPr/>
            </a:pPr>
            <a:endParaRPr lang="es-E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007697" y="3444879"/>
            <a:ext cx="5812856" cy="652463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7 w 5144"/>
              <a:gd name="T37" fmla="*/ 72272589 h 694"/>
              <a:gd name="T38" fmla="*/ 2147483647 w 5144"/>
              <a:gd name="T39" fmla="*/ 99687369 h 694"/>
              <a:gd name="T40" fmla="*/ 2147483647 w 5144"/>
              <a:gd name="T41" fmla="*/ 132085234 h 694"/>
              <a:gd name="T42" fmla="*/ 2147483647 w 5144"/>
              <a:gd name="T43" fmla="*/ 171959958 h 694"/>
              <a:gd name="T44" fmla="*/ 2147483647 w 5144"/>
              <a:gd name="T45" fmla="*/ 216818883 h 694"/>
              <a:gd name="T46" fmla="*/ 2147483647 w 5144"/>
              <a:gd name="T47" fmla="*/ 269154668 h 694"/>
              <a:gd name="T48" fmla="*/ 2147483647 w 5144"/>
              <a:gd name="T49" fmla="*/ 331458855 h 694"/>
              <a:gd name="T50" fmla="*/ 2147483647 w 5144"/>
              <a:gd name="T51" fmla="*/ 398747244 h 694"/>
              <a:gd name="T52" fmla="*/ 2147483647 w 5144"/>
              <a:gd name="T53" fmla="*/ 473512491 h 694"/>
              <a:gd name="T54" fmla="*/ 2147483647 w 5144"/>
              <a:gd name="T55" fmla="*/ 558247257 h 694"/>
              <a:gd name="T56" fmla="*/ 2147483647 w 5144"/>
              <a:gd name="T57" fmla="*/ 650456650 h 694"/>
              <a:gd name="T58" fmla="*/ 2147483647 w 5144"/>
              <a:gd name="T59" fmla="*/ 752636678 h 694"/>
              <a:gd name="T60" fmla="*/ 2147483647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91277" tIns="45644" rIns="91277" bIns="45644"/>
          <a:lstStyle/>
          <a:p>
            <a:pPr>
              <a:defRPr/>
            </a:pPr>
            <a:endParaRPr lang="es-E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964768" y="3432180"/>
            <a:ext cx="3515732" cy="549274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7 w 3112"/>
              <a:gd name="T21" fmla="*/ 192224091 h 584"/>
              <a:gd name="T22" fmla="*/ 2147483647 w 3112"/>
              <a:gd name="T23" fmla="*/ 134806230 h 584"/>
              <a:gd name="T24" fmla="*/ 2147483647 w 3112"/>
              <a:gd name="T25" fmla="*/ 109841699 h 584"/>
              <a:gd name="T26" fmla="*/ 2147483647 w 3112"/>
              <a:gd name="T27" fmla="*/ 84878286 h 584"/>
              <a:gd name="T28" fmla="*/ 2147483647 w 3112"/>
              <a:gd name="T29" fmla="*/ 64906662 h 584"/>
              <a:gd name="T30" fmla="*/ 2147483647 w 3112"/>
              <a:gd name="T31" fmla="*/ 44935037 h 584"/>
              <a:gd name="T32" fmla="*/ 2147483647 w 3112"/>
              <a:gd name="T33" fmla="*/ 29957436 h 584"/>
              <a:gd name="T34" fmla="*/ 2147483647 w 3112"/>
              <a:gd name="T35" fmla="*/ 17474613 h 584"/>
              <a:gd name="T36" fmla="*/ 2147483647 w 3112"/>
              <a:gd name="T37" fmla="*/ 7488800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91277" tIns="45644" rIns="91277" bIns="45644"/>
          <a:lstStyle/>
          <a:p>
            <a:pPr>
              <a:defRPr/>
            </a:pPr>
            <a:endParaRPr lang="es-E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24503" y="3421087"/>
            <a:ext cx="9274577" cy="1119187"/>
          </a:xfrm>
          <a:custGeom>
            <a:avLst/>
            <a:gdLst>
              <a:gd name="T0" fmla="*/ 2147483647 w 8196"/>
              <a:gd name="T1" fmla="*/ 636203066 h 1192"/>
              <a:gd name="T2" fmla="*/ 2147483647 w 8196"/>
              <a:gd name="T3" fmla="*/ 708272557 h 1192"/>
              <a:gd name="T4" fmla="*/ 2147483647 w 8196"/>
              <a:gd name="T5" fmla="*/ 770402158 h 1192"/>
              <a:gd name="T6" fmla="*/ 2147483647 w 8196"/>
              <a:gd name="T7" fmla="*/ 827560144 h 1192"/>
              <a:gd name="T8" fmla="*/ 2147483647 w 8196"/>
              <a:gd name="T9" fmla="*/ 872293546 h 1192"/>
              <a:gd name="T10" fmla="*/ 2147483647 w 8196"/>
              <a:gd name="T11" fmla="*/ 907085945 h 1192"/>
              <a:gd name="T12" fmla="*/ 2147483647 w 8196"/>
              <a:gd name="T13" fmla="*/ 931937340 h 1192"/>
              <a:gd name="T14" fmla="*/ 2147483647 w 8196"/>
              <a:gd name="T15" fmla="*/ 946848846 h 1192"/>
              <a:gd name="T16" fmla="*/ 2147483647 w 8196"/>
              <a:gd name="T17" fmla="*/ 944363037 h 1192"/>
              <a:gd name="T18" fmla="*/ 2147483647 w 8196"/>
              <a:gd name="T19" fmla="*/ 931937340 h 1192"/>
              <a:gd name="T20" fmla="*/ 2147483647 w 8196"/>
              <a:gd name="T21" fmla="*/ 902115443 h 1192"/>
              <a:gd name="T22" fmla="*/ 2147483647 w 8196"/>
              <a:gd name="T23" fmla="*/ 857382041 h 1192"/>
              <a:gd name="T24" fmla="*/ 2147483647 w 8196"/>
              <a:gd name="T25" fmla="*/ 797738247 h 1192"/>
              <a:gd name="T26" fmla="*/ 2147483647 w 8196"/>
              <a:gd name="T27" fmla="*/ 718213560 h 1192"/>
              <a:gd name="T28" fmla="*/ 2147483647 w 8196"/>
              <a:gd name="T29" fmla="*/ 621291560 h 1192"/>
              <a:gd name="T30" fmla="*/ 2147483647 w 8196"/>
              <a:gd name="T31" fmla="*/ 504488666 h 1192"/>
              <a:gd name="T32" fmla="*/ 2147483647 w 8196"/>
              <a:gd name="T33" fmla="*/ 367804880 h 1192"/>
              <a:gd name="T34" fmla="*/ 2147483647 w 8196"/>
              <a:gd name="T35" fmla="*/ 298220083 h 1192"/>
              <a:gd name="T36" fmla="*/ 2147483647 w 8196"/>
              <a:gd name="T37" fmla="*/ 183901883 h 1192"/>
              <a:gd name="T38" fmla="*/ 2147483647 w 8196"/>
              <a:gd name="T39" fmla="*/ 101891388 h 1192"/>
              <a:gd name="T40" fmla="*/ 2147483647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7 w 8196"/>
              <a:gd name="T65" fmla="*/ 1481159409 h 1192"/>
              <a:gd name="T66" fmla="*/ 2147483647 w 8196"/>
              <a:gd name="T67" fmla="*/ 1473704213 h 1192"/>
              <a:gd name="T68" fmla="*/ 2147483647 w 8196"/>
              <a:gd name="T69" fmla="*/ 633717257 h 1192"/>
              <a:gd name="T70" fmla="*/ 2147483647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lIns="91277" tIns="45644" rIns="91277" bIns="45644"/>
          <a:lstStyle/>
          <a:p>
            <a:pPr>
              <a:defRPr/>
            </a:pPr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46" y="2463612"/>
            <a:ext cx="8263573" cy="1523999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3778" y="1437473"/>
            <a:ext cx="682329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3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2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9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7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3A309-38DE-48FF-9278-1D940D135B24}" type="datetimeFigureOut">
              <a:rPr lang="es-PE"/>
              <a:pPr>
                <a:defRPr/>
              </a:pPr>
              <a:t>17/09/2015</a:t>
            </a:fld>
            <a:endParaRPr lang="es-P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5905-B0DA-4027-967F-EF20C70D76F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98" y="230118"/>
            <a:ext cx="3198422" cy="97913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00976" y="230093"/>
            <a:ext cx="5434784" cy="493178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098" y="1209262"/>
            <a:ext cx="3198422" cy="3952655"/>
          </a:xfrm>
        </p:spPr>
        <p:txBody>
          <a:bodyPr/>
          <a:lstStyle>
            <a:lvl1pPr marL="0" indent="0">
              <a:buNone/>
              <a:defRPr sz="1500"/>
            </a:lvl1pPr>
            <a:lvl2pPr marL="498163" indent="0">
              <a:buNone/>
              <a:defRPr sz="1300"/>
            </a:lvl2pPr>
            <a:lvl3pPr marL="996326" indent="0">
              <a:buNone/>
              <a:defRPr sz="1100"/>
            </a:lvl3pPr>
            <a:lvl4pPr marL="1494495" indent="0">
              <a:buNone/>
              <a:defRPr sz="1000"/>
            </a:lvl4pPr>
            <a:lvl5pPr marL="1992646" indent="0">
              <a:buNone/>
              <a:defRPr sz="1000"/>
            </a:lvl5pPr>
            <a:lvl6pPr marL="2490818" indent="0">
              <a:buNone/>
              <a:defRPr sz="1000"/>
            </a:lvl6pPr>
            <a:lvl7pPr marL="2988984" indent="0">
              <a:buNone/>
              <a:defRPr sz="1000"/>
            </a:lvl7pPr>
            <a:lvl8pPr marL="3487151" indent="0">
              <a:buNone/>
              <a:defRPr sz="1000"/>
            </a:lvl8pPr>
            <a:lvl9pPr marL="3985312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C9FC3-B151-439F-9A80-C739E5E8A979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7E353-66D9-48FD-85E4-E952D3DA91F4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79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51" y="4044970"/>
            <a:ext cx="5833110" cy="47752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05551" y="516320"/>
            <a:ext cx="5833110" cy="346710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8163" indent="0">
              <a:buNone/>
              <a:defRPr sz="3100"/>
            </a:lvl2pPr>
            <a:lvl3pPr marL="996326" indent="0">
              <a:buNone/>
              <a:defRPr sz="2600"/>
            </a:lvl3pPr>
            <a:lvl4pPr marL="1494495" indent="0">
              <a:buNone/>
              <a:defRPr sz="2200"/>
            </a:lvl4pPr>
            <a:lvl5pPr marL="1992646" indent="0">
              <a:buNone/>
              <a:defRPr sz="2200"/>
            </a:lvl5pPr>
            <a:lvl6pPr marL="2490818" indent="0">
              <a:buNone/>
              <a:defRPr sz="2200"/>
            </a:lvl6pPr>
            <a:lvl7pPr marL="2988984" indent="0">
              <a:buNone/>
              <a:defRPr sz="2200"/>
            </a:lvl7pPr>
            <a:lvl8pPr marL="3487151" indent="0">
              <a:buNone/>
              <a:defRPr sz="2200"/>
            </a:lvl8pPr>
            <a:lvl9pPr marL="3985312" indent="0">
              <a:buNone/>
              <a:defRPr sz="22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05551" y="4522499"/>
            <a:ext cx="5833110" cy="678171"/>
          </a:xfrm>
        </p:spPr>
        <p:txBody>
          <a:bodyPr/>
          <a:lstStyle>
            <a:lvl1pPr marL="0" indent="0">
              <a:buNone/>
              <a:defRPr sz="1500"/>
            </a:lvl1pPr>
            <a:lvl2pPr marL="498163" indent="0">
              <a:buNone/>
              <a:defRPr sz="1300"/>
            </a:lvl2pPr>
            <a:lvl3pPr marL="996326" indent="0">
              <a:buNone/>
              <a:defRPr sz="1100"/>
            </a:lvl3pPr>
            <a:lvl4pPr marL="1494495" indent="0">
              <a:buNone/>
              <a:defRPr sz="1000"/>
            </a:lvl4pPr>
            <a:lvl5pPr marL="1992646" indent="0">
              <a:buNone/>
              <a:defRPr sz="1000"/>
            </a:lvl5pPr>
            <a:lvl6pPr marL="2490818" indent="0">
              <a:buNone/>
              <a:defRPr sz="1000"/>
            </a:lvl6pPr>
            <a:lvl7pPr marL="2988984" indent="0">
              <a:buNone/>
              <a:defRPr sz="1000"/>
            </a:lvl7pPr>
            <a:lvl8pPr marL="3487151" indent="0">
              <a:buNone/>
              <a:defRPr sz="1000"/>
            </a:lvl8pPr>
            <a:lvl9pPr marL="3985312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A33B2-A87B-4DE5-9207-F8F02CB80CE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F61B-59B1-41ED-9957-F3D0EB9D6105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44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97061-A6F6-4948-8797-1749A3717FF4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03FAD-CBE4-4312-B7AD-C16C74B32BA6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03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48341" y="195293"/>
            <a:ext cx="2187416" cy="415463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6092" y="195293"/>
            <a:ext cx="6400218" cy="41546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24166-7438-42C5-9523-2092B374BD98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6F98-CBBC-4DE8-B7D2-B679184A3A0C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15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9150" y="1795085"/>
            <a:ext cx="8263573" cy="12386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58292" y="3274510"/>
            <a:ext cx="6805295" cy="14767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0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8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75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2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7960" y="3713258"/>
            <a:ext cx="8263573" cy="114767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67960" y="2449179"/>
            <a:ext cx="8263573" cy="126404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5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1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5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43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29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15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00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86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96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6106" y="1135636"/>
            <a:ext cx="4293817" cy="321429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41950" y="1135636"/>
            <a:ext cx="4293817" cy="321429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321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104" y="231426"/>
            <a:ext cx="8749665" cy="963083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103" y="1293506"/>
            <a:ext cx="4295505" cy="53905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587" indent="0">
              <a:buNone/>
              <a:defRPr sz="2200" b="1"/>
            </a:lvl2pPr>
            <a:lvl3pPr marL="997169" indent="0">
              <a:buNone/>
              <a:defRPr sz="2000" b="1"/>
            </a:lvl3pPr>
            <a:lvl4pPr marL="1495758" indent="0">
              <a:buNone/>
              <a:defRPr sz="1700" b="1"/>
            </a:lvl4pPr>
            <a:lvl5pPr marL="1994332" indent="0">
              <a:buNone/>
              <a:defRPr sz="1700" b="1"/>
            </a:lvl5pPr>
            <a:lvl6pPr marL="2492924" indent="0">
              <a:buNone/>
              <a:defRPr sz="1700" b="1"/>
            </a:lvl6pPr>
            <a:lvl7pPr marL="2991506" indent="0">
              <a:buNone/>
              <a:defRPr sz="1700" b="1"/>
            </a:lvl7pPr>
            <a:lvl8pPr marL="3490097" indent="0">
              <a:buNone/>
              <a:defRPr sz="1700" b="1"/>
            </a:lvl8pPr>
            <a:lvl9pPr marL="398868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103" y="1832534"/>
            <a:ext cx="4295505" cy="33293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938596" y="1293506"/>
            <a:ext cx="4297193" cy="53905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587" indent="0">
              <a:buNone/>
              <a:defRPr sz="2200" b="1"/>
            </a:lvl2pPr>
            <a:lvl3pPr marL="997169" indent="0">
              <a:buNone/>
              <a:defRPr sz="2000" b="1"/>
            </a:lvl3pPr>
            <a:lvl4pPr marL="1495758" indent="0">
              <a:buNone/>
              <a:defRPr sz="1700" b="1"/>
            </a:lvl4pPr>
            <a:lvl5pPr marL="1994332" indent="0">
              <a:buNone/>
              <a:defRPr sz="1700" b="1"/>
            </a:lvl5pPr>
            <a:lvl6pPr marL="2492924" indent="0">
              <a:buNone/>
              <a:defRPr sz="1700" b="1"/>
            </a:lvl6pPr>
            <a:lvl7pPr marL="2991506" indent="0">
              <a:buNone/>
              <a:defRPr sz="1700" b="1"/>
            </a:lvl7pPr>
            <a:lvl8pPr marL="3490097" indent="0">
              <a:buNone/>
              <a:defRPr sz="1700" b="1"/>
            </a:lvl8pPr>
            <a:lvl9pPr marL="398868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38596" y="1832534"/>
            <a:ext cx="4297193" cy="33293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947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4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19422" y="2679201"/>
            <a:ext cx="4063733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8708" y="2679201"/>
            <a:ext cx="4063733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59B88-E86A-45B1-A832-553171D24A9C}" type="datetimeFigureOut">
              <a:rPr lang="es-PE"/>
              <a:pPr>
                <a:defRPr/>
              </a:pPr>
              <a:t>17/09/2015</a:t>
            </a:fld>
            <a:endParaRPr lang="es-P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C4FB-12CA-4CE1-8D0C-02E96DB0FB7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67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98" y="230102"/>
            <a:ext cx="3198422" cy="97913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00976" y="230090"/>
            <a:ext cx="5434784" cy="493178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098" y="1209240"/>
            <a:ext cx="3198422" cy="3952655"/>
          </a:xfrm>
        </p:spPr>
        <p:txBody>
          <a:bodyPr/>
          <a:lstStyle>
            <a:lvl1pPr marL="0" indent="0">
              <a:buNone/>
              <a:defRPr sz="1500"/>
            </a:lvl1pPr>
            <a:lvl2pPr marL="498587" indent="0">
              <a:buNone/>
              <a:defRPr sz="1300"/>
            </a:lvl2pPr>
            <a:lvl3pPr marL="997169" indent="0">
              <a:buNone/>
              <a:defRPr sz="1100"/>
            </a:lvl3pPr>
            <a:lvl4pPr marL="1495758" indent="0">
              <a:buNone/>
              <a:defRPr sz="1000"/>
            </a:lvl4pPr>
            <a:lvl5pPr marL="1994332" indent="0">
              <a:buNone/>
              <a:defRPr sz="1000"/>
            </a:lvl5pPr>
            <a:lvl6pPr marL="2492924" indent="0">
              <a:buNone/>
              <a:defRPr sz="1000"/>
            </a:lvl6pPr>
            <a:lvl7pPr marL="2991506" indent="0">
              <a:buNone/>
              <a:defRPr sz="1000"/>
            </a:lvl7pPr>
            <a:lvl8pPr marL="3490097" indent="0">
              <a:buNone/>
              <a:defRPr sz="1000"/>
            </a:lvl8pPr>
            <a:lvl9pPr marL="398868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95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51" y="4044968"/>
            <a:ext cx="5833110" cy="47752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05551" y="516320"/>
            <a:ext cx="5833110" cy="3467100"/>
          </a:xfrm>
        </p:spPr>
        <p:txBody>
          <a:bodyPr/>
          <a:lstStyle>
            <a:lvl1pPr marL="0" indent="0">
              <a:buNone/>
              <a:defRPr sz="3500"/>
            </a:lvl1pPr>
            <a:lvl2pPr marL="498587" indent="0">
              <a:buNone/>
              <a:defRPr sz="3100"/>
            </a:lvl2pPr>
            <a:lvl3pPr marL="997169" indent="0">
              <a:buNone/>
              <a:defRPr sz="2600"/>
            </a:lvl3pPr>
            <a:lvl4pPr marL="1495758" indent="0">
              <a:buNone/>
              <a:defRPr sz="2200"/>
            </a:lvl4pPr>
            <a:lvl5pPr marL="1994332" indent="0">
              <a:buNone/>
              <a:defRPr sz="2200"/>
            </a:lvl5pPr>
            <a:lvl6pPr marL="2492924" indent="0">
              <a:buNone/>
              <a:defRPr sz="2200"/>
            </a:lvl6pPr>
            <a:lvl7pPr marL="2991506" indent="0">
              <a:buNone/>
              <a:defRPr sz="2200"/>
            </a:lvl7pPr>
            <a:lvl8pPr marL="3490097" indent="0">
              <a:buNone/>
              <a:defRPr sz="2200"/>
            </a:lvl8pPr>
            <a:lvl9pPr marL="3988681" indent="0">
              <a:buNone/>
              <a:defRPr sz="22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05551" y="4522499"/>
            <a:ext cx="5833110" cy="678171"/>
          </a:xfrm>
        </p:spPr>
        <p:txBody>
          <a:bodyPr/>
          <a:lstStyle>
            <a:lvl1pPr marL="0" indent="0">
              <a:buNone/>
              <a:defRPr sz="1500"/>
            </a:lvl1pPr>
            <a:lvl2pPr marL="498587" indent="0">
              <a:buNone/>
              <a:defRPr sz="1300"/>
            </a:lvl2pPr>
            <a:lvl3pPr marL="997169" indent="0">
              <a:buNone/>
              <a:defRPr sz="1100"/>
            </a:lvl3pPr>
            <a:lvl4pPr marL="1495758" indent="0">
              <a:buNone/>
              <a:defRPr sz="1000"/>
            </a:lvl4pPr>
            <a:lvl5pPr marL="1994332" indent="0">
              <a:buNone/>
              <a:defRPr sz="1000"/>
            </a:lvl5pPr>
            <a:lvl6pPr marL="2492924" indent="0">
              <a:buNone/>
              <a:defRPr sz="1000"/>
            </a:lvl6pPr>
            <a:lvl7pPr marL="2991506" indent="0">
              <a:buNone/>
              <a:defRPr sz="1000"/>
            </a:lvl7pPr>
            <a:lvl8pPr marL="3490097" indent="0">
              <a:buNone/>
              <a:defRPr sz="1000"/>
            </a:lvl8pPr>
            <a:lvl9pPr marL="398868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861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68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48341" y="195293"/>
            <a:ext cx="2187416" cy="415463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6092" y="195293"/>
            <a:ext cx="6400218" cy="41546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295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9147" y="1795084"/>
            <a:ext cx="8263573" cy="12386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58286" y="3274492"/>
            <a:ext cx="6805295" cy="14767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165EC-4C4C-43FC-AF0E-008773C9AAC8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5F38-2EA0-46C5-AFA4-7C53767203E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96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99E89-5976-4B03-B128-AFDB786AECFC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E6E60-AF04-4233-84A8-499D210EE64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97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7960" y="3713233"/>
            <a:ext cx="8263573" cy="11476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67960" y="2449179"/>
            <a:ext cx="8263573" cy="126404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39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594D7-2809-44C2-866E-72DD2F6CE1EA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860BF-54DE-4AF3-8F91-F5A549583A7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543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6100" y="1348327"/>
            <a:ext cx="4293817" cy="38135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41950" y="1348327"/>
            <a:ext cx="4293817" cy="38135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09058-1977-4514-89C5-A6C1D4F683C6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2C0B-3ECC-4B0F-A576-98ACAFC3F8F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526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100" y="1293487"/>
            <a:ext cx="4295505" cy="5390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9" indent="0">
              <a:buNone/>
              <a:defRPr sz="2000" b="1"/>
            </a:lvl2pPr>
            <a:lvl3pPr marL="913935" indent="0">
              <a:buNone/>
              <a:defRPr sz="1700" b="1"/>
            </a:lvl3pPr>
            <a:lvl4pPr marL="1370903" indent="0">
              <a:buNone/>
              <a:defRPr sz="1600" b="1"/>
            </a:lvl4pPr>
            <a:lvl5pPr marL="1827872" indent="0">
              <a:buNone/>
              <a:defRPr sz="1600" b="1"/>
            </a:lvl5pPr>
            <a:lvl6pPr marL="2284836" indent="0">
              <a:buNone/>
              <a:defRPr sz="1600" b="1"/>
            </a:lvl6pPr>
            <a:lvl7pPr marL="2741809" indent="0">
              <a:buNone/>
              <a:defRPr sz="1600" b="1"/>
            </a:lvl7pPr>
            <a:lvl8pPr marL="3198775" indent="0">
              <a:buNone/>
              <a:defRPr sz="1600" b="1"/>
            </a:lvl8pPr>
            <a:lvl9pPr marL="365574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100" y="1832534"/>
            <a:ext cx="4295505" cy="3329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938584" y="1293487"/>
            <a:ext cx="4297193" cy="5390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9" indent="0">
              <a:buNone/>
              <a:defRPr sz="2000" b="1"/>
            </a:lvl2pPr>
            <a:lvl3pPr marL="913935" indent="0">
              <a:buNone/>
              <a:defRPr sz="1700" b="1"/>
            </a:lvl3pPr>
            <a:lvl4pPr marL="1370903" indent="0">
              <a:buNone/>
              <a:defRPr sz="1600" b="1"/>
            </a:lvl4pPr>
            <a:lvl5pPr marL="1827872" indent="0">
              <a:buNone/>
              <a:defRPr sz="1600" b="1"/>
            </a:lvl5pPr>
            <a:lvl6pPr marL="2284836" indent="0">
              <a:buNone/>
              <a:defRPr sz="1600" b="1"/>
            </a:lvl6pPr>
            <a:lvl7pPr marL="2741809" indent="0">
              <a:buNone/>
              <a:defRPr sz="1600" b="1"/>
            </a:lvl7pPr>
            <a:lvl8pPr marL="3198775" indent="0">
              <a:buNone/>
              <a:defRPr sz="1600" b="1"/>
            </a:lvl8pPr>
            <a:lvl9pPr marL="365574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38584" y="1832534"/>
            <a:ext cx="4297193" cy="3329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A7E9C-BC85-4D87-8C36-8627E26C364D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E359-E816-4501-A81F-123ECED0C54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6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433" y="2678116"/>
            <a:ext cx="4063733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390" indent="0">
              <a:buNone/>
              <a:defRPr sz="2000" b="1"/>
            </a:lvl2pPr>
            <a:lvl3pPr marL="912792" indent="0">
              <a:buNone/>
              <a:defRPr sz="1700" b="1"/>
            </a:lvl3pPr>
            <a:lvl4pPr marL="1369182" indent="0">
              <a:buNone/>
              <a:defRPr sz="1600" b="1"/>
            </a:lvl4pPr>
            <a:lvl5pPr marL="1825579" indent="0">
              <a:buNone/>
              <a:defRPr sz="1600" b="1"/>
            </a:lvl5pPr>
            <a:lvl6pPr marL="2281977" indent="0">
              <a:buNone/>
              <a:defRPr sz="1600" b="1"/>
            </a:lvl6pPr>
            <a:lvl7pPr marL="2738372" indent="0">
              <a:buNone/>
              <a:defRPr sz="1600" b="1"/>
            </a:lvl7pPr>
            <a:lvl8pPr marL="3194770" indent="0">
              <a:buNone/>
              <a:defRPr sz="1600" b="1"/>
            </a:lvl8pPr>
            <a:lvl9pPr marL="365116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195" y="3429021"/>
            <a:ext cx="4061461" cy="26971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1955" y="2678116"/>
            <a:ext cx="4063733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390" indent="0">
              <a:buNone/>
              <a:defRPr sz="2000" b="1"/>
            </a:lvl2pPr>
            <a:lvl3pPr marL="912792" indent="0">
              <a:buNone/>
              <a:defRPr sz="1700" b="1"/>
            </a:lvl3pPr>
            <a:lvl4pPr marL="1369182" indent="0">
              <a:buNone/>
              <a:defRPr sz="1600" b="1"/>
            </a:lvl4pPr>
            <a:lvl5pPr marL="1825579" indent="0">
              <a:buNone/>
              <a:defRPr sz="1600" b="1"/>
            </a:lvl5pPr>
            <a:lvl6pPr marL="2281977" indent="0">
              <a:buNone/>
              <a:defRPr sz="1600" b="1"/>
            </a:lvl6pPr>
            <a:lvl7pPr marL="2738372" indent="0">
              <a:buNone/>
              <a:defRPr sz="1600" b="1"/>
            </a:lvl7pPr>
            <a:lvl8pPr marL="3194770" indent="0">
              <a:buNone/>
              <a:defRPr sz="1600" b="1"/>
            </a:lvl8pPr>
            <a:lvl9pPr marL="365116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8574" y="3429021"/>
            <a:ext cx="4063733" cy="26971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1427-453B-4446-9C8A-C3C89782CADD}" type="datetimeFigureOut">
              <a:rPr lang="es-PE"/>
              <a:pPr>
                <a:defRPr/>
              </a:pPr>
              <a:t>17/09/2015</a:t>
            </a:fld>
            <a:endParaRPr lang="es-P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D2132-39D4-4570-A233-992E1B54C23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6DF28-8908-4A5F-B503-FC3135F16C16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DD703-CEB5-40F9-B54E-7406978FB62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636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63A-4E78-4710-AA92-C1E1291A3B75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E883F-B8CF-4E0C-8644-8DBD2E03CA0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68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100" y="230074"/>
            <a:ext cx="3198422" cy="9791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00976" y="230074"/>
            <a:ext cx="5434784" cy="4931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100" y="1209224"/>
            <a:ext cx="3198422" cy="3952655"/>
          </a:xfrm>
        </p:spPr>
        <p:txBody>
          <a:bodyPr/>
          <a:lstStyle>
            <a:lvl1pPr marL="0" indent="0">
              <a:buNone/>
              <a:defRPr sz="1400"/>
            </a:lvl1pPr>
            <a:lvl2pPr marL="456969" indent="0">
              <a:buNone/>
              <a:defRPr sz="1200"/>
            </a:lvl2pPr>
            <a:lvl3pPr marL="913935" indent="0">
              <a:buNone/>
              <a:defRPr sz="1000"/>
            </a:lvl3pPr>
            <a:lvl4pPr marL="1370903" indent="0">
              <a:buNone/>
              <a:defRPr sz="900"/>
            </a:lvl4pPr>
            <a:lvl5pPr marL="1827872" indent="0">
              <a:buNone/>
              <a:defRPr sz="900"/>
            </a:lvl5pPr>
            <a:lvl6pPr marL="2284836" indent="0">
              <a:buNone/>
              <a:defRPr sz="900"/>
            </a:lvl6pPr>
            <a:lvl7pPr marL="2741809" indent="0">
              <a:buNone/>
              <a:defRPr sz="900"/>
            </a:lvl7pPr>
            <a:lvl8pPr marL="3198775" indent="0">
              <a:buNone/>
              <a:defRPr sz="900"/>
            </a:lvl8pPr>
            <a:lvl9pPr marL="3655744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DDC3F-CB4D-4AAA-A40E-316350E1A868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1DFB-6DEF-4A3E-A704-F990F4DADFE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96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51" y="4044953"/>
            <a:ext cx="5833110" cy="4775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05551" y="516320"/>
            <a:ext cx="5833110" cy="3467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69" indent="0">
              <a:buNone/>
              <a:defRPr sz="2800"/>
            </a:lvl2pPr>
            <a:lvl3pPr marL="913935" indent="0">
              <a:buNone/>
              <a:defRPr sz="2400"/>
            </a:lvl3pPr>
            <a:lvl4pPr marL="1370903" indent="0">
              <a:buNone/>
              <a:defRPr sz="2000"/>
            </a:lvl4pPr>
            <a:lvl5pPr marL="1827872" indent="0">
              <a:buNone/>
              <a:defRPr sz="2000"/>
            </a:lvl5pPr>
            <a:lvl6pPr marL="2284836" indent="0">
              <a:buNone/>
              <a:defRPr sz="2000"/>
            </a:lvl6pPr>
            <a:lvl7pPr marL="2741809" indent="0">
              <a:buNone/>
              <a:defRPr sz="2000"/>
            </a:lvl7pPr>
            <a:lvl8pPr marL="3198775" indent="0">
              <a:buNone/>
              <a:defRPr sz="2000"/>
            </a:lvl8pPr>
            <a:lvl9pPr marL="3655744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05551" y="4522483"/>
            <a:ext cx="5833110" cy="678171"/>
          </a:xfrm>
        </p:spPr>
        <p:txBody>
          <a:bodyPr/>
          <a:lstStyle>
            <a:lvl1pPr marL="0" indent="0">
              <a:buNone/>
              <a:defRPr sz="1400"/>
            </a:lvl1pPr>
            <a:lvl2pPr marL="456969" indent="0">
              <a:buNone/>
              <a:defRPr sz="1200"/>
            </a:lvl2pPr>
            <a:lvl3pPr marL="913935" indent="0">
              <a:buNone/>
              <a:defRPr sz="1000"/>
            </a:lvl3pPr>
            <a:lvl4pPr marL="1370903" indent="0">
              <a:buNone/>
              <a:defRPr sz="900"/>
            </a:lvl4pPr>
            <a:lvl5pPr marL="1827872" indent="0">
              <a:buNone/>
              <a:defRPr sz="900"/>
            </a:lvl5pPr>
            <a:lvl6pPr marL="2284836" indent="0">
              <a:buNone/>
              <a:defRPr sz="900"/>
            </a:lvl6pPr>
            <a:lvl7pPr marL="2741809" indent="0">
              <a:buNone/>
              <a:defRPr sz="900"/>
            </a:lvl7pPr>
            <a:lvl8pPr marL="3198775" indent="0">
              <a:buNone/>
              <a:defRPr sz="900"/>
            </a:lvl8pPr>
            <a:lvl9pPr marL="3655744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B3CE-3F85-4C9B-8B64-4C48D4B4D640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EE894-C033-4351-B10E-E9D25E9F7D6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965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540D4-76E2-4A85-B981-2E6ED666A9D9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0C507-7ADD-4363-AA5C-9DD5BBF9424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921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48341" y="231410"/>
            <a:ext cx="2187416" cy="49304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6092" y="231410"/>
            <a:ext cx="6400218" cy="4930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49E37-2172-4A28-B654-BF15189DF310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E3D33-FB56-4A52-8638-84FAAA8A7D0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527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9150" y="1795085"/>
            <a:ext cx="8263573" cy="12386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58292" y="3274511"/>
            <a:ext cx="6805295" cy="14767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5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3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2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0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511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045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7960" y="3713263"/>
            <a:ext cx="8263573" cy="114767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67960" y="2449179"/>
            <a:ext cx="8263573" cy="126404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4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9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54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3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24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0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93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78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567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6106" y="1135636"/>
            <a:ext cx="4293817" cy="321429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41950" y="1135636"/>
            <a:ext cx="4293817" cy="321429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5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8C513-DDAD-42DA-B40C-B699B628907D}" type="datetimeFigureOut">
              <a:rPr lang="es-PE"/>
              <a:pPr>
                <a:defRPr/>
              </a:pPr>
              <a:t>17/09/2015</a:t>
            </a:fld>
            <a:endParaRPr lang="es-P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30819-F57D-4018-AF04-E4BB67C49D5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104" y="231436"/>
            <a:ext cx="8749665" cy="963083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103" y="1293512"/>
            <a:ext cx="4295505" cy="53905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483" indent="0">
              <a:buNone/>
              <a:defRPr sz="2200" b="1"/>
            </a:lvl2pPr>
            <a:lvl3pPr marL="996960" indent="0">
              <a:buNone/>
              <a:defRPr sz="2000" b="1"/>
            </a:lvl3pPr>
            <a:lvl4pPr marL="1495445" indent="0">
              <a:buNone/>
              <a:defRPr sz="1700" b="1"/>
            </a:lvl4pPr>
            <a:lvl5pPr marL="1993913" indent="0">
              <a:buNone/>
              <a:defRPr sz="1700" b="1"/>
            </a:lvl5pPr>
            <a:lvl6pPr marL="2492404" indent="0">
              <a:buNone/>
              <a:defRPr sz="1700" b="1"/>
            </a:lvl6pPr>
            <a:lvl7pPr marL="2990884" indent="0">
              <a:buNone/>
              <a:defRPr sz="1700" b="1"/>
            </a:lvl7pPr>
            <a:lvl8pPr marL="3489365" indent="0">
              <a:buNone/>
              <a:defRPr sz="1700" b="1"/>
            </a:lvl8pPr>
            <a:lvl9pPr marL="3987846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103" y="1832534"/>
            <a:ext cx="4295505" cy="33293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938601" y="1293512"/>
            <a:ext cx="4297193" cy="53905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483" indent="0">
              <a:buNone/>
              <a:defRPr sz="2200" b="1"/>
            </a:lvl2pPr>
            <a:lvl3pPr marL="996960" indent="0">
              <a:buNone/>
              <a:defRPr sz="2000" b="1"/>
            </a:lvl3pPr>
            <a:lvl4pPr marL="1495445" indent="0">
              <a:buNone/>
              <a:defRPr sz="1700" b="1"/>
            </a:lvl4pPr>
            <a:lvl5pPr marL="1993913" indent="0">
              <a:buNone/>
              <a:defRPr sz="1700" b="1"/>
            </a:lvl5pPr>
            <a:lvl6pPr marL="2492404" indent="0">
              <a:buNone/>
              <a:defRPr sz="1700" b="1"/>
            </a:lvl6pPr>
            <a:lvl7pPr marL="2990884" indent="0">
              <a:buNone/>
              <a:defRPr sz="1700" b="1"/>
            </a:lvl7pPr>
            <a:lvl8pPr marL="3489365" indent="0">
              <a:buNone/>
              <a:defRPr sz="1700" b="1"/>
            </a:lvl8pPr>
            <a:lvl9pPr marL="3987846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38601" y="1832534"/>
            <a:ext cx="4297193" cy="33293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016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672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014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98" y="230107"/>
            <a:ext cx="3198422" cy="97913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00976" y="230090"/>
            <a:ext cx="5434784" cy="493178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098" y="1209246"/>
            <a:ext cx="3198422" cy="3952655"/>
          </a:xfrm>
        </p:spPr>
        <p:txBody>
          <a:bodyPr/>
          <a:lstStyle>
            <a:lvl1pPr marL="0" indent="0">
              <a:buNone/>
              <a:defRPr sz="1500"/>
            </a:lvl1pPr>
            <a:lvl2pPr marL="498483" indent="0">
              <a:buNone/>
              <a:defRPr sz="1300"/>
            </a:lvl2pPr>
            <a:lvl3pPr marL="996960" indent="0">
              <a:buNone/>
              <a:defRPr sz="1100"/>
            </a:lvl3pPr>
            <a:lvl4pPr marL="1495445" indent="0">
              <a:buNone/>
              <a:defRPr sz="1000"/>
            </a:lvl4pPr>
            <a:lvl5pPr marL="1993913" indent="0">
              <a:buNone/>
              <a:defRPr sz="1000"/>
            </a:lvl5pPr>
            <a:lvl6pPr marL="2492404" indent="0">
              <a:buNone/>
              <a:defRPr sz="1000"/>
            </a:lvl6pPr>
            <a:lvl7pPr marL="2990884" indent="0">
              <a:buNone/>
              <a:defRPr sz="1000"/>
            </a:lvl7pPr>
            <a:lvl8pPr marL="3489365" indent="0">
              <a:buNone/>
              <a:defRPr sz="1000"/>
            </a:lvl8pPr>
            <a:lvl9pPr marL="3987846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705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51" y="4044968"/>
            <a:ext cx="5833110" cy="47752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05551" y="516320"/>
            <a:ext cx="5833110" cy="3467100"/>
          </a:xfrm>
        </p:spPr>
        <p:txBody>
          <a:bodyPr/>
          <a:lstStyle>
            <a:lvl1pPr marL="0" indent="0">
              <a:buNone/>
              <a:defRPr sz="3500"/>
            </a:lvl1pPr>
            <a:lvl2pPr marL="498483" indent="0">
              <a:buNone/>
              <a:defRPr sz="3100"/>
            </a:lvl2pPr>
            <a:lvl3pPr marL="996960" indent="0">
              <a:buNone/>
              <a:defRPr sz="2600"/>
            </a:lvl3pPr>
            <a:lvl4pPr marL="1495445" indent="0">
              <a:buNone/>
              <a:defRPr sz="2200"/>
            </a:lvl4pPr>
            <a:lvl5pPr marL="1993913" indent="0">
              <a:buNone/>
              <a:defRPr sz="2200"/>
            </a:lvl5pPr>
            <a:lvl6pPr marL="2492404" indent="0">
              <a:buNone/>
              <a:defRPr sz="2200"/>
            </a:lvl6pPr>
            <a:lvl7pPr marL="2990884" indent="0">
              <a:buNone/>
              <a:defRPr sz="2200"/>
            </a:lvl7pPr>
            <a:lvl8pPr marL="3489365" indent="0">
              <a:buNone/>
              <a:defRPr sz="2200"/>
            </a:lvl8pPr>
            <a:lvl9pPr marL="3987846" indent="0">
              <a:buNone/>
              <a:defRPr sz="22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05551" y="4522499"/>
            <a:ext cx="5833110" cy="678171"/>
          </a:xfrm>
        </p:spPr>
        <p:txBody>
          <a:bodyPr/>
          <a:lstStyle>
            <a:lvl1pPr marL="0" indent="0">
              <a:buNone/>
              <a:defRPr sz="1500"/>
            </a:lvl1pPr>
            <a:lvl2pPr marL="498483" indent="0">
              <a:buNone/>
              <a:defRPr sz="1300"/>
            </a:lvl2pPr>
            <a:lvl3pPr marL="996960" indent="0">
              <a:buNone/>
              <a:defRPr sz="1100"/>
            </a:lvl3pPr>
            <a:lvl4pPr marL="1495445" indent="0">
              <a:buNone/>
              <a:defRPr sz="1000"/>
            </a:lvl4pPr>
            <a:lvl5pPr marL="1993913" indent="0">
              <a:buNone/>
              <a:defRPr sz="1000"/>
            </a:lvl5pPr>
            <a:lvl6pPr marL="2492404" indent="0">
              <a:buNone/>
              <a:defRPr sz="1000"/>
            </a:lvl6pPr>
            <a:lvl7pPr marL="2990884" indent="0">
              <a:buNone/>
              <a:defRPr sz="1000"/>
            </a:lvl7pPr>
            <a:lvl8pPr marL="3489365" indent="0">
              <a:buNone/>
              <a:defRPr sz="1000"/>
            </a:lvl8pPr>
            <a:lvl9pPr marL="3987846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337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957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48341" y="195293"/>
            <a:ext cx="2187416" cy="415463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6092" y="195293"/>
            <a:ext cx="6400218" cy="41546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269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9150" y="1795085"/>
            <a:ext cx="8263573" cy="12386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58292" y="3274492"/>
            <a:ext cx="6805295" cy="14767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57AEC-B5D9-4135-9E99-E81DA5BB43DE}" type="datetime1">
              <a:rPr lang="es-ES"/>
              <a:pPr>
                <a:defRPr/>
              </a:pPr>
              <a:t>17/09/2015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141E-59DA-4AAB-9842-5764D75B19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385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2FF1-85A8-42CC-B192-0D135E889D42}" type="datetime1">
              <a:rPr lang="es-ES"/>
              <a:pPr>
                <a:defRPr/>
              </a:pPr>
              <a:t>17/09/2015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FCEFC-F4D5-474A-B509-61C5794F85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34648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7960" y="3713233"/>
            <a:ext cx="8263573" cy="11476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67960" y="2449179"/>
            <a:ext cx="8263573" cy="126404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39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411ED-F834-4B5A-B608-8AFBDCACB635}" type="datetime1">
              <a:rPr lang="es-ES"/>
              <a:pPr>
                <a:defRPr/>
              </a:pPr>
              <a:t>17/09/2015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5D4E9-D4C6-4B82-81B6-D4CE16C39D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19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43048" y="192129"/>
            <a:ext cx="9245884" cy="120332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7" tIns="45644" rIns="91277" bIns="456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24503" y="601701"/>
            <a:ext cx="9274577" cy="112077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500571"/>
              <a:ext cx="4295986" cy="1015839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8310"/>
              <a:ext cx="8279020" cy="1208821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392"/>
              <a:ext cx="8165219" cy="1101609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5630"/>
              <a:ext cx="4940859" cy="927388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D573F-77DF-4AD3-B2AC-DDC9EAB51220}" type="datetimeFigureOut">
              <a:rPr lang="es-PE"/>
              <a:pPr>
                <a:defRPr/>
              </a:pPr>
              <a:t>17/09/2015</a:t>
            </a:fld>
            <a:endParaRPr lang="es-PE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E148C-AB73-4A1B-BA0B-178824CC4ED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6106" y="1348335"/>
            <a:ext cx="4293817" cy="38135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41950" y="1348335"/>
            <a:ext cx="4293817" cy="38135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6B587-B4CF-4B66-988E-911FFD08CB3F}" type="datetime1">
              <a:rPr lang="es-ES"/>
              <a:pPr>
                <a:defRPr/>
              </a:pPr>
              <a:t>17/09/2015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D12EE-C361-4737-A7AE-002CE75934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4300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103" y="1293496"/>
            <a:ext cx="4295505" cy="5390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9" indent="0">
              <a:buNone/>
              <a:defRPr sz="2000" b="1"/>
            </a:lvl2pPr>
            <a:lvl3pPr marL="913935" indent="0">
              <a:buNone/>
              <a:defRPr sz="1700" b="1"/>
            </a:lvl3pPr>
            <a:lvl4pPr marL="1370903" indent="0">
              <a:buNone/>
              <a:defRPr sz="1600" b="1"/>
            </a:lvl4pPr>
            <a:lvl5pPr marL="1827872" indent="0">
              <a:buNone/>
              <a:defRPr sz="1600" b="1"/>
            </a:lvl5pPr>
            <a:lvl6pPr marL="2284836" indent="0">
              <a:buNone/>
              <a:defRPr sz="1600" b="1"/>
            </a:lvl6pPr>
            <a:lvl7pPr marL="2741809" indent="0">
              <a:buNone/>
              <a:defRPr sz="1600" b="1"/>
            </a:lvl7pPr>
            <a:lvl8pPr marL="3198775" indent="0">
              <a:buNone/>
              <a:defRPr sz="1600" b="1"/>
            </a:lvl8pPr>
            <a:lvl9pPr marL="365574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103" y="1832534"/>
            <a:ext cx="4295505" cy="3329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938593" y="1293496"/>
            <a:ext cx="4297193" cy="53905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9" indent="0">
              <a:buNone/>
              <a:defRPr sz="2000" b="1"/>
            </a:lvl2pPr>
            <a:lvl3pPr marL="913935" indent="0">
              <a:buNone/>
              <a:defRPr sz="1700" b="1"/>
            </a:lvl3pPr>
            <a:lvl4pPr marL="1370903" indent="0">
              <a:buNone/>
              <a:defRPr sz="1600" b="1"/>
            </a:lvl4pPr>
            <a:lvl5pPr marL="1827872" indent="0">
              <a:buNone/>
              <a:defRPr sz="1600" b="1"/>
            </a:lvl5pPr>
            <a:lvl6pPr marL="2284836" indent="0">
              <a:buNone/>
              <a:defRPr sz="1600" b="1"/>
            </a:lvl6pPr>
            <a:lvl7pPr marL="2741809" indent="0">
              <a:buNone/>
              <a:defRPr sz="1600" b="1"/>
            </a:lvl7pPr>
            <a:lvl8pPr marL="3198775" indent="0">
              <a:buNone/>
              <a:defRPr sz="1600" b="1"/>
            </a:lvl8pPr>
            <a:lvl9pPr marL="365574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38593" y="1832534"/>
            <a:ext cx="4297193" cy="33293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A91D-E6CB-4669-99C5-2846D4AD4695}" type="datetime1">
              <a:rPr lang="es-ES"/>
              <a:pPr>
                <a:defRPr/>
              </a:pPr>
              <a:t>17/09/2015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FB038-CBEF-4BF0-A63E-4E3634E37E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7256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F8C6C-C6A7-4351-A1F8-D300F2C9D44A}" type="datetime1">
              <a:rPr lang="es-ES"/>
              <a:pPr>
                <a:defRPr/>
              </a:pPr>
              <a:t>17/09/2015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07E61-D9CE-42B6-9EFF-C1EF0D5932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01778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CAE0D-0823-4273-9939-34B256C8E74A}" type="datetime1">
              <a:rPr lang="es-ES"/>
              <a:pPr>
                <a:defRPr/>
              </a:pPr>
              <a:t>17/09/2015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5FF0A-770A-4EB8-AD64-EB4E0BCDC1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256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100" y="230074"/>
            <a:ext cx="3198422" cy="9791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00976" y="230082"/>
            <a:ext cx="5434784" cy="4931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100" y="1209231"/>
            <a:ext cx="3198422" cy="3952655"/>
          </a:xfrm>
        </p:spPr>
        <p:txBody>
          <a:bodyPr/>
          <a:lstStyle>
            <a:lvl1pPr marL="0" indent="0">
              <a:buNone/>
              <a:defRPr sz="1400"/>
            </a:lvl1pPr>
            <a:lvl2pPr marL="456969" indent="0">
              <a:buNone/>
              <a:defRPr sz="1200"/>
            </a:lvl2pPr>
            <a:lvl3pPr marL="913935" indent="0">
              <a:buNone/>
              <a:defRPr sz="1000"/>
            </a:lvl3pPr>
            <a:lvl4pPr marL="1370903" indent="0">
              <a:buNone/>
              <a:defRPr sz="900"/>
            </a:lvl4pPr>
            <a:lvl5pPr marL="1827872" indent="0">
              <a:buNone/>
              <a:defRPr sz="900"/>
            </a:lvl5pPr>
            <a:lvl6pPr marL="2284836" indent="0">
              <a:buNone/>
              <a:defRPr sz="900"/>
            </a:lvl6pPr>
            <a:lvl7pPr marL="2741809" indent="0">
              <a:buNone/>
              <a:defRPr sz="900"/>
            </a:lvl7pPr>
            <a:lvl8pPr marL="3198775" indent="0">
              <a:buNone/>
              <a:defRPr sz="900"/>
            </a:lvl8pPr>
            <a:lvl9pPr marL="3655744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F2357-7C78-4093-A7D9-66D3CAC7D6FA}" type="datetime1">
              <a:rPr lang="es-ES"/>
              <a:pPr>
                <a:defRPr/>
              </a:pPr>
              <a:t>17/09/2015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C226C-9F92-4DD8-98F0-E3C731AE51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6463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51" y="4044960"/>
            <a:ext cx="5833110" cy="4775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05551" y="516320"/>
            <a:ext cx="5833110" cy="3467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69" indent="0">
              <a:buNone/>
              <a:defRPr sz="2800"/>
            </a:lvl2pPr>
            <a:lvl3pPr marL="913935" indent="0">
              <a:buNone/>
              <a:defRPr sz="2400"/>
            </a:lvl3pPr>
            <a:lvl4pPr marL="1370903" indent="0">
              <a:buNone/>
              <a:defRPr sz="2000"/>
            </a:lvl4pPr>
            <a:lvl5pPr marL="1827872" indent="0">
              <a:buNone/>
              <a:defRPr sz="2000"/>
            </a:lvl5pPr>
            <a:lvl6pPr marL="2284836" indent="0">
              <a:buNone/>
              <a:defRPr sz="2000"/>
            </a:lvl6pPr>
            <a:lvl7pPr marL="2741809" indent="0">
              <a:buNone/>
              <a:defRPr sz="2000"/>
            </a:lvl7pPr>
            <a:lvl8pPr marL="3198775" indent="0">
              <a:buNone/>
              <a:defRPr sz="2000"/>
            </a:lvl8pPr>
            <a:lvl9pPr marL="3655744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05551" y="4522491"/>
            <a:ext cx="5833110" cy="678171"/>
          </a:xfrm>
        </p:spPr>
        <p:txBody>
          <a:bodyPr/>
          <a:lstStyle>
            <a:lvl1pPr marL="0" indent="0">
              <a:buNone/>
              <a:defRPr sz="1400"/>
            </a:lvl1pPr>
            <a:lvl2pPr marL="456969" indent="0">
              <a:buNone/>
              <a:defRPr sz="1200"/>
            </a:lvl2pPr>
            <a:lvl3pPr marL="913935" indent="0">
              <a:buNone/>
              <a:defRPr sz="1000"/>
            </a:lvl3pPr>
            <a:lvl4pPr marL="1370903" indent="0">
              <a:buNone/>
              <a:defRPr sz="900"/>
            </a:lvl4pPr>
            <a:lvl5pPr marL="1827872" indent="0">
              <a:buNone/>
              <a:defRPr sz="900"/>
            </a:lvl5pPr>
            <a:lvl6pPr marL="2284836" indent="0">
              <a:buNone/>
              <a:defRPr sz="900"/>
            </a:lvl6pPr>
            <a:lvl7pPr marL="2741809" indent="0">
              <a:buNone/>
              <a:defRPr sz="900"/>
            </a:lvl7pPr>
            <a:lvl8pPr marL="3198775" indent="0">
              <a:buNone/>
              <a:defRPr sz="900"/>
            </a:lvl8pPr>
            <a:lvl9pPr marL="3655744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26A7-2DE7-40AD-B993-23EF893A86F0}" type="datetime1">
              <a:rPr lang="es-ES"/>
              <a:pPr>
                <a:defRPr/>
              </a:pPr>
              <a:t>17/09/2015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05961-4B21-492E-B77F-B789BE0904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6143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BD311-0DE5-4FA3-B5BE-692514CE54CC}" type="datetime1">
              <a:rPr lang="es-ES"/>
              <a:pPr>
                <a:defRPr/>
              </a:pPr>
              <a:t>17/09/2015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8B103-C4EE-49AB-9BE1-03197CE120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9618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48341" y="231410"/>
            <a:ext cx="2187416" cy="49304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6092" y="231410"/>
            <a:ext cx="6400218" cy="4930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E525-2822-43BA-B539-B0BF898918E3}" type="datetime1">
              <a:rPr lang="es-ES"/>
              <a:pPr>
                <a:defRPr/>
              </a:pPr>
              <a:t>17/09/2015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FA54-4495-4C85-AD25-213C7C2012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4407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9150" y="1795085"/>
            <a:ext cx="8263573" cy="12386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58292" y="3274510"/>
            <a:ext cx="6805295" cy="14767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5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0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8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562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8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43048" y="192129"/>
            <a:ext cx="9245884" cy="120332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7" tIns="45644" rIns="91277" bIns="456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24503" y="601695"/>
            <a:ext cx="9274577" cy="112236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0279"/>
              <a:ext cx="4295219" cy="1017078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276"/>
              <a:ext cx="8280254" cy="1209788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335"/>
              <a:ext cx="8164231" cy="1102727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5600"/>
              <a:ext cx="4939265" cy="928752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185" y="3581434"/>
            <a:ext cx="3564678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700">
                <a:solidFill>
                  <a:schemeClr val="tx2"/>
                </a:solidFill>
              </a:defRPr>
            </a:lvl1pPr>
            <a:lvl2pPr marL="456390" indent="0">
              <a:buNone/>
              <a:defRPr sz="1200"/>
            </a:lvl2pPr>
            <a:lvl3pPr marL="912792" indent="0">
              <a:buNone/>
              <a:defRPr sz="1000"/>
            </a:lvl3pPr>
            <a:lvl4pPr marL="1369182" indent="0">
              <a:buNone/>
              <a:defRPr sz="900"/>
            </a:lvl4pPr>
            <a:lvl5pPr marL="1825579" indent="0">
              <a:buNone/>
              <a:defRPr sz="900"/>
            </a:lvl5pPr>
            <a:lvl6pPr marL="2281977" indent="0">
              <a:buNone/>
              <a:defRPr sz="900"/>
            </a:lvl6pPr>
            <a:lvl7pPr marL="2738372" indent="0">
              <a:buNone/>
              <a:defRPr sz="900"/>
            </a:lvl7pPr>
            <a:lvl8pPr marL="3194770" indent="0">
              <a:buNone/>
              <a:defRPr sz="900"/>
            </a:lvl8pPr>
            <a:lvl9pPr marL="365116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72185" y="2286000"/>
            <a:ext cx="3564678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942" y="1828800"/>
            <a:ext cx="4150792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7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0BB95-F83E-481D-B309-61E095FBB420}" type="datetimeFigureOut">
              <a:rPr lang="es-PE"/>
              <a:pPr>
                <a:defRPr/>
              </a:pPr>
              <a:t>17/09/2015</a:t>
            </a:fld>
            <a:endParaRPr lang="es-PE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53154-F298-4AA9-A8A5-B8D8F1EEE87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7960" y="3713258"/>
            <a:ext cx="8263573" cy="114767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67960" y="2449179"/>
            <a:ext cx="8263573" cy="126404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5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1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5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43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29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15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00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86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419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6106" y="1135636"/>
            <a:ext cx="4293817" cy="321429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41950" y="1135636"/>
            <a:ext cx="4293817" cy="321429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008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104" y="231426"/>
            <a:ext cx="8749665" cy="963083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103" y="1293506"/>
            <a:ext cx="4295505" cy="53905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587" indent="0">
              <a:buNone/>
              <a:defRPr sz="2200" b="1"/>
            </a:lvl2pPr>
            <a:lvl3pPr marL="997169" indent="0">
              <a:buNone/>
              <a:defRPr sz="2000" b="1"/>
            </a:lvl3pPr>
            <a:lvl4pPr marL="1495758" indent="0">
              <a:buNone/>
              <a:defRPr sz="1700" b="1"/>
            </a:lvl4pPr>
            <a:lvl5pPr marL="1994332" indent="0">
              <a:buNone/>
              <a:defRPr sz="1700" b="1"/>
            </a:lvl5pPr>
            <a:lvl6pPr marL="2492924" indent="0">
              <a:buNone/>
              <a:defRPr sz="1700" b="1"/>
            </a:lvl6pPr>
            <a:lvl7pPr marL="2991506" indent="0">
              <a:buNone/>
              <a:defRPr sz="1700" b="1"/>
            </a:lvl7pPr>
            <a:lvl8pPr marL="3490097" indent="0">
              <a:buNone/>
              <a:defRPr sz="1700" b="1"/>
            </a:lvl8pPr>
            <a:lvl9pPr marL="398868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103" y="1832534"/>
            <a:ext cx="4295505" cy="33293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938596" y="1293506"/>
            <a:ext cx="4297193" cy="53905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587" indent="0">
              <a:buNone/>
              <a:defRPr sz="2200" b="1"/>
            </a:lvl2pPr>
            <a:lvl3pPr marL="997169" indent="0">
              <a:buNone/>
              <a:defRPr sz="2000" b="1"/>
            </a:lvl3pPr>
            <a:lvl4pPr marL="1495758" indent="0">
              <a:buNone/>
              <a:defRPr sz="1700" b="1"/>
            </a:lvl4pPr>
            <a:lvl5pPr marL="1994332" indent="0">
              <a:buNone/>
              <a:defRPr sz="1700" b="1"/>
            </a:lvl5pPr>
            <a:lvl6pPr marL="2492924" indent="0">
              <a:buNone/>
              <a:defRPr sz="1700" b="1"/>
            </a:lvl6pPr>
            <a:lvl7pPr marL="2991506" indent="0">
              <a:buNone/>
              <a:defRPr sz="1700" b="1"/>
            </a:lvl7pPr>
            <a:lvl8pPr marL="3490097" indent="0">
              <a:buNone/>
              <a:defRPr sz="1700" b="1"/>
            </a:lvl8pPr>
            <a:lvl9pPr marL="398868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38596" y="1832534"/>
            <a:ext cx="4297193" cy="33293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194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625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443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98" y="230102"/>
            <a:ext cx="3198422" cy="97913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00976" y="230090"/>
            <a:ext cx="5434784" cy="493178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098" y="1209240"/>
            <a:ext cx="3198422" cy="3952655"/>
          </a:xfrm>
        </p:spPr>
        <p:txBody>
          <a:bodyPr/>
          <a:lstStyle>
            <a:lvl1pPr marL="0" indent="0">
              <a:buNone/>
              <a:defRPr sz="1500"/>
            </a:lvl1pPr>
            <a:lvl2pPr marL="498587" indent="0">
              <a:buNone/>
              <a:defRPr sz="1300"/>
            </a:lvl2pPr>
            <a:lvl3pPr marL="997169" indent="0">
              <a:buNone/>
              <a:defRPr sz="1100"/>
            </a:lvl3pPr>
            <a:lvl4pPr marL="1495758" indent="0">
              <a:buNone/>
              <a:defRPr sz="1000"/>
            </a:lvl4pPr>
            <a:lvl5pPr marL="1994332" indent="0">
              <a:buNone/>
              <a:defRPr sz="1000"/>
            </a:lvl5pPr>
            <a:lvl6pPr marL="2492924" indent="0">
              <a:buNone/>
              <a:defRPr sz="1000"/>
            </a:lvl6pPr>
            <a:lvl7pPr marL="2991506" indent="0">
              <a:buNone/>
              <a:defRPr sz="1000"/>
            </a:lvl7pPr>
            <a:lvl8pPr marL="3490097" indent="0">
              <a:buNone/>
              <a:defRPr sz="1000"/>
            </a:lvl8pPr>
            <a:lvl9pPr marL="398868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813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51" y="4044968"/>
            <a:ext cx="5833110" cy="47752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05551" y="516320"/>
            <a:ext cx="5833110" cy="3467100"/>
          </a:xfrm>
        </p:spPr>
        <p:txBody>
          <a:bodyPr/>
          <a:lstStyle>
            <a:lvl1pPr marL="0" indent="0">
              <a:buNone/>
              <a:defRPr sz="3500"/>
            </a:lvl1pPr>
            <a:lvl2pPr marL="498587" indent="0">
              <a:buNone/>
              <a:defRPr sz="3100"/>
            </a:lvl2pPr>
            <a:lvl3pPr marL="997169" indent="0">
              <a:buNone/>
              <a:defRPr sz="2600"/>
            </a:lvl3pPr>
            <a:lvl4pPr marL="1495758" indent="0">
              <a:buNone/>
              <a:defRPr sz="2200"/>
            </a:lvl4pPr>
            <a:lvl5pPr marL="1994332" indent="0">
              <a:buNone/>
              <a:defRPr sz="2200"/>
            </a:lvl5pPr>
            <a:lvl6pPr marL="2492924" indent="0">
              <a:buNone/>
              <a:defRPr sz="2200"/>
            </a:lvl6pPr>
            <a:lvl7pPr marL="2991506" indent="0">
              <a:buNone/>
              <a:defRPr sz="2200"/>
            </a:lvl7pPr>
            <a:lvl8pPr marL="3490097" indent="0">
              <a:buNone/>
              <a:defRPr sz="2200"/>
            </a:lvl8pPr>
            <a:lvl9pPr marL="3988681" indent="0">
              <a:buNone/>
              <a:defRPr sz="22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05551" y="4522499"/>
            <a:ext cx="5833110" cy="678171"/>
          </a:xfrm>
        </p:spPr>
        <p:txBody>
          <a:bodyPr/>
          <a:lstStyle>
            <a:lvl1pPr marL="0" indent="0">
              <a:buNone/>
              <a:defRPr sz="1500"/>
            </a:lvl1pPr>
            <a:lvl2pPr marL="498587" indent="0">
              <a:buNone/>
              <a:defRPr sz="1300"/>
            </a:lvl2pPr>
            <a:lvl3pPr marL="997169" indent="0">
              <a:buNone/>
              <a:defRPr sz="1100"/>
            </a:lvl3pPr>
            <a:lvl4pPr marL="1495758" indent="0">
              <a:buNone/>
              <a:defRPr sz="1000"/>
            </a:lvl4pPr>
            <a:lvl5pPr marL="1994332" indent="0">
              <a:buNone/>
              <a:defRPr sz="1000"/>
            </a:lvl5pPr>
            <a:lvl6pPr marL="2492924" indent="0">
              <a:buNone/>
              <a:defRPr sz="1000"/>
            </a:lvl6pPr>
            <a:lvl7pPr marL="2991506" indent="0">
              <a:buNone/>
              <a:defRPr sz="1000"/>
            </a:lvl7pPr>
            <a:lvl8pPr marL="3490097" indent="0">
              <a:buNone/>
              <a:defRPr sz="1000"/>
            </a:lvl8pPr>
            <a:lvl9pPr marL="398868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255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651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48341" y="195293"/>
            <a:ext cx="2187416" cy="415463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6092" y="195293"/>
            <a:ext cx="6400218" cy="41546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639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43048" y="192092"/>
            <a:ext cx="9245884" cy="508635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7" tIns="45644" rIns="91277" bIns="456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24503" y="4511715"/>
            <a:ext cx="9274577" cy="112077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0573"/>
              <a:ext cx="4295219" cy="1015837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312"/>
              <a:ext cx="8280254" cy="1208820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394"/>
              <a:ext cx="8164231" cy="1101607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5630"/>
              <a:ext cx="4939265" cy="927388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150" y="1600206"/>
            <a:ext cx="8263573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292" y="3556001"/>
            <a:ext cx="6805295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DBA15-15BF-4BA9-BE63-2F049D66650E}" type="datetimeFigureOut">
              <a:rPr lang="es-PE">
                <a:solidFill>
                  <a:srgbClr val="D1282E"/>
                </a:solidFill>
              </a:rPr>
              <a:pPr>
                <a:defRPr/>
              </a:pPr>
              <a:t>17/09/2015</a:t>
            </a:fld>
            <a:endParaRPr lang="es-PE">
              <a:solidFill>
                <a:srgbClr val="D1282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D1282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4EF2-E43A-4692-8793-099B40C74D33}" type="slidenum">
              <a:rPr lang="es-PE">
                <a:solidFill>
                  <a:srgbClr val="D1282E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1376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43048" y="192092"/>
            <a:ext cx="9245884" cy="508635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7" tIns="45644" rIns="91277" bIns="456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24503" y="4511715"/>
            <a:ext cx="9274577" cy="112077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0573"/>
              <a:ext cx="4295219" cy="1015837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312"/>
              <a:ext cx="8280254" cy="1208820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394"/>
              <a:ext cx="8164231" cy="1101607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5630"/>
              <a:ext cx="4939265" cy="927388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2235" y="338668"/>
            <a:ext cx="4053583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76048" y="2785553"/>
            <a:ext cx="4059773" cy="2421467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rgbClr val="FFFFFF"/>
                </a:solidFill>
              </a:defRPr>
            </a:lvl1pPr>
            <a:lvl2pPr marL="456390" indent="0">
              <a:buNone/>
              <a:defRPr sz="1200"/>
            </a:lvl2pPr>
            <a:lvl3pPr marL="912792" indent="0">
              <a:buNone/>
              <a:defRPr sz="1000"/>
            </a:lvl3pPr>
            <a:lvl4pPr marL="1369182" indent="0">
              <a:buNone/>
              <a:defRPr sz="900"/>
            </a:lvl4pPr>
            <a:lvl5pPr marL="1825579" indent="0">
              <a:buNone/>
              <a:defRPr sz="900"/>
            </a:lvl5pPr>
            <a:lvl6pPr marL="2281977" indent="0">
              <a:buNone/>
              <a:defRPr sz="900"/>
            </a:lvl6pPr>
            <a:lvl7pPr marL="2738372" indent="0">
              <a:buNone/>
              <a:defRPr sz="900"/>
            </a:lvl7pPr>
            <a:lvl8pPr marL="3194770" indent="0">
              <a:buNone/>
              <a:defRPr sz="900"/>
            </a:lvl8pPr>
            <a:lvl9pPr marL="365116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1169" y="1371601"/>
            <a:ext cx="3791522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390" indent="0">
              <a:buNone/>
              <a:defRPr sz="2800"/>
            </a:lvl2pPr>
            <a:lvl3pPr marL="912792" indent="0">
              <a:buNone/>
              <a:defRPr sz="2400"/>
            </a:lvl3pPr>
            <a:lvl4pPr marL="1369182" indent="0">
              <a:buNone/>
              <a:defRPr sz="2000"/>
            </a:lvl4pPr>
            <a:lvl5pPr marL="1825579" indent="0">
              <a:buNone/>
              <a:defRPr sz="2000"/>
            </a:lvl5pPr>
            <a:lvl6pPr marL="2281977" indent="0">
              <a:buNone/>
              <a:defRPr sz="2000"/>
            </a:lvl6pPr>
            <a:lvl7pPr marL="2738372" indent="0">
              <a:buNone/>
              <a:defRPr sz="2000"/>
            </a:lvl7pPr>
            <a:lvl8pPr marL="3194770" indent="0">
              <a:buNone/>
              <a:defRPr sz="2000"/>
            </a:lvl8pPr>
            <a:lvl9pPr marL="365116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876C-FA40-449C-869D-BE823580B274}" type="datetimeFigureOut">
              <a:rPr lang="es-PE"/>
              <a:pPr>
                <a:defRPr/>
              </a:pPr>
              <a:t>17/09/2015</a:t>
            </a:fld>
            <a:endParaRPr lang="es-PE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C940-53F8-4B08-9AEC-17665D3AEE3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6A96-FE98-4EC4-8278-A211EF45612F}" type="datetimeFigureOut">
              <a:rPr lang="es-PE">
                <a:solidFill>
                  <a:srgbClr val="D1282E"/>
                </a:solidFill>
              </a:rPr>
              <a:pPr>
                <a:defRPr/>
              </a:pPr>
              <a:t>17/09/2015</a:t>
            </a:fld>
            <a:endParaRPr lang="es-PE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C6400-EF57-4DF4-8BAA-7E15D60C0160}" type="slidenum">
              <a:rPr lang="es-PE">
                <a:solidFill>
                  <a:srgbClr val="D1282E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70466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43048" y="192090"/>
            <a:ext cx="9245884" cy="399256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7" tIns="45644" rIns="91277" bIns="456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428911" y="3541713"/>
            <a:ext cx="3058332" cy="601662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2426910 h 640"/>
              <a:gd name="T6" fmla="*/ 2147483647 w 2706"/>
              <a:gd name="T7" fmla="*/ 47345203 h 640"/>
              <a:gd name="T8" fmla="*/ 2147483647 w 2706"/>
              <a:gd name="T9" fmla="*/ 74755995 h 640"/>
              <a:gd name="T10" fmla="*/ 2147483647 w 2706"/>
              <a:gd name="T11" fmla="*/ 102165671 h 640"/>
              <a:gd name="T12" fmla="*/ 2147483647 w 2706"/>
              <a:gd name="T13" fmla="*/ 134560345 h 640"/>
              <a:gd name="T14" fmla="*/ 2147483647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7 w 2706"/>
              <a:gd name="T79" fmla="*/ 737588839 h 640"/>
              <a:gd name="T80" fmla="*/ 2147483647 w 2706"/>
              <a:gd name="T81" fmla="*/ 722637193 h 640"/>
              <a:gd name="T82" fmla="*/ 2147483647 w 2706"/>
              <a:gd name="T83" fmla="*/ 707686664 h 640"/>
              <a:gd name="T84" fmla="*/ 2147483647 w 2706"/>
              <a:gd name="T85" fmla="*/ 690243636 h 640"/>
              <a:gd name="T86" fmla="*/ 2147483647 w 2706"/>
              <a:gd name="T87" fmla="*/ 672800607 h 640"/>
              <a:gd name="T88" fmla="*/ 2147483647 w 2706"/>
              <a:gd name="T89" fmla="*/ 652866196 h 640"/>
              <a:gd name="T90" fmla="*/ 2147483647 w 2706"/>
              <a:gd name="T91" fmla="*/ 632930669 h 640"/>
              <a:gd name="T92" fmla="*/ 2147483647 w 2706"/>
              <a:gd name="T93" fmla="*/ 610503759 h 640"/>
              <a:gd name="T94" fmla="*/ 2147483647 w 2706"/>
              <a:gd name="T95" fmla="*/ 588077965 h 640"/>
              <a:gd name="T96" fmla="*/ 2147483647 w 2706"/>
              <a:gd name="T97" fmla="*/ 538240263 h 640"/>
              <a:gd name="T98" fmla="*/ 2147483647 w 2706"/>
              <a:gd name="T99" fmla="*/ 485911178 h 640"/>
              <a:gd name="T100" fmla="*/ 2147483647 w 2706"/>
              <a:gd name="T101" fmla="*/ 485911178 h 640"/>
              <a:gd name="T102" fmla="*/ 2147483647 w 2706"/>
              <a:gd name="T103" fmla="*/ 483419795 h 640"/>
              <a:gd name="T104" fmla="*/ 2147483647 w 2706"/>
              <a:gd name="T105" fmla="*/ 483419795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 lIns="91277" tIns="45644" rIns="91277" bIns="45644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784905" y="3433763"/>
            <a:ext cx="5895560" cy="717550"/>
          </a:xfrm>
          <a:custGeom>
            <a:avLst/>
            <a:gdLst>
              <a:gd name="T0" fmla="*/ 2147483647 w 5216"/>
              <a:gd name="T1" fmla="*/ 890318333 h 762"/>
              <a:gd name="T2" fmla="*/ 2147483647 w 5216"/>
              <a:gd name="T3" fmla="*/ 855403517 h 762"/>
              <a:gd name="T4" fmla="*/ 2147483647 w 5216"/>
              <a:gd name="T5" fmla="*/ 760636483 h 762"/>
              <a:gd name="T6" fmla="*/ 2147483647 w 5216"/>
              <a:gd name="T7" fmla="*/ 633448150 h 762"/>
              <a:gd name="T8" fmla="*/ 2147483647 w 5216"/>
              <a:gd name="T9" fmla="*/ 466356850 h 762"/>
              <a:gd name="T10" fmla="*/ 2147483647 w 5216"/>
              <a:gd name="T11" fmla="*/ 369095183 h 762"/>
              <a:gd name="T12" fmla="*/ 2147483647 w 5216"/>
              <a:gd name="T13" fmla="*/ 294278517 h 762"/>
              <a:gd name="T14" fmla="*/ 2147483647 w 5216"/>
              <a:gd name="T15" fmla="*/ 229438150 h 762"/>
              <a:gd name="T16" fmla="*/ 2147483647 w 5216"/>
              <a:gd name="T17" fmla="*/ 174571850 h 762"/>
              <a:gd name="T18" fmla="*/ 2147483647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7 w 5216"/>
              <a:gd name="T45" fmla="*/ 643423333 h 762"/>
              <a:gd name="T46" fmla="*/ 2147483647 w 5216"/>
              <a:gd name="T47" fmla="*/ 713251850 h 762"/>
              <a:gd name="T48" fmla="*/ 2147483647 w 5216"/>
              <a:gd name="T49" fmla="*/ 773105183 h 762"/>
              <a:gd name="T50" fmla="*/ 2147483647 w 5216"/>
              <a:gd name="T51" fmla="*/ 825476850 h 762"/>
              <a:gd name="T52" fmla="*/ 2147483647 w 5216"/>
              <a:gd name="T53" fmla="*/ 865379817 h 762"/>
              <a:gd name="T54" fmla="*/ 2147483647 w 5216"/>
              <a:gd name="T55" fmla="*/ 900293517 h 762"/>
              <a:gd name="T56" fmla="*/ 2147483647 w 5216"/>
              <a:gd name="T57" fmla="*/ 922738517 h 762"/>
              <a:gd name="T58" fmla="*/ 2147483647 w 5216"/>
              <a:gd name="T59" fmla="*/ 940196483 h 762"/>
              <a:gd name="T60" fmla="*/ 2147483647 w 5216"/>
              <a:gd name="T61" fmla="*/ 950171667 h 762"/>
              <a:gd name="T62" fmla="*/ 2147483647 w 5216"/>
              <a:gd name="T63" fmla="*/ 950171667 h 762"/>
              <a:gd name="T64" fmla="*/ 2147483647 w 5216"/>
              <a:gd name="T65" fmla="*/ 945183517 h 762"/>
              <a:gd name="T66" fmla="*/ 2147483647 w 5216"/>
              <a:gd name="T67" fmla="*/ 932714817 h 762"/>
              <a:gd name="T68" fmla="*/ 2147483647 w 5216"/>
              <a:gd name="T69" fmla="*/ 912763333 h 762"/>
              <a:gd name="T70" fmla="*/ 2147483647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 lIns="91277" tIns="45644" rIns="91277" bIns="45644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007697" y="3444879"/>
            <a:ext cx="5812856" cy="652463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7 w 5144"/>
              <a:gd name="T37" fmla="*/ 72272589 h 694"/>
              <a:gd name="T38" fmla="*/ 2147483647 w 5144"/>
              <a:gd name="T39" fmla="*/ 99687369 h 694"/>
              <a:gd name="T40" fmla="*/ 2147483647 w 5144"/>
              <a:gd name="T41" fmla="*/ 132085234 h 694"/>
              <a:gd name="T42" fmla="*/ 2147483647 w 5144"/>
              <a:gd name="T43" fmla="*/ 171959958 h 694"/>
              <a:gd name="T44" fmla="*/ 2147483647 w 5144"/>
              <a:gd name="T45" fmla="*/ 216818883 h 694"/>
              <a:gd name="T46" fmla="*/ 2147483647 w 5144"/>
              <a:gd name="T47" fmla="*/ 269154668 h 694"/>
              <a:gd name="T48" fmla="*/ 2147483647 w 5144"/>
              <a:gd name="T49" fmla="*/ 331458855 h 694"/>
              <a:gd name="T50" fmla="*/ 2147483647 w 5144"/>
              <a:gd name="T51" fmla="*/ 398747244 h 694"/>
              <a:gd name="T52" fmla="*/ 2147483647 w 5144"/>
              <a:gd name="T53" fmla="*/ 473512491 h 694"/>
              <a:gd name="T54" fmla="*/ 2147483647 w 5144"/>
              <a:gd name="T55" fmla="*/ 558247257 h 694"/>
              <a:gd name="T56" fmla="*/ 2147483647 w 5144"/>
              <a:gd name="T57" fmla="*/ 650456650 h 694"/>
              <a:gd name="T58" fmla="*/ 2147483647 w 5144"/>
              <a:gd name="T59" fmla="*/ 752636678 h 694"/>
              <a:gd name="T60" fmla="*/ 2147483647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91277" tIns="45644" rIns="91277" bIns="45644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964768" y="3432180"/>
            <a:ext cx="3515732" cy="549274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7 w 3112"/>
              <a:gd name="T21" fmla="*/ 192224091 h 584"/>
              <a:gd name="T22" fmla="*/ 2147483647 w 3112"/>
              <a:gd name="T23" fmla="*/ 134806230 h 584"/>
              <a:gd name="T24" fmla="*/ 2147483647 w 3112"/>
              <a:gd name="T25" fmla="*/ 109841699 h 584"/>
              <a:gd name="T26" fmla="*/ 2147483647 w 3112"/>
              <a:gd name="T27" fmla="*/ 84878286 h 584"/>
              <a:gd name="T28" fmla="*/ 2147483647 w 3112"/>
              <a:gd name="T29" fmla="*/ 64906662 h 584"/>
              <a:gd name="T30" fmla="*/ 2147483647 w 3112"/>
              <a:gd name="T31" fmla="*/ 44935037 h 584"/>
              <a:gd name="T32" fmla="*/ 2147483647 w 3112"/>
              <a:gd name="T33" fmla="*/ 29957436 h 584"/>
              <a:gd name="T34" fmla="*/ 2147483647 w 3112"/>
              <a:gd name="T35" fmla="*/ 17474613 h 584"/>
              <a:gd name="T36" fmla="*/ 2147483647 w 3112"/>
              <a:gd name="T37" fmla="*/ 7488800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lIns="91277" tIns="45644" rIns="91277" bIns="45644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24503" y="3421087"/>
            <a:ext cx="9274577" cy="1119187"/>
          </a:xfrm>
          <a:custGeom>
            <a:avLst/>
            <a:gdLst>
              <a:gd name="T0" fmla="*/ 2147483647 w 8196"/>
              <a:gd name="T1" fmla="*/ 636203066 h 1192"/>
              <a:gd name="T2" fmla="*/ 2147483647 w 8196"/>
              <a:gd name="T3" fmla="*/ 708272557 h 1192"/>
              <a:gd name="T4" fmla="*/ 2147483647 w 8196"/>
              <a:gd name="T5" fmla="*/ 770402158 h 1192"/>
              <a:gd name="T6" fmla="*/ 2147483647 w 8196"/>
              <a:gd name="T7" fmla="*/ 827560144 h 1192"/>
              <a:gd name="T8" fmla="*/ 2147483647 w 8196"/>
              <a:gd name="T9" fmla="*/ 872293546 h 1192"/>
              <a:gd name="T10" fmla="*/ 2147483647 w 8196"/>
              <a:gd name="T11" fmla="*/ 907085945 h 1192"/>
              <a:gd name="T12" fmla="*/ 2147483647 w 8196"/>
              <a:gd name="T13" fmla="*/ 931937340 h 1192"/>
              <a:gd name="T14" fmla="*/ 2147483647 w 8196"/>
              <a:gd name="T15" fmla="*/ 946848846 h 1192"/>
              <a:gd name="T16" fmla="*/ 2147483647 w 8196"/>
              <a:gd name="T17" fmla="*/ 944363037 h 1192"/>
              <a:gd name="T18" fmla="*/ 2147483647 w 8196"/>
              <a:gd name="T19" fmla="*/ 931937340 h 1192"/>
              <a:gd name="T20" fmla="*/ 2147483647 w 8196"/>
              <a:gd name="T21" fmla="*/ 902115443 h 1192"/>
              <a:gd name="T22" fmla="*/ 2147483647 w 8196"/>
              <a:gd name="T23" fmla="*/ 857382041 h 1192"/>
              <a:gd name="T24" fmla="*/ 2147483647 w 8196"/>
              <a:gd name="T25" fmla="*/ 797738247 h 1192"/>
              <a:gd name="T26" fmla="*/ 2147483647 w 8196"/>
              <a:gd name="T27" fmla="*/ 718213560 h 1192"/>
              <a:gd name="T28" fmla="*/ 2147483647 w 8196"/>
              <a:gd name="T29" fmla="*/ 621291560 h 1192"/>
              <a:gd name="T30" fmla="*/ 2147483647 w 8196"/>
              <a:gd name="T31" fmla="*/ 504488666 h 1192"/>
              <a:gd name="T32" fmla="*/ 2147483647 w 8196"/>
              <a:gd name="T33" fmla="*/ 367804880 h 1192"/>
              <a:gd name="T34" fmla="*/ 2147483647 w 8196"/>
              <a:gd name="T35" fmla="*/ 298220083 h 1192"/>
              <a:gd name="T36" fmla="*/ 2147483647 w 8196"/>
              <a:gd name="T37" fmla="*/ 183901883 h 1192"/>
              <a:gd name="T38" fmla="*/ 2147483647 w 8196"/>
              <a:gd name="T39" fmla="*/ 101891388 h 1192"/>
              <a:gd name="T40" fmla="*/ 2147483647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7 w 8196"/>
              <a:gd name="T65" fmla="*/ 1481159409 h 1192"/>
              <a:gd name="T66" fmla="*/ 2147483647 w 8196"/>
              <a:gd name="T67" fmla="*/ 1473704213 h 1192"/>
              <a:gd name="T68" fmla="*/ 2147483647 w 8196"/>
              <a:gd name="T69" fmla="*/ 633717257 h 1192"/>
              <a:gd name="T70" fmla="*/ 2147483647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lIns="91277" tIns="45644" rIns="91277" bIns="45644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46" y="2463612"/>
            <a:ext cx="8263573" cy="1523999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3778" y="1437473"/>
            <a:ext cx="682329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3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2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9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7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3A309-38DE-48FF-9278-1D940D135B24}" type="datetimeFigureOut">
              <a:rPr lang="es-PE">
                <a:solidFill>
                  <a:srgbClr val="D1282E"/>
                </a:solidFill>
              </a:rPr>
              <a:pPr>
                <a:defRPr/>
              </a:pPr>
              <a:t>17/09/2015</a:t>
            </a:fld>
            <a:endParaRPr lang="es-PE">
              <a:solidFill>
                <a:srgbClr val="D1282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D1282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5905-B0DA-4027-967F-EF20C70D76F6}" type="slidenum">
              <a:rPr lang="es-PE">
                <a:solidFill>
                  <a:srgbClr val="D1282E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55943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19422" y="2679201"/>
            <a:ext cx="4063733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38708" y="2679201"/>
            <a:ext cx="4063733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59B88-E86A-45B1-A832-553171D24A9C}" type="datetimeFigureOut">
              <a:rPr lang="es-PE">
                <a:solidFill>
                  <a:srgbClr val="D1282E"/>
                </a:solidFill>
              </a:rPr>
              <a:pPr>
                <a:defRPr/>
              </a:pPr>
              <a:t>17/09/2015</a:t>
            </a:fld>
            <a:endParaRPr lang="es-PE">
              <a:solidFill>
                <a:srgbClr val="D1282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D1282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C4FB-12CA-4CE1-8D0C-02E96DB0FB73}" type="slidenum">
              <a:rPr lang="es-PE">
                <a:solidFill>
                  <a:srgbClr val="D1282E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03374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433" y="2678116"/>
            <a:ext cx="4063733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390" indent="0">
              <a:buNone/>
              <a:defRPr sz="2000" b="1"/>
            </a:lvl2pPr>
            <a:lvl3pPr marL="912792" indent="0">
              <a:buNone/>
              <a:defRPr sz="1700" b="1"/>
            </a:lvl3pPr>
            <a:lvl4pPr marL="1369182" indent="0">
              <a:buNone/>
              <a:defRPr sz="1600" b="1"/>
            </a:lvl4pPr>
            <a:lvl5pPr marL="1825579" indent="0">
              <a:buNone/>
              <a:defRPr sz="1600" b="1"/>
            </a:lvl5pPr>
            <a:lvl6pPr marL="2281977" indent="0">
              <a:buNone/>
              <a:defRPr sz="1600" b="1"/>
            </a:lvl6pPr>
            <a:lvl7pPr marL="2738372" indent="0">
              <a:buNone/>
              <a:defRPr sz="1600" b="1"/>
            </a:lvl7pPr>
            <a:lvl8pPr marL="3194770" indent="0">
              <a:buNone/>
              <a:defRPr sz="1600" b="1"/>
            </a:lvl8pPr>
            <a:lvl9pPr marL="365116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195" y="3429021"/>
            <a:ext cx="4061461" cy="26971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1955" y="2678116"/>
            <a:ext cx="4063733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390" indent="0">
              <a:buNone/>
              <a:defRPr sz="2000" b="1"/>
            </a:lvl2pPr>
            <a:lvl3pPr marL="912792" indent="0">
              <a:buNone/>
              <a:defRPr sz="1700" b="1"/>
            </a:lvl3pPr>
            <a:lvl4pPr marL="1369182" indent="0">
              <a:buNone/>
              <a:defRPr sz="1600" b="1"/>
            </a:lvl4pPr>
            <a:lvl5pPr marL="1825579" indent="0">
              <a:buNone/>
              <a:defRPr sz="1600" b="1"/>
            </a:lvl5pPr>
            <a:lvl6pPr marL="2281977" indent="0">
              <a:buNone/>
              <a:defRPr sz="1600" b="1"/>
            </a:lvl6pPr>
            <a:lvl7pPr marL="2738372" indent="0">
              <a:buNone/>
              <a:defRPr sz="1600" b="1"/>
            </a:lvl7pPr>
            <a:lvl8pPr marL="3194770" indent="0">
              <a:buNone/>
              <a:defRPr sz="1600" b="1"/>
            </a:lvl8pPr>
            <a:lvl9pPr marL="365116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8574" y="3429021"/>
            <a:ext cx="4063733" cy="269716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1427-453B-4446-9C8A-C3C89782CADD}" type="datetimeFigureOut">
              <a:rPr lang="es-PE">
                <a:solidFill>
                  <a:srgbClr val="D1282E"/>
                </a:solidFill>
              </a:rPr>
              <a:pPr>
                <a:defRPr/>
              </a:pPr>
              <a:t>17/09/2015</a:t>
            </a:fld>
            <a:endParaRPr lang="es-PE">
              <a:solidFill>
                <a:srgbClr val="D1282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D1282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D2132-39D4-4570-A233-992E1B54C232}" type="slidenum">
              <a:rPr lang="es-PE">
                <a:solidFill>
                  <a:srgbClr val="D1282E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28897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8C513-DDAD-42DA-B40C-B699B628907D}" type="datetimeFigureOut">
              <a:rPr lang="es-PE">
                <a:solidFill>
                  <a:srgbClr val="D1282E"/>
                </a:solidFill>
              </a:rPr>
              <a:pPr>
                <a:defRPr/>
              </a:pPr>
              <a:t>17/09/2015</a:t>
            </a:fld>
            <a:endParaRPr lang="es-PE">
              <a:solidFill>
                <a:srgbClr val="D1282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D1282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30819-F57D-4018-AF04-E4BB67C49D57}" type="slidenum">
              <a:rPr lang="es-PE">
                <a:solidFill>
                  <a:srgbClr val="D1282E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46654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43048" y="192129"/>
            <a:ext cx="9245884" cy="120332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7" tIns="45644" rIns="91277" bIns="456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24503" y="601701"/>
            <a:ext cx="9274577" cy="112077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500571"/>
              <a:ext cx="4295986" cy="1015839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8310"/>
              <a:ext cx="8279020" cy="1208821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392"/>
              <a:ext cx="8165219" cy="1101609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5630"/>
              <a:ext cx="4940859" cy="927388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D573F-77DF-4AD3-B2AC-DDC9EAB51220}" type="datetimeFigureOut">
              <a:rPr lang="es-PE">
                <a:solidFill>
                  <a:srgbClr val="D1282E"/>
                </a:solidFill>
              </a:rPr>
              <a:pPr>
                <a:defRPr/>
              </a:pPr>
              <a:t>17/09/2015</a:t>
            </a:fld>
            <a:endParaRPr lang="es-PE">
              <a:solidFill>
                <a:srgbClr val="D1282E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D1282E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E148C-AB73-4A1B-BA0B-178824CC4ED2}" type="slidenum">
              <a:rPr lang="es-PE">
                <a:solidFill>
                  <a:srgbClr val="D1282E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72734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43048" y="192129"/>
            <a:ext cx="9245884" cy="120332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7" tIns="45644" rIns="91277" bIns="456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24503" y="601695"/>
            <a:ext cx="9274577" cy="112236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0279"/>
              <a:ext cx="4295219" cy="1017078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276"/>
              <a:ext cx="8280254" cy="1209788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335"/>
              <a:ext cx="8164231" cy="1102727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5600"/>
              <a:ext cx="4939265" cy="928752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185" y="3581434"/>
            <a:ext cx="3564678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700">
                <a:solidFill>
                  <a:schemeClr val="tx2"/>
                </a:solidFill>
              </a:defRPr>
            </a:lvl1pPr>
            <a:lvl2pPr marL="456390" indent="0">
              <a:buNone/>
              <a:defRPr sz="1200"/>
            </a:lvl2pPr>
            <a:lvl3pPr marL="912792" indent="0">
              <a:buNone/>
              <a:defRPr sz="1000"/>
            </a:lvl3pPr>
            <a:lvl4pPr marL="1369182" indent="0">
              <a:buNone/>
              <a:defRPr sz="900"/>
            </a:lvl4pPr>
            <a:lvl5pPr marL="1825579" indent="0">
              <a:buNone/>
              <a:defRPr sz="900"/>
            </a:lvl5pPr>
            <a:lvl6pPr marL="2281977" indent="0">
              <a:buNone/>
              <a:defRPr sz="900"/>
            </a:lvl6pPr>
            <a:lvl7pPr marL="2738372" indent="0">
              <a:buNone/>
              <a:defRPr sz="900"/>
            </a:lvl7pPr>
            <a:lvl8pPr marL="3194770" indent="0">
              <a:buNone/>
              <a:defRPr sz="900"/>
            </a:lvl8pPr>
            <a:lvl9pPr marL="365116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72185" y="2286000"/>
            <a:ext cx="3564678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942" y="1828800"/>
            <a:ext cx="4150792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7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0BB95-F83E-481D-B309-61E095FBB420}" type="datetimeFigureOut">
              <a:rPr lang="es-PE">
                <a:solidFill>
                  <a:srgbClr val="D1282E"/>
                </a:solidFill>
              </a:rPr>
              <a:pPr>
                <a:defRPr/>
              </a:pPr>
              <a:t>17/09/2015</a:t>
            </a:fld>
            <a:endParaRPr lang="es-PE">
              <a:solidFill>
                <a:srgbClr val="D1282E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D1282E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53154-F298-4AA9-A8A5-B8D8F1EEE879}" type="slidenum">
              <a:rPr lang="es-PE">
                <a:solidFill>
                  <a:srgbClr val="D1282E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58939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43048" y="192092"/>
            <a:ext cx="9245884" cy="508635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7" tIns="45644" rIns="91277" bIns="456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24503" y="4511715"/>
            <a:ext cx="9274577" cy="112077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0573"/>
              <a:ext cx="4295219" cy="1015837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312"/>
              <a:ext cx="8280254" cy="1208820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394"/>
              <a:ext cx="8164231" cy="1101607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5630"/>
              <a:ext cx="4939265" cy="927388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2235" y="338668"/>
            <a:ext cx="4053583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76048" y="2785553"/>
            <a:ext cx="4059773" cy="2421467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rgbClr val="FFFFFF"/>
                </a:solidFill>
              </a:defRPr>
            </a:lvl1pPr>
            <a:lvl2pPr marL="456390" indent="0">
              <a:buNone/>
              <a:defRPr sz="1200"/>
            </a:lvl2pPr>
            <a:lvl3pPr marL="912792" indent="0">
              <a:buNone/>
              <a:defRPr sz="1000"/>
            </a:lvl3pPr>
            <a:lvl4pPr marL="1369182" indent="0">
              <a:buNone/>
              <a:defRPr sz="900"/>
            </a:lvl4pPr>
            <a:lvl5pPr marL="1825579" indent="0">
              <a:buNone/>
              <a:defRPr sz="900"/>
            </a:lvl5pPr>
            <a:lvl6pPr marL="2281977" indent="0">
              <a:buNone/>
              <a:defRPr sz="900"/>
            </a:lvl6pPr>
            <a:lvl7pPr marL="2738372" indent="0">
              <a:buNone/>
              <a:defRPr sz="900"/>
            </a:lvl7pPr>
            <a:lvl8pPr marL="3194770" indent="0">
              <a:buNone/>
              <a:defRPr sz="900"/>
            </a:lvl8pPr>
            <a:lvl9pPr marL="365116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1169" y="1371601"/>
            <a:ext cx="3791522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390" indent="0">
              <a:buNone/>
              <a:defRPr sz="2800"/>
            </a:lvl2pPr>
            <a:lvl3pPr marL="912792" indent="0">
              <a:buNone/>
              <a:defRPr sz="2400"/>
            </a:lvl3pPr>
            <a:lvl4pPr marL="1369182" indent="0">
              <a:buNone/>
              <a:defRPr sz="2000"/>
            </a:lvl4pPr>
            <a:lvl5pPr marL="1825579" indent="0">
              <a:buNone/>
              <a:defRPr sz="2000"/>
            </a:lvl5pPr>
            <a:lvl6pPr marL="2281977" indent="0">
              <a:buNone/>
              <a:defRPr sz="2000"/>
            </a:lvl6pPr>
            <a:lvl7pPr marL="2738372" indent="0">
              <a:buNone/>
              <a:defRPr sz="2000"/>
            </a:lvl7pPr>
            <a:lvl8pPr marL="3194770" indent="0">
              <a:buNone/>
              <a:defRPr sz="2000"/>
            </a:lvl8pPr>
            <a:lvl9pPr marL="365116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876C-FA40-449C-869D-BE823580B274}" type="datetimeFigureOut">
              <a:rPr lang="es-PE">
                <a:solidFill>
                  <a:srgbClr val="D1282E"/>
                </a:solidFill>
              </a:rPr>
              <a:pPr>
                <a:defRPr/>
              </a:pPr>
              <a:t>17/09/2015</a:t>
            </a:fld>
            <a:endParaRPr lang="es-PE">
              <a:solidFill>
                <a:srgbClr val="D1282E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D1282E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C940-53F8-4B08-9AEC-17665D3AEE35}" type="slidenum">
              <a:rPr lang="es-PE">
                <a:solidFill>
                  <a:srgbClr val="D1282E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97699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8EE52-1E4F-47C1-B181-189A6FBA137F}" type="datetimeFigureOut">
              <a:rPr lang="es-PE">
                <a:solidFill>
                  <a:srgbClr val="D1282E"/>
                </a:solidFill>
              </a:rPr>
              <a:pPr>
                <a:defRPr/>
              </a:pPr>
              <a:t>17/09/2015</a:t>
            </a:fld>
            <a:endParaRPr lang="es-PE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E6305-D8F5-4F50-9D30-50D4FDD640CC}" type="slidenum">
              <a:rPr lang="es-PE">
                <a:solidFill>
                  <a:srgbClr val="D1282E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07515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43048" y="192129"/>
            <a:ext cx="9245884" cy="120332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7" tIns="45644" rIns="91277" bIns="456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24503" y="601695"/>
            <a:ext cx="9274577" cy="112236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0279"/>
              <a:ext cx="4295219" cy="1017078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276"/>
              <a:ext cx="8280254" cy="1209788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335"/>
              <a:ext cx="8164231" cy="1102727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5600"/>
              <a:ext cx="4939265" cy="928752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341" y="1447822"/>
            <a:ext cx="2187416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092" y="1447804"/>
            <a:ext cx="6400218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C20E-19C5-4205-B651-097E7F14B695}" type="datetimeFigureOut">
              <a:rPr lang="es-PE">
                <a:solidFill>
                  <a:srgbClr val="D1282E"/>
                </a:solidFill>
              </a:rPr>
              <a:pPr>
                <a:defRPr/>
              </a:pPr>
              <a:t>17/09/2015</a:t>
            </a:fld>
            <a:endParaRPr lang="es-PE">
              <a:solidFill>
                <a:srgbClr val="D1282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srgbClr val="D1282E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F67B6-5CE5-4E99-BD87-93097065C0B7}" type="slidenum">
              <a:rPr lang="es-PE">
                <a:solidFill>
                  <a:srgbClr val="D1282E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2285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3048" y="192088"/>
            <a:ext cx="9245884" cy="208121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7" tIns="45644" rIns="91277" bIns="456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24503" y="1414500"/>
            <a:ext cx="9274577" cy="1122363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500279"/>
              <a:ext cx="4295986" cy="1017078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8276"/>
              <a:ext cx="8279020" cy="1209788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335"/>
              <a:ext cx="8165219" cy="1102727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5600"/>
              <a:ext cx="4940859" cy="928752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86104" y="284186"/>
            <a:ext cx="8749665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7" tIns="45644" rIns="91277" bIns="456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0540" y="5265792"/>
            <a:ext cx="4025453" cy="307975"/>
          </a:xfrm>
          <a:prstGeom prst="rect">
            <a:avLst/>
          </a:prstGeom>
        </p:spPr>
        <p:txBody>
          <a:bodyPr vert="horz" lIns="91277" tIns="45644" rIns="91277" bIns="4564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65504D-917F-47F1-8F46-73C6015E1541}" type="datetimeFigureOut">
              <a:rPr lang="es-PE"/>
              <a:pPr>
                <a:defRPr/>
              </a:pPr>
              <a:t>17/09/2015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14" y="5265792"/>
            <a:ext cx="4025454" cy="307975"/>
          </a:xfrm>
          <a:prstGeom prst="rect">
            <a:avLst/>
          </a:prstGeom>
        </p:spPr>
        <p:txBody>
          <a:bodyPr vert="horz" lIns="91277" tIns="45644" rIns="91277" bIns="4564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3194" y="5265792"/>
            <a:ext cx="1235485" cy="307975"/>
          </a:xfrm>
          <a:prstGeom prst="rect">
            <a:avLst/>
          </a:prstGeom>
        </p:spPr>
        <p:txBody>
          <a:bodyPr vert="horz" lIns="91277" tIns="45644" rIns="91277" bIns="4564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84379A-51D8-4E05-9F52-1BA569AFD81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6626" y="2254258"/>
            <a:ext cx="7877061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7" tIns="45644" rIns="91277" bIns="45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2553" indent="-27255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248" indent="-27255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152" indent="-2281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980" indent="-2281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59514" indent="-2281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946" indent="-228194" algn="l" defTabSz="91279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419" indent="-228194" algn="l" defTabSz="91279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889" indent="-228194" algn="l" defTabSz="91279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372" indent="-228194" algn="l" defTabSz="91279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90" algn="l" defTabSz="912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2" algn="l" defTabSz="912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2" algn="l" defTabSz="912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79" algn="l" defTabSz="912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77" algn="l" defTabSz="912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2" algn="l" defTabSz="912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70" algn="l" defTabSz="912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160" algn="l" defTabSz="912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86093" y="231410"/>
            <a:ext cx="8749665" cy="963083"/>
          </a:xfrm>
          <a:prstGeom prst="rect">
            <a:avLst/>
          </a:prstGeom>
        </p:spPr>
        <p:txBody>
          <a:bodyPr vert="horz" lIns="99788" tIns="49894" rIns="99788" bIns="4989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093" y="1348318"/>
            <a:ext cx="8749665" cy="3813543"/>
          </a:xfrm>
          <a:prstGeom prst="rect">
            <a:avLst/>
          </a:prstGeom>
        </p:spPr>
        <p:txBody>
          <a:bodyPr vert="horz" lIns="99788" tIns="49894" rIns="99788" bIns="4989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86092" y="5355814"/>
            <a:ext cx="2268432" cy="307652"/>
          </a:xfrm>
          <a:prstGeom prst="rect">
            <a:avLst/>
          </a:prstGeom>
        </p:spPr>
        <p:txBody>
          <a:bodyPr vert="horz" lIns="99788" tIns="49894" rIns="99788" bIns="4989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7885" fontAlgn="auto">
              <a:spcBef>
                <a:spcPts val="0"/>
              </a:spcBef>
              <a:spcAft>
                <a:spcPts val="0"/>
              </a:spcAft>
            </a:pPr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7885" fontAlgn="auto">
                <a:spcBef>
                  <a:spcPts val="0"/>
                </a:spcBef>
                <a:spcAft>
                  <a:spcPts val="0"/>
                </a:spcAft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21632" y="5355814"/>
            <a:ext cx="3078586" cy="307652"/>
          </a:xfrm>
          <a:prstGeom prst="rect">
            <a:avLst/>
          </a:prstGeom>
        </p:spPr>
        <p:txBody>
          <a:bodyPr vert="horz" lIns="99788" tIns="49894" rIns="99788" bIns="4989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7885" fontAlgn="auto">
              <a:spcBef>
                <a:spcPts val="0"/>
              </a:spcBef>
              <a:spcAft>
                <a:spcPts val="0"/>
              </a:spcAft>
            </a:pPr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967326" y="5355814"/>
            <a:ext cx="2268432" cy="307652"/>
          </a:xfrm>
          <a:prstGeom prst="rect">
            <a:avLst/>
          </a:prstGeom>
        </p:spPr>
        <p:txBody>
          <a:bodyPr vert="horz" lIns="99788" tIns="49894" rIns="99788" bIns="498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7885" fontAlgn="auto">
              <a:spcBef>
                <a:spcPts val="0"/>
              </a:spcBef>
              <a:spcAft>
                <a:spcPts val="0"/>
              </a:spcAft>
            </a:pPr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7885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28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defTabSz="99788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207" indent="-374207" algn="l" defTabSz="997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781" indent="-311839" algn="l" defTabSz="9978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356" indent="-249471" algn="l" defTabSz="997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298" indent="-249471" algn="l" defTabSz="9978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241" indent="-249471" algn="l" defTabSz="997885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183" indent="-249471" algn="l" defTabSz="997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125" indent="-249471" algn="l" defTabSz="997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068" indent="-249471" algn="l" defTabSz="997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010" indent="-249471" algn="l" defTabSz="997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97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42" algn="l" defTabSz="997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85" algn="l" defTabSz="997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827" algn="l" defTabSz="997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769" algn="l" defTabSz="997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712" algn="l" defTabSz="997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654" algn="l" defTabSz="997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597" algn="l" defTabSz="997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539" algn="l" defTabSz="997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86104" y="231426"/>
            <a:ext cx="8749665" cy="963083"/>
          </a:xfrm>
          <a:prstGeom prst="rect">
            <a:avLst/>
          </a:prstGeom>
        </p:spPr>
        <p:txBody>
          <a:bodyPr vert="horz" lIns="99715" tIns="49859" rIns="99715" bIns="49859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104" y="1348343"/>
            <a:ext cx="8749665" cy="3813543"/>
          </a:xfrm>
          <a:prstGeom prst="rect">
            <a:avLst/>
          </a:prstGeom>
        </p:spPr>
        <p:txBody>
          <a:bodyPr vert="horz" lIns="99715" tIns="49859" rIns="99715" bIns="4985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86092" y="5355815"/>
            <a:ext cx="2268432" cy="307652"/>
          </a:xfrm>
          <a:prstGeom prst="rect">
            <a:avLst/>
          </a:prstGeom>
        </p:spPr>
        <p:txBody>
          <a:bodyPr vert="horz" lIns="99715" tIns="49859" rIns="99715" bIns="4985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7169" fontAlgn="auto">
              <a:spcBef>
                <a:spcPts val="0"/>
              </a:spcBef>
              <a:spcAft>
                <a:spcPts val="0"/>
              </a:spcAft>
            </a:pPr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7169" fontAlgn="auto">
                <a:spcBef>
                  <a:spcPts val="0"/>
                </a:spcBef>
                <a:spcAft>
                  <a:spcPts val="0"/>
                </a:spcAft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21632" y="5355815"/>
            <a:ext cx="3078586" cy="307652"/>
          </a:xfrm>
          <a:prstGeom prst="rect">
            <a:avLst/>
          </a:prstGeom>
        </p:spPr>
        <p:txBody>
          <a:bodyPr vert="horz" lIns="99715" tIns="49859" rIns="99715" bIns="4985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7169" fontAlgn="auto">
              <a:spcBef>
                <a:spcPts val="0"/>
              </a:spcBef>
              <a:spcAft>
                <a:spcPts val="0"/>
              </a:spcAft>
            </a:pPr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967328" y="5355815"/>
            <a:ext cx="2268432" cy="307652"/>
          </a:xfrm>
          <a:prstGeom prst="rect">
            <a:avLst/>
          </a:prstGeom>
        </p:spPr>
        <p:txBody>
          <a:bodyPr vert="horz" lIns="99715" tIns="49859" rIns="99715" bIns="4985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7169" fontAlgn="auto">
              <a:spcBef>
                <a:spcPts val="0"/>
              </a:spcBef>
              <a:spcAft>
                <a:spcPts val="0"/>
              </a:spcAft>
            </a:pPr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7169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157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defTabSz="99716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940" indent="-373940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202" indent="-311614" algn="l" defTabSz="997169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6463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5047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3631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219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0802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9390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7971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587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169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5758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4332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2924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1506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0097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8681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86104" y="231426"/>
            <a:ext cx="8749665" cy="963083"/>
          </a:xfrm>
          <a:prstGeom prst="rect">
            <a:avLst/>
          </a:prstGeom>
        </p:spPr>
        <p:txBody>
          <a:bodyPr vert="horz" lIns="99715" tIns="49859" rIns="99715" bIns="49859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104" y="1348343"/>
            <a:ext cx="8749665" cy="3813543"/>
          </a:xfrm>
          <a:prstGeom prst="rect">
            <a:avLst/>
          </a:prstGeom>
        </p:spPr>
        <p:txBody>
          <a:bodyPr vert="horz" lIns="99715" tIns="49859" rIns="99715" bIns="4985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86092" y="5355815"/>
            <a:ext cx="2268432" cy="307652"/>
          </a:xfrm>
          <a:prstGeom prst="rect">
            <a:avLst/>
          </a:prstGeom>
        </p:spPr>
        <p:txBody>
          <a:bodyPr vert="horz" lIns="99715" tIns="49859" rIns="99715" bIns="4985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7169" fontAlgn="auto">
              <a:spcBef>
                <a:spcPts val="0"/>
              </a:spcBef>
              <a:spcAft>
                <a:spcPts val="0"/>
              </a:spcAft>
            </a:pPr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7169" fontAlgn="auto">
                <a:spcBef>
                  <a:spcPts val="0"/>
                </a:spcBef>
                <a:spcAft>
                  <a:spcPts val="0"/>
                </a:spcAft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21632" y="5355815"/>
            <a:ext cx="3078586" cy="307652"/>
          </a:xfrm>
          <a:prstGeom prst="rect">
            <a:avLst/>
          </a:prstGeom>
        </p:spPr>
        <p:txBody>
          <a:bodyPr vert="horz" lIns="99715" tIns="49859" rIns="99715" bIns="4985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7169" fontAlgn="auto">
              <a:spcBef>
                <a:spcPts val="0"/>
              </a:spcBef>
              <a:spcAft>
                <a:spcPts val="0"/>
              </a:spcAft>
            </a:pPr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967328" y="5355815"/>
            <a:ext cx="2268432" cy="307652"/>
          </a:xfrm>
          <a:prstGeom prst="rect">
            <a:avLst/>
          </a:prstGeom>
        </p:spPr>
        <p:txBody>
          <a:bodyPr vert="horz" lIns="99715" tIns="49859" rIns="99715" bIns="4985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7169" fontAlgn="auto">
              <a:spcBef>
                <a:spcPts val="0"/>
              </a:spcBef>
              <a:spcAft>
                <a:spcPts val="0"/>
              </a:spcAft>
            </a:pPr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7169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7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defTabSz="99716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940" indent="-373940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202" indent="-311614" algn="l" defTabSz="997169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6463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5047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3631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219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0802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9390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7971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587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169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5758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4332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2924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1506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0097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8681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86104" y="232083"/>
            <a:ext cx="8749665" cy="96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5" tIns="45647" rIns="91285" bIns="456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86104" y="1349043"/>
            <a:ext cx="8749665" cy="381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5" tIns="45647" rIns="91285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86092" y="5356081"/>
            <a:ext cx="2268432" cy="308235"/>
          </a:xfrm>
          <a:prstGeom prst="rect">
            <a:avLst/>
          </a:prstGeom>
        </p:spPr>
        <p:txBody>
          <a:bodyPr vert="horz" lIns="91285" tIns="45647" rIns="91285" bIns="4564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0533D4-1378-430E-87C4-DF83D54DCC4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21632" y="5356081"/>
            <a:ext cx="3078586" cy="308235"/>
          </a:xfrm>
          <a:prstGeom prst="rect">
            <a:avLst/>
          </a:prstGeom>
        </p:spPr>
        <p:txBody>
          <a:bodyPr vert="horz" lIns="91285" tIns="45647" rIns="91285" bIns="4564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967328" y="5356081"/>
            <a:ext cx="2268432" cy="308235"/>
          </a:xfrm>
          <a:prstGeom prst="rect">
            <a:avLst/>
          </a:prstGeom>
        </p:spPr>
        <p:txBody>
          <a:bodyPr vert="horz" lIns="91285" tIns="45647" rIns="91285" bIns="4564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7055D0-2A69-43BF-A50F-BCD0631B2AE2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2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44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8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3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7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336" indent="-3423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28" indent="-2852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21" indent="-2282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73" indent="-2282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020" indent="-2282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469" indent="-228220" algn="l" defTabSz="9128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914" indent="-228220" algn="l" defTabSz="9128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369" indent="-228220" algn="l" defTabSz="9128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15" indent="-228220" algn="l" defTabSz="9128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28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8" algn="l" defTabSz="9128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92" algn="l" defTabSz="9128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41" algn="l" defTabSz="9128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94" algn="l" defTabSz="9128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40" algn="l" defTabSz="9128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95" algn="l" defTabSz="9128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147" algn="l" defTabSz="9128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589" algn="l" defTabSz="9128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86104" y="232083"/>
            <a:ext cx="8749665" cy="96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634" tIns="49816" rIns="99634" bIns="498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86104" y="1349037"/>
            <a:ext cx="8749665" cy="381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634" tIns="49816" rIns="99634" bIns="49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86092" y="5356079"/>
            <a:ext cx="2268432" cy="308235"/>
          </a:xfrm>
          <a:prstGeom prst="rect">
            <a:avLst/>
          </a:prstGeom>
        </p:spPr>
        <p:txBody>
          <a:bodyPr vert="horz" lIns="99634" tIns="49816" rIns="99634" bIns="498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0533D4-1378-430E-87C4-DF83D54DCC4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21632" y="5356079"/>
            <a:ext cx="3078586" cy="308235"/>
          </a:xfrm>
          <a:prstGeom prst="rect">
            <a:avLst/>
          </a:prstGeom>
        </p:spPr>
        <p:txBody>
          <a:bodyPr vert="horz" lIns="99634" tIns="49816" rIns="99634" bIns="498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967328" y="5356079"/>
            <a:ext cx="2268432" cy="308235"/>
          </a:xfrm>
          <a:prstGeom prst="rect">
            <a:avLst/>
          </a:prstGeom>
        </p:spPr>
        <p:txBody>
          <a:bodyPr vert="horz" lIns="99634" tIns="49816" rIns="99634" bIns="498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7055D0-2A69-43BF-A50F-BCD0631B2AE2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2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98163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96326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49449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992646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3624" indent="-37362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517" indent="-3113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410" indent="-2490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577" indent="-2490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1742" indent="-2490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904" indent="-249079" algn="l" defTabSz="996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065" indent="-249079" algn="l" defTabSz="996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233" indent="-249079" algn="l" defTabSz="996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4394" indent="-249079" algn="l" defTabSz="9963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96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163" algn="l" defTabSz="996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326" algn="l" defTabSz="996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495" algn="l" defTabSz="996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2646" algn="l" defTabSz="996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818" algn="l" defTabSz="996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8984" algn="l" defTabSz="996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7151" algn="l" defTabSz="996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5312" algn="l" defTabSz="996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86104" y="231426"/>
            <a:ext cx="8749665" cy="963083"/>
          </a:xfrm>
          <a:prstGeom prst="rect">
            <a:avLst/>
          </a:prstGeom>
        </p:spPr>
        <p:txBody>
          <a:bodyPr vert="horz" lIns="99715" tIns="49859" rIns="99715" bIns="49859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104" y="1348343"/>
            <a:ext cx="8749665" cy="3813543"/>
          </a:xfrm>
          <a:prstGeom prst="rect">
            <a:avLst/>
          </a:prstGeom>
        </p:spPr>
        <p:txBody>
          <a:bodyPr vert="horz" lIns="99715" tIns="49859" rIns="99715" bIns="4985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86092" y="5355815"/>
            <a:ext cx="2268432" cy="307652"/>
          </a:xfrm>
          <a:prstGeom prst="rect">
            <a:avLst/>
          </a:prstGeom>
        </p:spPr>
        <p:txBody>
          <a:bodyPr vert="horz" lIns="99715" tIns="49859" rIns="99715" bIns="4985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7169" fontAlgn="auto">
              <a:spcBef>
                <a:spcPts val="0"/>
              </a:spcBef>
              <a:spcAft>
                <a:spcPts val="0"/>
              </a:spcAft>
            </a:pPr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97169" fontAlgn="auto">
                <a:spcBef>
                  <a:spcPts val="0"/>
                </a:spcBef>
                <a:spcAft>
                  <a:spcPts val="0"/>
                </a:spcAft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21632" y="5355815"/>
            <a:ext cx="3078586" cy="307652"/>
          </a:xfrm>
          <a:prstGeom prst="rect">
            <a:avLst/>
          </a:prstGeom>
        </p:spPr>
        <p:txBody>
          <a:bodyPr vert="horz" lIns="99715" tIns="49859" rIns="99715" bIns="4985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7169" fontAlgn="auto">
              <a:spcBef>
                <a:spcPts val="0"/>
              </a:spcBef>
              <a:spcAft>
                <a:spcPts val="0"/>
              </a:spcAft>
            </a:pPr>
            <a:endParaRPr lang="es-P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967328" y="5355815"/>
            <a:ext cx="2268432" cy="307652"/>
          </a:xfrm>
          <a:prstGeom prst="rect">
            <a:avLst/>
          </a:prstGeom>
        </p:spPr>
        <p:txBody>
          <a:bodyPr vert="horz" lIns="99715" tIns="49859" rIns="99715" bIns="4985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7169" fontAlgn="auto">
              <a:spcBef>
                <a:spcPts val="0"/>
              </a:spcBef>
              <a:spcAft>
                <a:spcPts val="0"/>
              </a:spcAft>
            </a:pPr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97169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09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9716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940" indent="-373940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202" indent="-311614" algn="l" defTabSz="997169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6463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5047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3631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219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0802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9390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7971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587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169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5758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4332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2924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1506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0097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8681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86101" y="230658"/>
            <a:ext cx="8749665" cy="96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86101" y="1347780"/>
            <a:ext cx="8749665" cy="381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86092" y="5356391"/>
            <a:ext cx="2268432" cy="307543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B8DD6B-2195-4D77-81E3-12C73AA8FB4F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17/09/2015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21632" y="5356391"/>
            <a:ext cx="3078586" cy="307543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967328" y="5356391"/>
            <a:ext cx="2268432" cy="307543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731150-AB86-490A-92CA-1D6B98BB43B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1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3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90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8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25" indent="-342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72" indent="-2856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20" indent="-2284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90" indent="-2284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6" indent="-2284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3" indent="-228482" algn="l" defTabSz="9139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92" indent="-228482" algn="l" defTabSz="9139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2" algn="l" defTabSz="9139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8" indent="-228482" algn="l" defTabSz="9139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39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9" algn="l" defTabSz="9139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5" algn="l" defTabSz="9139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3" algn="l" defTabSz="9139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2" algn="l" defTabSz="9139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6" algn="l" defTabSz="9139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9" algn="l" defTabSz="9139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5" algn="l" defTabSz="9139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44" algn="l" defTabSz="9139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86104" y="231436"/>
            <a:ext cx="8749665" cy="963083"/>
          </a:xfrm>
          <a:prstGeom prst="rect">
            <a:avLst/>
          </a:prstGeom>
        </p:spPr>
        <p:txBody>
          <a:bodyPr vert="horz" lIns="99698" tIns="49848" rIns="99698" bIns="4984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104" y="1348343"/>
            <a:ext cx="8749665" cy="3813543"/>
          </a:xfrm>
          <a:prstGeom prst="rect">
            <a:avLst/>
          </a:prstGeom>
        </p:spPr>
        <p:txBody>
          <a:bodyPr vert="horz" lIns="99698" tIns="49848" rIns="99698" bIns="4984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86092" y="5355815"/>
            <a:ext cx="2268432" cy="307652"/>
          </a:xfrm>
          <a:prstGeom prst="rect">
            <a:avLst/>
          </a:prstGeom>
        </p:spPr>
        <p:txBody>
          <a:bodyPr vert="horz" lIns="99698" tIns="49848" rIns="99698" bIns="4984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6960" fontAlgn="auto">
              <a:spcBef>
                <a:spcPts val="0"/>
              </a:spcBef>
              <a:spcAft>
                <a:spcPts val="0"/>
              </a:spcAft>
            </a:pPr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6960" fontAlgn="auto">
                <a:spcBef>
                  <a:spcPts val="0"/>
                </a:spcBef>
                <a:spcAft>
                  <a:spcPts val="0"/>
                </a:spcAft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21632" y="5355815"/>
            <a:ext cx="3078586" cy="307652"/>
          </a:xfrm>
          <a:prstGeom prst="rect">
            <a:avLst/>
          </a:prstGeom>
        </p:spPr>
        <p:txBody>
          <a:bodyPr vert="horz" lIns="99698" tIns="49848" rIns="99698" bIns="4984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6960" fontAlgn="auto">
              <a:spcBef>
                <a:spcPts val="0"/>
              </a:spcBef>
              <a:spcAft>
                <a:spcPts val="0"/>
              </a:spcAft>
            </a:pPr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967328" y="5355815"/>
            <a:ext cx="2268432" cy="307652"/>
          </a:xfrm>
          <a:prstGeom prst="rect">
            <a:avLst/>
          </a:prstGeom>
        </p:spPr>
        <p:txBody>
          <a:bodyPr vert="horz" lIns="99698" tIns="49848" rIns="99698" bIns="4984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6960" fontAlgn="auto">
              <a:spcBef>
                <a:spcPts val="0"/>
              </a:spcBef>
              <a:spcAft>
                <a:spcPts val="0"/>
              </a:spcAft>
            </a:pPr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696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582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defTabSz="99696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860" indent="-373860" algn="l" defTabSz="996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032" indent="-311550" algn="l" defTabSz="996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6202" indent="-249237" algn="l" defTabSz="996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4683" indent="-249237" algn="l" defTabSz="996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3162" indent="-249237" algn="l" defTabSz="996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646" indent="-249237" algn="l" defTabSz="996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0121" indent="-249237" algn="l" defTabSz="996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8606" indent="-249237" algn="l" defTabSz="996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7082" indent="-249237" algn="l" defTabSz="996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96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483" algn="l" defTabSz="996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960" algn="l" defTabSz="996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5445" algn="l" defTabSz="996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3913" algn="l" defTabSz="996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2404" algn="l" defTabSz="996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0884" algn="l" defTabSz="996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9365" algn="l" defTabSz="996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7846" algn="l" defTabSz="996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86104" y="230658"/>
            <a:ext cx="8749665" cy="96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86104" y="1347787"/>
            <a:ext cx="8749665" cy="381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86092" y="5356396"/>
            <a:ext cx="2268432" cy="307543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174308-1A79-4935-AAD9-6F3B34F3227E}" type="datetime1">
              <a:rPr lang="es-ES"/>
              <a:pPr>
                <a:defRPr/>
              </a:pPr>
              <a:t>17/09/2015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21632" y="5356396"/>
            <a:ext cx="3078586" cy="307543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967328" y="5356396"/>
            <a:ext cx="2268432" cy="307543"/>
          </a:xfrm>
          <a:prstGeom prst="rect">
            <a:avLst/>
          </a:prstGeom>
        </p:spPr>
        <p:txBody>
          <a:bodyPr vert="horz" lIns="91392" tIns="45697" rIns="91392" bIns="4569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53A407-0833-4A74-8FD1-8D7298CB0C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00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3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90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8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25" indent="-342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72" indent="-2856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20" indent="-2284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90" indent="-2284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6" indent="-2284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3" indent="-228482" algn="l" defTabSz="9139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92" indent="-228482" algn="l" defTabSz="9139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2" algn="l" defTabSz="9139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8" indent="-228482" algn="l" defTabSz="9139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39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9" algn="l" defTabSz="9139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5" algn="l" defTabSz="9139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3" algn="l" defTabSz="9139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2" algn="l" defTabSz="9139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6" algn="l" defTabSz="9139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9" algn="l" defTabSz="9139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5" algn="l" defTabSz="9139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44" algn="l" defTabSz="9139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86104" y="231426"/>
            <a:ext cx="8749665" cy="963083"/>
          </a:xfrm>
          <a:prstGeom prst="rect">
            <a:avLst/>
          </a:prstGeom>
        </p:spPr>
        <p:txBody>
          <a:bodyPr vert="horz" lIns="99715" tIns="49859" rIns="99715" bIns="49859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104" y="1348343"/>
            <a:ext cx="8749665" cy="3813543"/>
          </a:xfrm>
          <a:prstGeom prst="rect">
            <a:avLst/>
          </a:prstGeom>
        </p:spPr>
        <p:txBody>
          <a:bodyPr vert="horz" lIns="99715" tIns="49859" rIns="99715" bIns="4985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86092" y="5355815"/>
            <a:ext cx="2268432" cy="307652"/>
          </a:xfrm>
          <a:prstGeom prst="rect">
            <a:avLst/>
          </a:prstGeom>
        </p:spPr>
        <p:txBody>
          <a:bodyPr vert="horz" lIns="99715" tIns="49859" rIns="99715" bIns="4985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7169" fontAlgn="auto">
              <a:spcBef>
                <a:spcPts val="0"/>
              </a:spcBef>
              <a:spcAft>
                <a:spcPts val="0"/>
              </a:spcAft>
            </a:pPr>
            <a:fld id="{256A60A9-0754-4689-9A13-756925ABDC29}" type="datetimeFigureOut">
              <a:rPr lang="es-P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7169" fontAlgn="auto">
                <a:spcBef>
                  <a:spcPts val="0"/>
                </a:spcBef>
                <a:spcAft>
                  <a:spcPts val="0"/>
                </a:spcAft>
              </a:pPr>
              <a:t>17/09/2015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21632" y="5355815"/>
            <a:ext cx="3078586" cy="307652"/>
          </a:xfrm>
          <a:prstGeom prst="rect">
            <a:avLst/>
          </a:prstGeom>
        </p:spPr>
        <p:txBody>
          <a:bodyPr vert="horz" lIns="99715" tIns="49859" rIns="99715" bIns="4985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7169" fontAlgn="auto">
              <a:spcBef>
                <a:spcPts val="0"/>
              </a:spcBef>
              <a:spcAft>
                <a:spcPts val="0"/>
              </a:spcAft>
            </a:pPr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967328" y="5355815"/>
            <a:ext cx="2268432" cy="307652"/>
          </a:xfrm>
          <a:prstGeom prst="rect">
            <a:avLst/>
          </a:prstGeom>
        </p:spPr>
        <p:txBody>
          <a:bodyPr vert="horz" lIns="99715" tIns="49859" rIns="99715" bIns="4985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7169" fontAlgn="auto">
              <a:spcBef>
                <a:spcPts val="0"/>
              </a:spcBef>
              <a:spcAft>
                <a:spcPts val="0"/>
              </a:spcAft>
            </a:pPr>
            <a:fld id="{E4AE47AE-35EC-4A36-B1EE-5FCC6AC0ACF4}" type="slidenum">
              <a:rPr lang="es-P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7169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13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xStyles>
    <p:titleStyle>
      <a:lvl1pPr algn="ctr" defTabSz="99716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940" indent="-373940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202" indent="-311614" algn="l" defTabSz="997169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6463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5047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3631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219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0802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9390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7971" indent="-249291" algn="l" defTabSz="9971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587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169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5758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4332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2924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1506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0097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8681" algn="l" defTabSz="9971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3048" y="192088"/>
            <a:ext cx="9245884" cy="208121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7" tIns="45644" rIns="91277" bIns="456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24503" y="1414500"/>
            <a:ext cx="9274577" cy="1122363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500279"/>
              <a:ext cx="4295986" cy="1017078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8276"/>
              <a:ext cx="8279020" cy="1209788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335"/>
              <a:ext cx="8165219" cy="1102727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5600"/>
              <a:ext cx="4940859" cy="928752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86104" y="284186"/>
            <a:ext cx="8749665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7" tIns="45644" rIns="91277" bIns="456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0540" y="5265792"/>
            <a:ext cx="4025453" cy="307975"/>
          </a:xfrm>
          <a:prstGeom prst="rect">
            <a:avLst/>
          </a:prstGeom>
        </p:spPr>
        <p:txBody>
          <a:bodyPr vert="horz" lIns="91277" tIns="45644" rIns="91277" bIns="4564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65504D-917F-47F1-8F46-73C6015E1541}" type="datetimeFigureOut">
              <a:rPr lang="es-PE">
                <a:solidFill>
                  <a:srgbClr val="D1282E"/>
                </a:solidFill>
              </a:rPr>
              <a:pPr>
                <a:defRPr/>
              </a:pPr>
              <a:t>17/09/2015</a:t>
            </a:fld>
            <a:endParaRPr lang="es-PE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14" y="5265792"/>
            <a:ext cx="4025454" cy="307975"/>
          </a:xfrm>
          <a:prstGeom prst="rect">
            <a:avLst/>
          </a:prstGeom>
        </p:spPr>
        <p:txBody>
          <a:bodyPr vert="horz" lIns="91277" tIns="45644" rIns="91277" bIns="4564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3194" y="5265792"/>
            <a:ext cx="1235485" cy="307975"/>
          </a:xfrm>
          <a:prstGeom prst="rect">
            <a:avLst/>
          </a:prstGeom>
        </p:spPr>
        <p:txBody>
          <a:bodyPr vert="horz" lIns="91277" tIns="45644" rIns="91277" bIns="4564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84379A-51D8-4E05-9F52-1BA569AFD813}" type="slidenum">
              <a:rPr lang="es-PE">
                <a:solidFill>
                  <a:srgbClr val="D1282E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D1282E"/>
              </a:solidFill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6626" y="2254258"/>
            <a:ext cx="7877061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7" tIns="45644" rIns="91277" bIns="45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091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2553" indent="-27255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248" indent="-27255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4152" indent="-2281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980" indent="-2281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59514" indent="-22819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946" indent="-228194" algn="l" defTabSz="91279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419" indent="-228194" algn="l" defTabSz="91279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889" indent="-228194" algn="l" defTabSz="91279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372" indent="-228194" algn="l" defTabSz="91279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90" algn="l" defTabSz="912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92" algn="l" defTabSz="912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82" algn="l" defTabSz="912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79" algn="l" defTabSz="912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77" algn="l" defTabSz="912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372" algn="l" defTabSz="912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770" algn="l" defTabSz="912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160" algn="l" defTabSz="9127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1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slide" Target="slide1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25.png"/><Relationship Id="rId11" Type="http://schemas.openxmlformats.org/officeDocument/2006/relationships/image" Target="../media/image11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4.jpeg"/><Relationship Id="rId11" Type="http://schemas.openxmlformats.org/officeDocument/2006/relationships/image" Target="../media/image12.png"/><Relationship Id="rId5" Type="http://schemas.openxmlformats.org/officeDocument/2006/relationships/image" Target="../media/image33.jpeg"/><Relationship Id="rId10" Type="http://schemas.openxmlformats.org/officeDocument/2006/relationships/image" Target="../media/image11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2.png"/><Relationship Id="rId7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2.png"/><Relationship Id="rId7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3"/>
          <p:cNvPicPr>
            <a:picLocks noChangeAspect="1" noChangeArrowheads="1"/>
          </p:cNvPicPr>
          <p:nvPr/>
        </p:nvPicPr>
        <p:blipFill rotWithShape="1">
          <a:blip r:embed="rId2"/>
          <a:srcRect b="86613"/>
          <a:stretch/>
        </p:blipFill>
        <p:spPr bwMode="auto">
          <a:xfrm>
            <a:off x="75954" y="11163"/>
            <a:ext cx="4557738" cy="57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61" y="1674824"/>
            <a:ext cx="9301583" cy="132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7" tIns="45644" rIns="91277" bIns="45644">
            <a:spAutoFit/>
          </a:bodyPr>
          <a:lstStyle/>
          <a:p>
            <a:pPr algn="r"/>
            <a:r>
              <a:rPr lang="es-PE" sz="4000" b="1" dirty="0">
                <a:solidFill>
                  <a:srgbClr val="FF0000"/>
                </a:solidFill>
                <a:latin typeface="Calibri" pitchFamily="34" charset="0"/>
              </a:rPr>
              <a:t>PERÚ: NATURALEZA JURÍDICA DEL RÉGIMEN DE CONTRATACIÓN PÚBLICA</a:t>
            </a:r>
            <a:endParaRPr lang="es-PE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106411" y="3035329"/>
            <a:ext cx="7195182" cy="36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77" tIns="45644" rIns="91277" bIns="45644">
            <a:spAutoFit/>
          </a:bodyPr>
          <a:lstStyle/>
          <a:p>
            <a:pPr algn="r"/>
            <a:r>
              <a:rPr lang="es-PE" dirty="0" smtClean="0">
                <a:latin typeface="Calibri" pitchFamily="34" charset="0"/>
              </a:rPr>
              <a:t>Ana Cristina Velásquez De La Cruz</a:t>
            </a:r>
            <a:endParaRPr lang="es-PE" dirty="0">
              <a:latin typeface="Calibri" pitchFamily="34" charset="0"/>
            </a:endParaRPr>
          </a:p>
        </p:txBody>
      </p:sp>
      <p:pic>
        <p:nvPicPr>
          <p:cNvPr id="7" name="Picture 11" descr="3"/>
          <p:cNvPicPr>
            <a:picLocks noChangeAspect="1" noChangeArrowheads="1"/>
          </p:cNvPicPr>
          <p:nvPr/>
        </p:nvPicPr>
        <p:blipFill>
          <a:blip r:embed="rId2"/>
          <a:srcRect t="51118" r="57315" b="2931"/>
          <a:stretch>
            <a:fillRect/>
          </a:stretch>
        </p:blipFill>
        <p:spPr bwMode="auto">
          <a:xfrm>
            <a:off x="803327" y="3398993"/>
            <a:ext cx="2335522" cy="2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275" y="4723654"/>
            <a:ext cx="1034462" cy="6530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90858" y="80942"/>
            <a:ext cx="8579401" cy="900905"/>
          </a:xfrm>
          <a:prstGeom prst="rect">
            <a:avLst/>
          </a:prstGeom>
          <a:noFill/>
        </p:spPr>
        <p:txBody>
          <a:bodyPr wrap="square" lIns="99714" tIns="49856" rIns="99714" bIns="49856" rtlCol="0">
            <a:spAutoFit/>
          </a:bodyPr>
          <a:lstStyle/>
          <a:p>
            <a:pPr defTabSz="997127" fontAlgn="auto">
              <a:spcBef>
                <a:spcPts val="0"/>
              </a:spcBef>
              <a:spcAft>
                <a:spcPts val="0"/>
              </a:spcAft>
            </a:pPr>
            <a:r>
              <a:rPr lang="es-PE" sz="2600" b="1" dirty="0">
                <a:solidFill>
                  <a:srgbClr val="FF0000"/>
                </a:solidFill>
                <a:latin typeface="Calibri"/>
              </a:rPr>
              <a:t>Armonización del Sistema de Contratación Pública con los Sistemas de la Administración Pública</a:t>
            </a:r>
          </a:p>
        </p:txBody>
      </p:sp>
      <p:grpSp>
        <p:nvGrpSpPr>
          <p:cNvPr id="26" name="25 Grupo"/>
          <p:cNvGrpSpPr/>
          <p:nvPr/>
        </p:nvGrpSpPr>
        <p:grpSpPr>
          <a:xfrm>
            <a:off x="726768" y="2642524"/>
            <a:ext cx="6048122" cy="328973"/>
            <a:chOff x="1331640" y="2241649"/>
            <a:chExt cx="5688632" cy="288032"/>
          </a:xfrm>
        </p:grpSpPr>
        <p:sp>
          <p:nvSpPr>
            <p:cNvPr id="9" name="8 Rectángulo"/>
            <p:cNvSpPr/>
            <p:nvPr/>
          </p:nvSpPr>
          <p:spPr>
            <a:xfrm>
              <a:off x="3635896" y="2241649"/>
              <a:ext cx="1082400" cy="288032"/>
            </a:xfrm>
            <a:prstGeom prst="rect">
              <a:avLst/>
            </a:prstGeom>
            <a:solidFill>
              <a:srgbClr val="FFCC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4788024" y="2241649"/>
              <a:ext cx="1082400" cy="288032"/>
            </a:xfrm>
            <a:prstGeom prst="rect">
              <a:avLst/>
            </a:prstGeom>
            <a:solidFill>
              <a:srgbClr val="FFCC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5937872" y="2241649"/>
              <a:ext cx="1082400" cy="288032"/>
            </a:xfrm>
            <a:prstGeom prst="rect">
              <a:avLst/>
            </a:prstGeom>
            <a:solidFill>
              <a:srgbClr val="FFCC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31640" y="2241649"/>
              <a:ext cx="1082400" cy="288032"/>
            </a:xfrm>
            <a:prstGeom prst="rect">
              <a:avLst/>
            </a:prstGeom>
            <a:solidFill>
              <a:srgbClr val="FFCC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2481488" y="2241649"/>
              <a:ext cx="1082400" cy="288032"/>
            </a:xfrm>
            <a:prstGeom prst="rect">
              <a:avLst/>
            </a:prstGeom>
            <a:solidFill>
              <a:srgbClr val="FFCC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3656472" y="2241649"/>
              <a:ext cx="1080120" cy="242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200" dirty="0">
                  <a:solidFill>
                    <a:prstClr val="white"/>
                  </a:solidFill>
                  <a:latin typeface="Calibri"/>
                </a:rPr>
                <a:t>Programación</a:t>
              </a: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4788024" y="2268071"/>
              <a:ext cx="1080120" cy="242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200" dirty="0">
                  <a:solidFill>
                    <a:prstClr val="white"/>
                  </a:solidFill>
                  <a:latin typeface="Calibri"/>
                </a:rPr>
                <a:t>Evaluación</a:t>
              </a: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5940152" y="2268071"/>
              <a:ext cx="1080120" cy="242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200" dirty="0">
                  <a:solidFill>
                    <a:prstClr val="white"/>
                  </a:solidFill>
                  <a:latin typeface="Calibri"/>
                </a:rPr>
                <a:t>Reformulación</a:t>
              </a: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2483768" y="2268071"/>
              <a:ext cx="1080120" cy="242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200" dirty="0">
                  <a:solidFill>
                    <a:prstClr val="white"/>
                  </a:solidFill>
                  <a:latin typeface="Calibri"/>
                </a:rPr>
                <a:t>Formulación</a:t>
              </a: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1331640" y="2268071"/>
              <a:ext cx="1080120" cy="242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200" dirty="0">
                  <a:solidFill>
                    <a:prstClr val="white"/>
                  </a:solidFill>
                  <a:latin typeface="Calibri"/>
                </a:rPr>
                <a:t>Análisis</a:t>
              </a:r>
            </a:p>
          </p:txBody>
        </p:sp>
      </p:grpSp>
      <p:grpSp>
        <p:nvGrpSpPr>
          <p:cNvPr id="53" name="52 Grupo"/>
          <p:cNvGrpSpPr/>
          <p:nvPr/>
        </p:nvGrpSpPr>
        <p:grpSpPr>
          <a:xfrm>
            <a:off x="3176638" y="2642541"/>
            <a:ext cx="1150802" cy="2796269"/>
            <a:chOff x="3635896" y="2241649"/>
            <a:chExt cx="1082400" cy="2448272"/>
          </a:xfrm>
        </p:grpSpPr>
        <p:sp>
          <p:nvSpPr>
            <p:cNvPr id="38" name="37 Rectángulo"/>
            <p:cNvSpPr/>
            <p:nvPr/>
          </p:nvSpPr>
          <p:spPr>
            <a:xfrm>
              <a:off x="3635896" y="2601689"/>
              <a:ext cx="1082400" cy="288032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3635896" y="2961729"/>
              <a:ext cx="1082400" cy="288032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40" name="39 Rectángulo"/>
            <p:cNvSpPr/>
            <p:nvPr/>
          </p:nvSpPr>
          <p:spPr>
            <a:xfrm>
              <a:off x="3635896" y="4401889"/>
              <a:ext cx="1082400" cy="288032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3635896" y="2628111"/>
              <a:ext cx="1080120" cy="242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200" dirty="0">
                  <a:solidFill>
                    <a:prstClr val="white"/>
                  </a:solidFill>
                  <a:latin typeface="Calibri"/>
                </a:rPr>
                <a:t>Formulación</a:t>
              </a:r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3635896" y="2988151"/>
              <a:ext cx="1080120" cy="242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200" dirty="0">
                  <a:solidFill>
                    <a:prstClr val="white"/>
                  </a:solidFill>
                  <a:latin typeface="Calibri"/>
                </a:rPr>
                <a:t>Aprobación</a:t>
              </a: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3635896" y="4428311"/>
              <a:ext cx="1080120" cy="242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200" dirty="0">
                  <a:solidFill>
                    <a:prstClr val="white"/>
                  </a:solidFill>
                  <a:latin typeface="Calibri"/>
                </a:rPr>
                <a:t>Evaluación</a:t>
              </a:r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3635896" y="3321769"/>
              <a:ext cx="1082400" cy="1008112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3635896" y="3708231"/>
              <a:ext cx="1080120" cy="242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200" dirty="0">
                  <a:solidFill>
                    <a:prstClr val="white"/>
                  </a:solidFill>
                  <a:latin typeface="Calibri"/>
                </a:rPr>
                <a:t>Ejecución</a:t>
              </a:r>
            </a:p>
          </p:txBody>
        </p:sp>
        <p:grpSp>
          <p:nvGrpSpPr>
            <p:cNvPr id="37" name="36 Grupo"/>
            <p:cNvGrpSpPr/>
            <p:nvPr/>
          </p:nvGrpSpPr>
          <p:grpSpPr>
            <a:xfrm>
              <a:off x="3635896" y="2241649"/>
              <a:ext cx="1082400" cy="288032"/>
              <a:chOff x="3635896" y="2385665"/>
              <a:chExt cx="1082400" cy="288032"/>
            </a:xfrm>
          </p:grpSpPr>
          <p:sp>
            <p:nvSpPr>
              <p:cNvPr id="51" name="50 Rectángulo"/>
              <p:cNvSpPr/>
              <p:nvPr/>
            </p:nvSpPr>
            <p:spPr>
              <a:xfrm>
                <a:off x="3635896" y="2385665"/>
                <a:ext cx="1082400" cy="288032"/>
              </a:xfrm>
              <a:prstGeom prst="rect">
                <a:avLst/>
              </a:prstGeom>
              <a:solidFill>
                <a:srgbClr val="92D05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97127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PE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51 CuadroTexto"/>
              <p:cNvSpPr txBox="1"/>
              <p:nvPr/>
            </p:nvSpPr>
            <p:spPr>
              <a:xfrm>
                <a:off x="3635896" y="2412087"/>
                <a:ext cx="1080120" cy="242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9712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PE" sz="1200" dirty="0">
                    <a:solidFill>
                      <a:prstClr val="white"/>
                    </a:solidFill>
                    <a:latin typeface="Calibri"/>
                  </a:rPr>
                  <a:t>Programación</a:t>
                </a:r>
              </a:p>
            </p:txBody>
          </p:sp>
        </p:grpSp>
      </p:grpSp>
      <p:grpSp>
        <p:nvGrpSpPr>
          <p:cNvPr id="63" name="62 Grupo"/>
          <p:cNvGrpSpPr/>
          <p:nvPr/>
        </p:nvGrpSpPr>
        <p:grpSpPr>
          <a:xfrm>
            <a:off x="3176638" y="1408882"/>
            <a:ext cx="1150802" cy="1562621"/>
            <a:chOff x="3635896" y="1161529"/>
            <a:chExt cx="1082400" cy="1368152"/>
          </a:xfrm>
        </p:grpSpPr>
        <p:sp>
          <p:nvSpPr>
            <p:cNvPr id="55" name="54 Rectángulo"/>
            <p:cNvSpPr/>
            <p:nvPr/>
          </p:nvSpPr>
          <p:spPr>
            <a:xfrm>
              <a:off x="3635896" y="1161529"/>
              <a:ext cx="1082400" cy="288032"/>
            </a:xfrm>
            <a:prstGeom prst="rect">
              <a:avLst/>
            </a:prstGeom>
            <a:solidFill>
              <a:srgbClr val="00B0F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3635896" y="1521569"/>
              <a:ext cx="1082400" cy="288032"/>
            </a:xfrm>
            <a:prstGeom prst="rect">
              <a:avLst/>
            </a:prstGeom>
            <a:solidFill>
              <a:srgbClr val="00B0F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3635896" y="1881609"/>
              <a:ext cx="1082400" cy="288032"/>
            </a:xfrm>
            <a:prstGeom prst="rect">
              <a:avLst/>
            </a:prstGeom>
            <a:solidFill>
              <a:srgbClr val="00B0F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3635896" y="1187951"/>
              <a:ext cx="1080120" cy="242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200" dirty="0">
                  <a:solidFill>
                    <a:prstClr val="white"/>
                  </a:solidFill>
                  <a:latin typeface="Calibri"/>
                </a:rPr>
                <a:t>Registro</a:t>
              </a: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3635896" y="1547991"/>
              <a:ext cx="1080120" cy="242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200" dirty="0">
                  <a:solidFill>
                    <a:prstClr val="white"/>
                  </a:solidFill>
                  <a:latin typeface="Calibri"/>
                </a:rPr>
                <a:t>Desembolso</a:t>
              </a:r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635896" y="1908031"/>
              <a:ext cx="1080120" cy="242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200" dirty="0">
                  <a:solidFill>
                    <a:prstClr val="white"/>
                  </a:solidFill>
                  <a:latin typeface="Calibri"/>
                </a:rPr>
                <a:t>Concertación</a:t>
              </a:r>
            </a:p>
          </p:txBody>
        </p:sp>
        <p:grpSp>
          <p:nvGrpSpPr>
            <p:cNvPr id="54" name="53 Grupo"/>
            <p:cNvGrpSpPr/>
            <p:nvPr/>
          </p:nvGrpSpPr>
          <p:grpSpPr>
            <a:xfrm>
              <a:off x="3635896" y="2241649"/>
              <a:ext cx="1082400" cy="288032"/>
              <a:chOff x="3635896" y="2241649"/>
              <a:chExt cx="1082400" cy="288032"/>
            </a:xfrm>
          </p:grpSpPr>
          <p:sp>
            <p:nvSpPr>
              <p:cNvPr id="61" name="60 Rectángulo"/>
              <p:cNvSpPr/>
              <p:nvPr/>
            </p:nvSpPr>
            <p:spPr>
              <a:xfrm>
                <a:off x="3635896" y="2241649"/>
                <a:ext cx="1082400" cy="288032"/>
              </a:xfrm>
              <a:prstGeom prst="rect">
                <a:avLst/>
              </a:prstGeom>
              <a:solidFill>
                <a:srgbClr val="00B0F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97127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PE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61 CuadroTexto"/>
              <p:cNvSpPr txBox="1"/>
              <p:nvPr/>
            </p:nvSpPr>
            <p:spPr>
              <a:xfrm>
                <a:off x="3635896" y="2268071"/>
                <a:ext cx="1080120" cy="242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9712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PE" sz="1200" dirty="0">
                    <a:solidFill>
                      <a:prstClr val="white"/>
                    </a:solidFill>
                    <a:latin typeface="Calibri"/>
                  </a:rPr>
                  <a:t>Programación</a:t>
                </a:r>
              </a:p>
            </p:txBody>
          </p:sp>
        </p:grpSp>
      </p:grpSp>
      <p:grpSp>
        <p:nvGrpSpPr>
          <p:cNvPr id="64" name="63 Grupo"/>
          <p:cNvGrpSpPr/>
          <p:nvPr/>
        </p:nvGrpSpPr>
        <p:grpSpPr>
          <a:xfrm>
            <a:off x="1951704" y="3876193"/>
            <a:ext cx="3598250" cy="1151405"/>
            <a:chOff x="2483768" y="3321769"/>
            <a:chExt cx="3384376" cy="1008112"/>
          </a:xfrm>
        </p:grpSpPr>
        <p:sp>
          <p:nvSpPr>
            <p:cNvPr id="65" name="64 Rectángulo"/>
            <p:cNvSpPr/>
            <p:nvPr/>
          </p:nvSpPr>
          <p:spPr>
            <a:xfrm>
              <a:off x="4785744" y="3321769"/>
              <a:ext cx="1082400" cy="1008112"/>
            </a:xfrm>
            <a:prstGeom prst="rect">
              <a:avLst/>
            </a:prstGeom>
            <a:solidFill>
              <a:srgbClr val="008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3633616" y="3321769"/>
              <a:ext cx="1082400" cy="1008112"/>
            </a:xfrm>
            <a:prstGeom prst="rect">
              <a:avLst/>
            </a:prstGeom>
            <a:solidFill>
              <a:srgbClr val="008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67" name="66 Rectángulo"/>
            <p:cNvSpPr/>
            <p:nvPr/>
          </p:nvSpPr>
          <p:spPr>
            <a:xfrm>
              <a:off x="2483768" y="3321769"/>
              <a:ext cx="1082400" cy="1008112"/>
            </a:xfrm>
            <a:prstGeom prst="rect">
              <a:avLst/>
            </a:prstGeom>
            <a:solidFill>
              <a:srgbClr val="008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68" name="67 CuadroTexto"/>
            <p:cNvSpPr txBox="1"/>
            <p:nvPr/>
          </p:nvSpPr>
          <p:spPr>
            <a:xfrm>
              <a:off x="2486048" y="3708231"/>
              <a:ext cx="1080120" cy="242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200" dirty="0">
                  <a:solidFill>
                    <a:prstClr val="white"/>
                  </a:solidFill>
                  <a:latin typeface="Calibri"/>
                </a:rPr>
                <a:t>Pre inversión</a:t>
              </a:r>
            </a:p>
          </p:txBody>
        </p:sp>
        <p:sp>
          <p:nvSpPr>
            <p:cNvPr id="69" name="68 CuadroTexto"/>
            <p:cNvSpPr txBox="1"/>
            <p:nvPr/>
          </p:nvSpPr>
          <p:spPr>
            <a:xfrm>
              <a:off x="3635896" y="3708231"/>
              <a:ext cx="1080120" cy="242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200" dirty="0">
                  <a:solidFill>
                    <a:prstClr val="white"/>
                  </a:solidFill>
                  <a:latin typeface="Calibri"/>
                </a:rPr>
                <a:t>Inversión</a:t>
              </a:r>
            </a:p>
          </p:txBody>
        </p:sp>
        <p:sp>
          <p:nvSpPr>
            <p:cNvPr id="70" name="69 CuadroTexto"/>
            <p:cNvSpPr txBox="1"/>
            <p:nvPr/>
          </p:nvSpPr>
          <p:spPr>
            <a:xfrm>
              <a:off x="4788024" y="3708231"/>
              <a:ext cx="1080120" cy="242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200" dirty="0">
                  <a:solidFill>
                    <a:prstClr val="white"/>
                  </a:solidFill>
                  <a:latin typeface="Calibri"/>
                </a:rPr>
                <a:t>Operación</a:t>
              </a:r>
            </a:p>
          </p:txBody>
        </p:sp>
      </p:grpSp>
      <p:grpSp>
        <p:nvGrpSpPr>
          <p:cNvPr id="82" name="81 Grupo"/>
          <p:cNvGrpSpPr/>
          <p:nvPr/>
        </p:nvGrpSpPr>
        <p:grpSpPr>
          <a:xfrm>
            <a:off x="2502802" y="2642538"/>
            <a:ext cx="1844090" cy="2385053"/>
            <a:chOff x="3002112" y="2241649"/>
            <a:chExt cx="1734480" cy="2088232"/>
          </a:xfrm>
        </p:grpSpPr>
        <p:sp>
          <p:nvSpPr>
            <p:cNvPr id="74" name="73 Rectángulo"/>
            <p:cNvSpPr/>
            <p:nvPr/>
          </p:nvSpPr>
          <p:spPr>
            <a:xfrm>
              <a:off x="3635896" y="3321769"/>
              <a:ext cx="538920" cy="1008112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75" name="74 Rectángulo"/>
            <p:cNvSpPr/>
            <p:nvPr/>
          </p:nvSpPr>
          <p:spPr>
            <a:xfrm>
              <a:off x="4174816" y="3321769"/>
              <a:ext cx="543480" cy="1008112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76" name="75 Rectángulo"/>
            <p:cNvSpPr/>
            <p:nvPr/>
          </p:nvSpPr>
          <p:spPr>
            <a:xfrm>
              <a:off x="3059832" y="2601689"/>
              <a:ext cx="506336" cy="1728192"/>
            </a:xfrm>
            <a:prstGeom prst="rect">
              <a:avLst/>
            </a:prstGeom>
            <a:solidFill>
              <a:srgbClr val="0000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grpSp>
          <p:nvGrpSpPr>
            <p:cNvPr id="78" name="77 Grupo"/>
            <p:cNvGrpSpPr/>
            <p:nvPr/>
          </p:nvGrpSpPr>
          <p:grpSpPr>
            <a:xfrm>
              <a:off x="3635896" y="2241649"/>
              <a:ext cx="1100696" cy="288032"/>
              <a:chOff x="3635896" y="2241649"/>
              <a:chExt cx="1100696" cy="288032"/>
            </a:xfrm>
          </p:grpSpPr>
          <p:sp>
            <p:nvSpPr>
              <p:cNvPr id="72" name="71 Rectángulo"/>
              <p:cNvSpPr/>
              <p:nvPr/>
            </p:nvSpPr>
            <p:spPr>
              <a:xfrm>
                <a:off x="3635896" y="2241649"/>
                <a:ext cx="1082400" cy="288032"/>
              </a:xfrm>
              <a:prstGeom prst="rect">
                <a:avLst/>
              </a:prstGeom>
              <a:solidFill>
                <a:srgbClr val="3399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97127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PE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76 CuadroTexto"/>
              <p:cNvSpPr txBox="1"/>
              <p:nvPr/>
            </p:nvSpPr>
            <p:spPr>
              <a:xfrm>
                <a:off x="3635896" y="2252682"/>
                <a:ext cx="1100696" cy="242526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square" rtlCol="0">
                <a:spAutoFit/>
              </a:bodyPr>
              <a:lstStyle/>
              <a:p>
                <a:pPr algn="ctr" defTabSz="99712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PE" sz="1200" dirty="0">
                    <a:solidFill>
                      <a:prstClr val="white"/>
                    </a:solidFill>
                    <a:latin typeface="Calibri"/>
                  </a:rPr>
                  <a:t>Programación</a:t>
                </a:r>
              </a:p>
            </p:txBody>
          </p:sp>
        </p:grpSp>
        <p:sp>
          <p:nvSpPr>
            <p:cNvPr id="79" name="78 CuadroTexto"/>
            <p:cNvSpPr txBox="1"/>
            <p:nvPr/>
          </p:nvSpPr>
          <p:spPr>
            <a:xfrm>
              <a:off x="3002112" y="3153653"/>
              <a:ext cx="633784" cy="565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200" dirty="0">
                  <a:solidFill>
                    <a:prstClr val="white"/>
                  </a:solidFill>
                  <a:latin typeface="Calibri"/>
                </a:rPr>
                <a:t>Actos Preparatorios</a:t>
              </a:r>
            </a:p>
          </p:txBody>
        </p:sp>
        <p:sp>
          <p:nvSpPr>
            <p:cNvPr id="80" name="79 CuadroTexto"/>
            <p:cNvSpPr txBox="1"/>
            <p:nvPr/>
          </p:nvSpPr>
          <p:spPr>
            <a:xfrm>
              <a:off x="3633616" y="3537793"/>
              <a:ext cx="578344" cy="377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100" dirty="0" err="1">
                  <a:solidFill>
                    <a:prstClr val="white"/>
                  </a:solidFill>
                  <a:latin typeface="Calibri"/>
                </a:rPr>
                <a:t>Selec</a:t>
              </a:r>
              <a:r>
                <a:rPr lang="es-PE" sz="1100" dirty="0">
                  <a:solidFill>
                    <a:prstClr val="white"/>
                  </a:solidFill>
                  <a:latin typeface="Calibri"/>
                </a:rPr>
                <a:t>-</a:t>
              </a:r>
            </a:p>
            <a:p>
              <a:pPr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100" dirty="0" err="1">
                  <a:solidFill>
                    <a:prstClr val="white"/>
                  </a:solidFill>
                  <a:latin typeface="Calibri"/>
                </a:rPr>
                <a:t>ción</a:t>
              </a:r>
              <a:endParaRPr lang="es-PE" sz="11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80 CuadroTexto"/>
            <p:cNvSpPr txBox="1"/>
            <p:nvPr/>
          </p:nvSpPr>
          <p:spPr>
            <a:xfrm>
              <a:off x="4139952" y="3538954"/>
              <a:ext cx="578344" cy="404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200" dirty="0">
                  <a:solidFill>
                    <a:prstClr val="white"/>
                  </a:solidFill>
                  <a:latin typeface="Calibri"/>
                </a:rPr>
                <a:t>Contrato</a:t>
              </a:r>
            </a:p>
          </p:txBody>
        </p:sp>
      </p:grpSp>
      <p:grpSp>
        <p:nvGrpSpPr>
          <p:cNvPr id="87" name="86 Grupo"/>
          <p:cNvGrpSpPr/>
          <p:nvPr/>
        </p:nvGrpSpPr>
        <p:grpSpPr>
          <a:xfrm>
            <a:off x="3742343" y="4758143"/>
            <a:ext cx="656808" cy="314939"/>
            <a:chOff x="4167976" y="4094112"/>
            <a:chExt cx="617768" cy="275744"/>
          </a:xfrm>
        </p:grpSpPr>
        <p:sp>
          <p:nvSpPr>
            <p:cNvPr id="83" name="82 Rectángulo"/>
            <p:cNvSpPr/>
            <p:nvPr/>
          </p:nvSpPr>
          <p:spPr>
            <a:xfrm>
              <a:off x="4211960" y="4113857"/>
              <a:ext cx="216024" cy="216024"/>
            </a:xfrm>
            <a:prstGeom prst="rect">
              <a:avLst/>
            </a:prstGeom>
            <a:solidFill>
              <a:srgbClr val="CC99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84" name="83 Rectángulo"/>
            <p:cNvSpPr/>
            <p:nvPr/>
          </p:nvSpPr>
          <p:spPr>
            <a:xfrm>
              <a:off x="4499992" y="4113857"/>
              <a:ext cx="21602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85" name="84 CuadroTexto"/>
            <p:cNvSpPr txBox="1"/>
            <p:nvPr/>
          </p:nvSpPr>
          <p:spPr>
            <a:xfrm>
              <a:off x="4167976" y="4094112"/>
              <a:ext cx="250584" cy="255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300" dirty="0">
                  <a:solidFill>
                    <a:prstClr val="white"/>
                  </a:solidFill>
                  <a:latin typeface="Calibri"/>
                </a:rPr>
                <a:t>T</a:t>
              </a:r>
            </a:p>
          </p:txBody>
        </p:sp>
        <p:sp>
          <p:nvSpPr>
            <p:cNvPr id="86" name="85 CuadroTexto"/>
            <p:cNvSpPr txBox="1"/>
            <p:nvPr/>
          </p:nvSpPr>
          <p:spPr>
            <a:xfrm>
              <a:off x="4427984" y="4113857"/>
              <a:ext cx="357760" cy="255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300" dirty="0">
                  <a:solidFill>
                    <a:prstClr val="white"/>
                  </a:solidFill>
                  <a:latin typeface="Calibri"/>
                </a:rPr>
                <a:t>C</a:t>
              </a:r>
            </a:p>
          </p:txBody>
        </p:sp>
      </p:grpSp>
      <p:grpSp>
        <p:nvGrpSpPr>
          <p:cNvPr id="97" name="96 Grupo"/>
          <p:cNvGrpSpPr/>
          <p:nvPr/>
        </p:nvGrpSpPr>
        <p:grpSpPr>
          <a:xfrm>
            <a:off x="3712560" y="3876193"/>
            <a:ext cx="1913963" cy="1151405"/>
            <a:chOff x="4139952" y="3321769"/>
            <a:chExt cx="1800200" cy="1008112"/>
          </a:xfrm>
        </p:grpSpPr>
        <p:sp>
          <p:nvSpPr>
            <p:cNvPr id="88" name="87 Rectángulo"/>
            <p:cNvSpPr/>
            <p:nvPr/>
          </p:nvSpPr>
          <p:spPr>
            <a:xfrm>
              <a:off x="4785744" y="3321769"/>
              <a:ext cx="543480" cy="504056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89" name="88 Rectángulo"/>
            <p:cNvSpPr/>
            <p:nvPr/>
          </p:nvSpPr>
          <p:spPr>
            <a:xfrm>
              <a:off x="5326944" y="3321769"/>
              <a:ext cx="541200" cy="1008112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90" name="89 Rectángulo"/>
            <p:cNvSpPr/>
            <p:nvPr/>
          </p:nvSpPr>
          <p:spPr>
            <a:xfrm>
              <a:off x="4177096" y="3762201"/>
              <a:ext cx="541200" cy="279648"/>
            </a:xfrm>
            <a:prstGeom prst="rect">
              <a:avLst/>
            </a:prstGeom>
            <a:solidFill>
              <a:srgbClr val="00206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91" name="90 CuadroTexto"/>
            <p:cNvSpPr txBox="1"/>
            <p:nvPr/>
          </p:nvSpPr>
          <p:spPr>
            <a:xfrm>
              <a:off x="4139952" y="3780239"/>
              <a:ext cx="645792" cy="202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900" dirty="0">
                  <a:solidFill>
                    <a:prstClr val="white"/>
                  </a:solidFill>
                  <a:latin typeface="Calibri"/>
                </a:rPr>
                <a:t>Recepción </a:t>
              </a:r>
            </a:p>
          </p:txBody>
        </p:sp>
        <p:sp>
          <p:nvSpPr>
            <p:cNvPr id="94" name="93 CuadroTexto"/>
            <p:cNvSpPr txBox="1"/>
            <p:nvPr/>
          </p:nvSpPr>
          <p:spPr>
            <a:xfrm>
              <a:off x="5329224" y="3681809"/>
              <a:ext cx="610928" cy="377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100" dirty="0" err="1">
                  <a:solidFill>
                    <a:prstClr val="white"/>
                  </a:solidFill>
                  <a:latin typeface="Calibri"/>
                </a:rPr>
                <a:t>Dispo-sición</a:t>
              </a:r>
              <a:endParaRPr lang="es-PE" sz="11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94 Rectángulo"/>
            <p:cNvSpPr/>
            <p:nvPr/>
          </p:nvSpPr>
          <p:spPr>
            <a:xfrm>
              <a:off x="4788024" y="3825825"/>
              <a:ext cx="543480" cy="504056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93" name="92 CuadroTexto"/>
            <p:cNvSpPr txBox="1"/>
            <p:nvPr/>
          </p:nvSpPr>
          <p:spPr>
            <a:xfrm>
              <a:off x="4753160" y="3897833"/>
              <a:ext cx="610928" cy="377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100" dirty="0" err="1">
                  <a:solidFill>
                    <a:prstClr val="white"/>
                  </a:solidFill>
                  <a:latin typeface="Calibri"/>
                </a:rPr>
                <a:t>Utili-zación</a:t>
              </a:r>
              <a:endParaRPr lang="es-PE" sz="11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" name="91 CuadroTexto"/>
            <p:cNvSpPr txBox="1"/>
            <p:nvPr/>
          </p:nvSpPr>
          <p:spPr>
            <a:xfrm>
              <a:off x="4716016" y="3465785"/>
              <a:ext cx="645792" cy="229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9712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PE" sz="1100" dirty="0">
                  <a:solidFill>
                    <a:prstClr val="white"/>
                  </a:solidFill>
                  <a:latin typeface="Calibri"/>
                </a:rPr>
                <a:t>Registro</a:t>
              </a:r>
            </a:p>
          </p:txBody>
        </p:sp>
      </p:grpSp>
      <p:grpSp>
        <p:nvGrpSpPr>
          <p:cNvPr id="102" name="101 Grupo"/>
          <p:cNvGrpSpPr/>
          <p:nvPr/>
        </p:nvGrpSpPr>
        <p:grpSpPr>
          <a:xfrm>
            <a:off x="4399150" y="3876177"/>
            <a:ext cx="1150802" cy="1151405"/>
            <a:chOff x="4785744" y="3321769"/>
            <a:chExt cx="1082400" cy="1008112"/>
          </a:xfrm>
        </p:grpSpPr>
        <p:sp>
          <p:nvSpPr>
            <p:cNvPr id="98" name="97 Rectángulo"/>
            <p:cNvSpPr/>
            <p:nvPr/>
          </p:nvSpPr>
          <p:spPr>
            <a:xfrm>
              <a:off x="4785744" y="3321769"/>
              <a:ext cx="545760" cy="100811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99" name="98 Rectángulo"/>
            <p:cNvSpPr/>
            <p:nvPr/>
          </p:nvSpPr>
          <p:spPr>
            <a:xfrm>
              <a:off x="5331504" y="3321769"/>
              <a:ext cx="536640" cy="100811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7127" fontAlgn="auto">
                <a:spcBef>
                  <a:spcPts val="0"/>
                </a:spcBef>
                <a:spcAft>
                  <a:spcPts val="0"/>
                </a:spcAft>
              </a:pPr>
              <a:endParaRPr lang="es-PE">
                <a:solidFill>
                  <a:prstClr val="white"/>
                </a:solidFill>
              </a:endParaRPr>
            </a:p>
          </p:txBody>
        </p:sp>
        <p:sp>
          <p:nvSpPr>
            <p:cNvPr id="101" name="100 Rectángulo"/>
            <p:cNvSpPr/>
            <p:nvPr/>
          </p:nvSpPr>
          <p:spPr>
            <a:xfrm>
              <a:off x="4788024" y="3393777"/>
              <a:ext cx="538920" cy="916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9712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900" b="1" dirty="0">
                  <a:solidFill>
                    <a:srgbClr val="002060"/>
                  </a:solidFill>
                  <a:latin typeface="Calibri"/>
                </a:rPr>
                <a:t>ADMINIST.</a:t>
              </a:r>
            </a:p>
            <a:p>
              <a:pPr defTabSz="99712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900" b="1" dirty="0">
                <a:solidFill>
                  <a:srgbClr val="002060"/>
                </a:solidFill>
                <a:latin typeface="Calibri"/>
              </a:endParaRPr>
            </a:p>
            <a:p>
              <a:pPr defTabSz="99712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900" b="1" dirty="0">
                  <a:solidFill>
                    <a:srgbClr val="002060"/>
                  </a:solidFill>
                  <a:latin typeface="Calibri"/>
                </a:rPr>
                <a:t>Y</a:t>
              </a:r>
            </a:p>
            <a:p>
              <a:pPr defTabSz="99712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900" b="1" dirty="0">
                <a:solidFill>
                  <a:srgbClr val="002060"/>
                </a:solidFill>
                <a:latin typeface="Calibri"/>
              </a:endParaRPr>
            </a:p>
            <a:p>
              <a:pPr defTabSz="99712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900" b="1" dirty="0">
                  <a:solidFill>
                    <a:srgbClr val="002060"/>
                  </a:solidFill>
                  <a:latin typeface="Calibri"/>
                </a:rPr>
                <a:t> </a:t>
              </a:r>
              <a:r>
                <a:rPr lang="es-ES" sz="800" b="1" dirty="0">
                  <a:solidFill>
                    <a:srgbClr val="002060"/>
                  </a:solidFill>
                  <a:latin typeface="Calibri"/>
                </a:rPr>
                <a:t>GESTIÓN</a:t>
              </a:r>
            </a:p>
          </p:txBody>
        </p:sp>
        <p:sp>
          <p:nvSpPr>
            <p:cNvPr id="100" name="99 Rectángulo"/>
            <p:cNvSpPr/>
            <p:nvPr/>
          </p:nvSpPr>
          <p:spPr>
            <a:xfrm>
              <a:off x="5364088" y="3662064"/>
              <a:ext cx="50405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9712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800" b="1" dirty="0">
                  <a:solidFill>
                    <a:srgbClr val="002060"/>
                  </a:solidFill>
                  <a:latin typeface="Calibri"/>
                </a:rPr>
                <a:t>DISPOSICION</a:t>
              </a:r>
            </a:p>
          </p:txBody>
        </p:sp>
      </p:grpSp>
      <p:sp>
        <p:nvSpPr>
          <p:cNvPr id="103" name="102 Rectángulo redondeado"/>
          <p:cNvSpPr/>
          <p:nvPr/>
        </p:nvSpPr>
        <p:spPr>
          <a:xfrm>
            <a:off x="343973" y="1162165"/>
            <a:ext cx="6813707" cy="4441133"/>
          </a:xfrm>
          <a:prstGeom prst="roundRect">
            <a:avLst/>
          </a:prstGeom>
          <a:noFill/>
          <a:ln w="25400">
            <a:solidFill>
              <a:srgbClr val="00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14" tIns="49856" rIns="99714" bIns="49856" rtlCol="0" anchor="ctr"/>
          <a:lstStyle/>
          <a:p>
            <a:pPr algn="ctr" defTabSz="997127" fontAlgn="auto">
              <a:spcBef>
                <a:spcPts val="0"/>
              </a:spcBef>
              <a:spcAft>
                <a:spcPts val="0"/>
              </a:spcAft>
            </a:pPr>
            <a:endParaRPr lang="es-PE">
              <a:solidFill>
                <a:prstClr val="white"/>
              </a:solidFill>
            </a:endParaRPr>
          </a:p>
        </p:txBody>
      </p:sp>
      <p:sp>
        <p:nvSpPr>
          <p:cNvPr id="104" name="103 Rectángulo redondeado"/>
          <p:cNvSpPr/>
          <p:nvPr/>
        </p:nvSpPr>
        <p:spPr>
          <a:xfrm>
            <a:off x="267450" y="1062331"/>
            <a:ext cx="6966853" cy="4623196"/>
          </a:xfrm>
          <a:prstGeom prst="roundRect">
            <a:avLst/>
          </a:prstGeom>
          <a:noFill/>
          <a:ln w="25400"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14" tIns="49856" rIns="99714" bIns="49856" rtlCol="0" anchor="ctr"/>
          <a:lstStyle/>
          <a:p>
            <a:pPr algn="ctr" defTabSz="997127" fontAlgn="auto">
              <a:spcBef>
                <a:spcPts val="0"/>
              </a:spcBef>
              <a:spcAft>
                <a:spcPts val="0"/>
              </a:spcAft>
            </a:pPr>
            <a:endParaRPr lang="es-PE">
              <a:solidFill>
                <a:prstClr val="white"/>
              </a:solidFill>
            </a:endParaRPr>
          </a:p>
        </p:txBody>
      </p:sp>
      <p:cxnSp>
        <p:nvCxnSpPr>
          <p:cNvPr id="107" name="106 Conector recto"/>
          <p:cNvCxnSpPr/>
          <p:nvPr/>
        </p:nvCxnSpPr>
        <p:spPr>
          <a:xfrm>
            <a:off x="7274448" y="5073146"/>
            <a:ext cx="1950329" cy="0"/>
          </a:xfrm>
          <a:prstGeom prst="lin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97 CuadroTexto"/>
          <p:cNvSpPr txBox="1">
            <a:spLocks noChangeArrowheads="1"/>
          </p:cNvSpPr>
          <p:nvPr/>
        </p:nvSpPr>
        <p:spPr bwMode="auto">
          <a:xfrm>
            <a:off x="7618832" y="3191335"/>
            <a:ext cx="1647345" cy="33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714" tIns="49856" rIns="99714" bIns="49856">
            <a:spAutoFit/>
          </a:bodyPr>
          <a:lstStyle/>
          <a:p>
            <a:pPr defTabSz="997127"/>
            <a:r>
              <a:rPr lang="es-ES" sz="1500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Endeudamiento</a:t>
            </a:r>
          </a:p>
        </p:txBody>
      </p:sp>
      <p:sp>
        <p:nvSpPr>
          <p:cNvPr id="109" name="98 CuadroTexto"/>
          <p:cNvSpPr txBox="1">
            <a:spLocks noChangeArrowheads="1"/>
          </p:cNvSpPr>
          <p:nvPr/>
        </p:nvSpPr>
        <p:spPr bwMode="auto">
          <a:xfrm>
            <a:off x="7618833" y="3436100"/>
            <a:ext cx="1746907" cy="33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714" tIns="49856" rIns="99714" bIns="49856">
            <a:spAutoFit/>
          </a:bodyPr>
          <a:lstStyle/>
          <a:p>
            <a:pPr defTabSz="997127"/>
            <a:r>
              <a:rPr lang="es-ES" sz="1500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Inversión </a:t>
            </a:r>
            <a:r>
              <a:rPr lang="es-ES" sz="1500" dirty="0" err="1">
                <a:solidFill>
                  <a:srgbClr val="003399">
                    <a:lumMod val="75000"/>
                  </a:srgbClr>
                </a:solidFill>
                <a:latin typeface="Calibri"/>
              </a:rPr>
              <a:t>Púb</a:t>
            </a:r>
            <a:r>
              <a:rPr lang="es-ES" sz="1500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.</a:t>
            </a:r>
          </a:p>
        </p:txBody>
      </p:sp>
      <p:sp>
        <p:nvSpPr>
          <p:cNvPr id="110" name="99 CuadroTexto"/>
          <p:cNvSpPr txBox="1">
            <a:spLocks noChangeArrowheads="1"/>
          </p:cNvSpPr>
          <p:nvPr/>
        </p:nvSpPr>
        <p:spPr bwMode="auto">
          <a:xfrm>
            <a:off x="7642440" y="3680886"/>
            <a:ext cx="1875169" cy="33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714" tIns="49856" rIns="99714" bIns="49856">
            <a:spAutoFit/>
          </a:bodyPr>
          <a:lstStyle/>
          <a:p>
            <a:pPr defTabSz="997127"/>
            <a:r>
              <a:rPr lang="es-ES" sz="1500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Contratación </a:t>
            </a:r>
            <a:r>
              <a:rPr lang="es-ES" sz="1500" dirty="0" err="1">
                <a:solidFill>
                  <a:srgbClr val="003399">
                    <a:lumMod val="75000"/>
                  </a:srgbClr>
                </a:solidFill>
                <a:latin typeface="Calibri"/>
              </a:rPr>
              <a:t>Púb</a:t>
            </a:r>
            <a:r>
              <a:rPr lang="es-ES" sz="1500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.</a:t>
            </a:r>
          </a:p>
        </p:txBody>
      </p:sp>
      <p:sp>
        <p:nvSpPr>
          <p:cNvPr id="111" name="100 CuadroTexto"/>
          <p:cNvSpPr txBox="1">
            <a:spLocks noChangeArrowheads="1"/>
          </p:cNvSpPr>
          <p:nvPr/>
        </p:nvSpPr>
        <p:spPr bwMode="auto">
          <a:xfrm>
            <a:off x="7618864" y="3925652"/>
            <a:ext cx="1367135" cy="33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14" tIns="49856" rIns="99714" bIns="49856">
            <a:spAutoFit/>
          </a:bodyPr>
          <a:lstStyle/>
          <a:p>
            <a:pPr defTabSz="997127"/>
            <a:r>
              <a:rPr lang="es-ES" sz="1500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Tesorería</a:t>
            </a:r>
          </a:p>
        </p:txBody>
      </p:sp>
      <p:sp>
        <p:nvSpPr>
          <p:cNvPr id="112" name="101 CuadroTexto"/>
          <p:cNvSpPr txBox="1">
            <a:spLocks noChangeArrowheads="1"/>
          </p:cNvSpPr>
          <p:nvPr/>
        </p:nvSpPr>
        <p:spPr bwMode="auto">
          <a:xfrm>
            <a:off x="7618864" y="4170438"/>
            <a:ext cx="1367135" cy="33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14" tIns="49856" rIns="99714" bIns="49856">
            <a:spAutoFit/>
          </a:bodyPr>
          <a:lstStyle/>
          <a:p>
            <a:pPr defTabSz="997127"/>
            <a:r>
              <a:rPr lang="es-ES" sz="1500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Contabilidad</a:t>
            </a:r>
          </a:p>
        </p:txBody>
      </p:sp>
      <p:sp>
        <p:nvSpPr>
          <p:cNvPr id="113" name="102 CuadroTexto"/>
          <p:cNvSpPr txBox="1">
            <a:spLocks noChangeArrowheads="1"/>
          </p:cNvSpPr>
          <p:nvPr/>
        </p:nvSpPr>
        <p:spPr bwMode="auto">
          <a:xfrm>
            <a:off x="7618832" y="4415204"/>
            <a:ext cx="1647345" cy="33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714" tIns="49856" rIns="99714" bIns="49856">
            <a:spAutoFit/>
          </a:bodyPr>
          <a:lstStyle/>
          <a:p>
            <a:pPr defTabSz="997127"/>
            <a:r>
              <a:rPr lang="es-ES" sz="1500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Abastecimiento</a:t>
            </a:r>
          </a:p>
        </p:txBody>
      </p:sp>
      <p:sp>
        <p:nvSpPr>
          <p:cNvPr id="114" name="103 CuadroTexto"/>
          <p:cNvSpPr txBox="1">
            <a:spLocks noChangeArrowheads="1"/>
          </p:cNvSpPr>
          <p:nvPr/>
        </p:nvSpPr>
        <p:spPr bwMode="auto">
          <a:xfrm>
            <a:off x="7618860" y="4659989"/>
            <a:ext cx="1713171" cy="33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714" tIns="49856" rIns="99714" bIns="49856">
            <a:spAutoFit/>
          </a:bodyPr>
          <a:lstStyle/>
          <a:p>
            <a:pPr defTabSz="997127"/>
            <a:r>
              <a:rPr lang="es-ES" sz="1500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Bienes Estatales</a:t>
            </a:r>
          </a:p>
        </p:txBody>
      </p:sp>
      <p:sp>
        <p:nvSpPr>
          <p:cNvPr id="115" name="104 CuadroTexto"/>
          <p:cNvSpPr txBox="1">
            <a:spLocks noChangeArrowheads="1"/>
          </p:cNvSpPr>
          <p:nvPr/>
        </p:nvSpPr>
        <p:spPr bwMode="auto">
          <a:xfrm>
            <a:off x="7682053" y="5086105"/>
            <a:ext cx="2176427" cy="33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714" tIns="49856" rIns="99714" bIns="49856">
            <a:spAutoFit/>
          </a:bodyPr>
          <a:lstStyle/>
          <a:p>
            <a:pPr defTabSz="997127"/>
            <a:r>
              <a:rPr lang="es-ES" sz="1500" dirty="0">
                <a:solidFill>
                  <a:srgbClr val="FF0000"/>
                </a:solidFill>
                <a:latin typeface="Calibri"/>
              </a:rPr>
              <a:t>Contraloría</a:t>
            </a:r>
          </a:p>
        </p:txBody>
      </p:sp>
      <p:sp>
        <p:nvSpPr>
          <p:cNvPr id="116" name="104 CuadroTexto"/>
          <p:cNvSpPr txBox="1">
            <a:spLocks noChangeArrowheads="1"/>
          </p:cNvSpPr>
          <p:nvPr/>
        </p:nvSpPr>
        <p:spPr bwMode="auto">
          <a:xfrm>
            <a:off x="7618873" y="5334010"/>
            <a:ext cx="1898769" cy="33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714" tIns="49856" rIns="99714" bIns="49856">
            <a:spAutoFit/>
          </a:bodyPr>
          <a:lstStyle/>
          <a:p>
            <a:pPr defTabSz="997127"/>
            <a:r>
              <a:rPr lang="es-ES" sz="1500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Recursos Humanos</a:t>
            </a:r>
          </a:p>
        </p:txBody>
      </p:sp>
      <p:sp>
        <p:nvSpPr>
          <p:cNvPr id="117" name="116 Rectángulo"/>
          <p:cNvSpPr/>
          <p:nvPr/>
        </p:nvSpPr>
        <p:spPr>
          <a:xfrm>
            <a:off x="7414590" y="2765159"/>
            <a:ext cx="227856" cy="244774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14" tIns="49856" rIns="99714" bIns="49856" anchor="ctr"/>
          <a:lstStyle/>
          <a:p>
            <a:pPr defTabSz="997127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18" name="117 Rectángulo"/>
          <p:cNvSpPr/>
          <p:nvPr/>
        </p:nvSpPr>
        <p:spPr>
          <a:xfrm>
            <a:off x="7414590" y="3989067"/>
            <a:ext cx="227856" cy="244775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14" tIns="49856" rIns="99714" bIns="49856" anchor="ctr"/>
          <a:lstStyle/>
          <a:p>
            <a:pPr defTabSz="997127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19" name="118 Rectángulo"/>
          <p:cNvSpPr/>
          <p:nvPr/>
        </p:nvSpPr>
        <p:spPr>
          <a:xfrm>
            <a:off x="7414590" y="4233809"/>
            <a:ext cx="227856" cy="24477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14" tIns="49856" rIns="99714" bIns="49856" anchor="ctr"/>
          <a:lstStyle/>
          <a:p>
            <a:pPr defTabSz="997127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20" name="119 Rectángulo"/>
          <p:cNvSpPr/>
          <p:nvPr/>
        </p:nvSpPr>
        <p:spPr>
          <a:xfrm>
            <a:off x="7414590" y="4478619"/>
            <a:ext cx="227856" cy="244775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14" tIns="49856" rIns="99714" bIns="49856" anchor="ctr"/>
          <a:lstStyle/>
          <a:p>
            <a:pPr defTabSz="997127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21" name="120 Rectángulo"/>
          <p:cNvSpPr/>
          <p:nvPr/>
        </p:nvSpPr>
        <p:spPr>
          <a:xfrm>
            <a:off x="7414590" y="4723361"/>
            <a:ext cx="227856" cy="244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14" tIns="49856" rIns="99714" bIns="49856" anchor="ctr"/>
          <a:lstStyle/>
          <a:p>
            <a:pPr defTabSz="997127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23" name="122 Rectángulo"/>
          <p:cNvSpPr/>
          <p:nvPr/>
        </p:nvSpPr>
        <p:spPr>
          <a:xfrm>
            <a:off x="7414590" y="5440759"/>
            <a:ext cx="227856" cy="24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14" tIns="49856" rIns="99714" bIns="49856" anchor="ctr"/>
          <a:lstStyle/>
          <a:p>
            <a:pPr defTabSz="997127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24" name="123 Rectángulo"/>
          <p:cNvSpPr/>
          <p:nvPr/>
        </p:nvSpPr>
        <p:spPr>
          <a:xfrm>
            <a:off x="7414590" y="3009970"/>
            <a:ext cx="227856" cy="24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14" tIns="49856" rIns="99714" bIns="49856" anchor="ctr"/>
          <a:lstStyle/>
          <a:p>
            <a:pPr defTabSz="997127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25" name="124 Rectángulo"/>
          <p:cNvSpPr/>
          <p:nvPr/>
        </p:nvSpPr>
        <p:spPr>
          <a:xfrm>
            <a:off x="7414590" y="3254711"/>
            <a:ext cx="227856" cy="2447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14" tIns="49856" rIns="99714" bIns="49856" anchor="ctr"/>
          <a:lstStyle/>
          <a:p>
            <a:pPr defTabSz="997127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26" name="125 Rectángulo"/>
          <p:cNvSpPr/>
          <p:nvPr/>
        </p:nvSpPr>
        <p:spPr>
          <a:xfrm>
            <a:off x="7414590" y="3499518"/>
            <a:ext cx="227856" cy="2447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14" tIns="49856" rIns="99714" bIns="49856" anchor="ctr"/>
          <a:lstStyle/>
          <a:p>
            <a:pPr defTabSz="997127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27" name="126 Rectángulo"/>
          <p:cNvSpPr/>
          <p:nvPr/>
        </p:nvSpPr>
        <p:spPr>
          <a:xfrm>
            <a:off x="7414590" y="3744259"/>
            <a:ext cx="227856" cy="24477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14" tIns="49856" rIns="99714" bIns="49856" anchor="ctr"/>
          <a:lstStyle/>
          <a:p>
            <a:pPr defTabSz="997127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28" name="96 CuadroTexto"/>
          <p:cNvSpPr txBox="1">
            <a:spLocks noChangeArrowheads="1"/>
          </p:cNvSpPr>
          <p:nvPr/>
        </p:nvSpPr>
        <p:spPr bwMode="auto">
          <a:xfrm>
            <a:off x="7618864" y="2946552"/>
            <a:ext cx="1367135" cy="33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14" tIns="49856" rIns="99714" bIns="49856">
            <a:spAutoFit/>
          </a:bodyPr>
          <a:lstStyle/>
          <a:p>
            <a:pPr defTabSz="997127"/>
            <a:r>
              <a:rPr lang="es-ES" sz="1500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Presupuesto</a:t>
            </a:r>
          </a:p>
        </p:txBody>
      </p:sp>
      <p:sp>
        <p:nvSpPr>
          <p:cNvPr id="129" name="95 CuadroTexto"/>
          <p:cNvSpPr txBox="1">
            <a:spLocks noChangeArrowheads="1"/>
          </p:cNvSpPr>
          <p:nvPr/>
        </p:nvSpPr>
        <p:spPr bwMode="auto">
          <a:xfrm>
            <a:off x="7618864" y="2701773"/>
            <a:ext cx="1367135" cy="33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14" tIns="49856" rIns="99714" bIns="49856">
            <a:spAutoFit/>
          </a:bodyPr>
          <a:lstStyle/>
          <a:p>
            <a:pPr defTabSz="997127"/>
            <a:r>
              <a:rPr lang="es-ES" sz="1500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Planificación</a:t>
            </a:r>
          </a:p>
        </p:txBody>
      </p:sp>
      <p:sp>
        <p:nvSpPr>
          <p:cNvPr id="106" name="105 Rectángulo"/>
          <p:cNvSpPr/>
          <p:nvPr/>
        </p:nvSpPr>
        <p:spPr>
          <a:xfrm>
            <a:off x="7441389" y="5121507"/>
            <a:ext cx="227856" cy="2447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14" tIns="49856" rIns="99714" bIns="49856" anchor="ctr"/>
          <a:lstStyle/>
          <a:p>
            <a:pPr defTabSz="997127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350" y="4"/>
            <a:ext cx="772510" cy="33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96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CuadroTexto"/>
          <p:cNvSpPr txBox="1"/>
          <p:nvPr/>
        </p:nvSpPr>
        <p:spPr>
          <a:xfrm>
            <a:off x="263519" y="224958"/>
            <a:ext cx="8579401" cy="654684"/>
          </a:xfrm>
          <a:prstGeom prst="rect">
            <a:avLst/>
          </a:prstGeom>
          <a:noFill/>
        </p:spPr>
        <p:txBody>
          <a:bodyPr wrap="square" lIns="99714" tIns="49856" rIns="99714" bIns="49856" rtlCol="0">
            <a:spAutoFit/>
          </a:bodyPr>
          <a:lstStyle/>
          <a:p>
            <a:pPr defTabSz="997127" fontAlgn="auto">
              <a:spcBef>
                <a:spcPts val="0"/>
              </a:spcBef>
              <a:spcAft>
                <a:spcPts val="0"/>
              </a:spcAft>
            </a:pPr>
            <a:r>
              <a:rPr lang="es-PE" sz="3600" b="1" dirty="0" smtClean="0">
                <a:solidFill>
                  <a:srgbClr val="FF0000"/>
                </a:solidFill>
                <a:latin typeface="Calibri"/>
                <a:cs typeface="+mn-cs"/>
              </a:rPr>
              <a:t>TEMAS EN DISCUSIÓN</a:t>
            </a:r>
            <a:endParaRPr lang="es-PE" sz="36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16509" y="1449090"/>
            <a:ext cx="6912768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7" rIns="91392" bIns="45697" rtlCol="0" anchor="ctr"/>
          <a:lstStyle/>
          <a:p>
            <a:pPr algn="ctr"/>
            <a:r>
              <a:rPr lang="es-PE" sz="3200" b="1" dirty="0">
                <a:solidFill>
                  <a:schemeClr val="tx1"/>
                </a:solidFill>
              </a:rPr>
              <a:t>Sistema de Abastecimiento vs. Sistema de Contrataciones ¿Cómo debe entenderse en la actualidad? </a:t>
            </a:r>
          </a:p>
          <a:p>
            <a:pPr algn="ctr"/>
            <a:endParaRPr lang="es-PE" sz="3200" b="1" dirty="0">
              <a:solidFill>
                <a:schemeClr val="tx1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350" y="4"/>
            <a:ext cx="772510" cy="33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68" y="5437855"/>
            <a:ext cx="759133" cy="33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260525" y="1385466"/>
            <a:ext cx="6912768" cy="1503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7" rIns="91392" bIns="45697" rtlCol="0" anchor="ctr"/>
          <a:lstStyle/>
          <a:p>
            <a:pPr algn="ctr"/>
            <a:endParaRPr lang="es-PE" sz="3200" b="1" dirty="0">
              <a:solidFill>
                <a:schemeClr val="tx1"/>
              </a:solidFill>
            </a:endParaRPr>
          </a:p>
        </p:txBody>
      </p:sp>
      <p:sp>
        <p:nvSpPr>
          <p:cNvPr id="7" name="6 Rectángulo">
            <a:hlinkClick r:id="rId4" action="ppaction://hlinksldjump"/>
          </p:cNvPr>
          <p:cNvSpPr/>
          <p:nvPr/>
        </p:nvSpPr>
        <p:spPr>
          <a:xfrm>
            <a:off x="1260525" y="3321298"/>
            <a:ext cx="6912768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7" rIns="91392" bIns="45697" rtlCol="0" anchor="ctr"/>
          <a:lstStyle/>
          <a:p>
            <a:pPr algn="ctr"/>
            <a:r>
              <a:rPr lang="es-PE" sz="3200" b="1" dirty="0" smtClean="0">
                <a:solidFill>
                  <a:schemeClr val="tx1"/>
                </a:solidFill>
              </a:rPr>
              <a:t>¿</a:t>
            </a:r>
            <a:r>
              <a:rPr lang="es-PE" sz="3200" b="1" dirty="0">
                <a:solidFill>
                  <a:schemeClr val="tx1"/>
                </a:solidFill>
              </a:rPr>
              <a:t>Quién debe ejercer la rectoría del Sistema de Contrataciones Públicas?</a:t>
            </a:r>
          </a:p>
        </p:txBody>
      </p:sp>
    </p:spTree>
    <p:extLst>
      <p:ext uri="{BB962C8B-B14F-4D97-AF65-F5344CB8AC3E}">
        <p14:creationId xmlns:p14="http://schemas.microsoft.com/office/powerpoint/2010/main" val="9646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08397" y="-33395"/>
            <a:ext cx="8579401" cy="762405"/>
          </a:xfrm>
          <a:prstGeom prst="rect">
            <a:avLst/>
          </a:prstGeom>
          <a:noFill/>
        </p:spPr>
        <p:txBody>
          <a:bodyPr wrap="square" lIns="99714" tIns="49856" rIns="99714" bIns="49856" rtlCol="0">
            <a:spAutoFit/>
          </a:bodyPr>
          <a:lstStyle/>
          <a:p>
            <a:pPr defTabSz="997127" fontAlgn="auto">
              <a:spcBef>
                <a:spcPts val="0"/>
              </a:spcBef>
              <a:spcAft>
                <a:spcPts val="0"/>
              </a:spcAft>
            </a:pPr>
            <a:r>
              <a:rPr lang="es-PE" sz="2600" b="1" dirty="0">
                <a:solidFill>
                  <a:srgbClr val="FF0000"/>
                </a:solidFill>
                <a:latin typeface="Calibri"/>
              </a:rPr>
              <a:t>Rectoría del Sistema de Contrataciones </a:t>
            </a:r>
            <a:r>
              <a:rPr lang="es-PE" sz="2600" b="1" dirty="0" smtClean="0">
                <a:solidFill>
                  <a:srgbClr val="FF0000"/>
                </a:solidFill>
                <a:latin typeface="Calibri"/>
              </a:rPr>
              <a:t>Públicas</a:t>
            </a:r>
          </a:p>
          <a:p>
            <a:pPr defTabSz="997127" fontAlgn="auto">
              <a:spcBef>
                <a:spcPts val="0"/>
              </a:spcBef>
              <a:spcAft>
                <a:spcPts val="0"/>
              </a:spcAft>
            </a:pPr>
            <a:r>
              <a:rPr lang="es-PE" sz="17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Ente rector:  </a:t>
            </a:r>
            <a:r>
              <a:rPr lang="es-PE" sz="17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Autoridad técnico-normativa  a nivel </a:t>
            </a:r>
            <a:r>
              <a:rPr lang="es-PE" sz="17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nacional</a:t>
            </a:r>
            <a:endParaRPr lang="es-PE" sz="17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341" y="8965"/>
            <a:ext cx="772510" cy="33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68" y="5409530"/>
            <a:ext cx="759133" cy="33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CuadroTexto"/>
          <p:cNvSpPr txBox="1">
            <a:spLocks noChangeArrowheads="1"/>
          </p:cNvSpPr>
          <p:nvPr/>
        </p:nvSpPr>
        <p:spPr bwMode="auto">
          <a:xfrm>
            <a:off x="2268637" y="1295841"/>
            <a:ext cx="1667451" cy="36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1" rIns="91380" bIns="456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s-PE" b="1" dirty="0" smtClean="0">
                <a:solidFill>
                  <a:srgbClr val="816040"/>
                </a:solidFill>
              </a:rPr>
              <a:t>Administradora</a:t>
            </a:r>
            <a:endParaRPr lang="es-PE" b="1" dirty="0">
              <a:solidFill>
                <a:srgbClr val="816040"/>
              </a:solidFill>
            </a:endParaRPr>
          </a:p>
        </p:txBody>
      </p:sp>
      <p:sp>
        <p:nvSpPr>
          <p:cNvPr id="11" name="7 CuadroTexto"/>
          <p:cNvSpPr txBox="1">
            <a:spLocks noChangeArrowheads="1"/>
          </p:cNvSpPr>
          <p:nvPr/>
        </p:nvSpPr>
        <p:spPr bwMode="auto">
          <a:xfrm>
            <a:off x="2298723" y="2253897"/>
            <a:ext cx="1338066" cy="64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1" rIns="91380" bIns="456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s-PE" b="1" dirty="0" smtClean="0">
                <a:solidFill>
                  <a:srgbClr val="816040"/>
                </a:solidFill>
              </a:rPr>
              <a:t>Verificadora</a:t>
            </a:r>
          </a:p>
          <a:p>
            <a:pPr algn="r" eaLnBrk="1" hangingPunct="1"/>
            <a:r>
              <a:rPr lang="es-PE" b="1" dirty="0" smtClean="0">
                <a:solidFill>
                  <a:srgbClr val="816040"/>
                </a:solidFill>
              </a:rPr>
              <a:t>y de cautela</a:t>
            </a:r>
            <a:endParaRPr lang="es-PE" b="1" dirty="0">
              <a:solidFill>
                <a:srgbClr val="816040"/>
              </a:solidFill>
            </a:endParaRPr>
          </a:p>
        </p:txBody>
      </p:sp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2370666" y="3034799"/>
            <a:ext cx="1266123" cy="36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1" rIns="91380" bIns="456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s-PE" b="1" dirty="0" smtClean="0">
                <a:solidFill>
                  <a:srgbClr val="816040"/>
                </a:solidFill>
              </a:rPr>
              <a:t>Reguladora</a:t>
            </a:r>
            <a:endParaRPr lang="es-PE" b="1" dirty="0">
              <a:solidFill>
                <a:srgbClr val="816040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2052613" y="2602758"/>
            <a:ext cx="254447" cy="453"/>
          </a:xfrm>
          <a:prstGeom prst="straightConnector1">
            <a:avLst/>
          </a:prstGeom>
          <a:ln>
            <a:solidFill>
              <a:srgbClr val="8160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1875012" y="1625530"/>
            <a:ext cx="432048" cy="462662"/>
          </a:xfrm>
          <a:prstGeom prst="straightConnector1">
            <a:avLst/>
          </a:prstGeom>
          <a:ln>
            <a:solidFill>
              <a:srgbClr val="8160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1979265" y="3188325"/>
            <a:ext cx="433388" cy="0"/>
          </a:xfrm>
          <a:prstGeom prst="straightConnector1">
            <a:avLst/>
          </a:prstGeom>
          <a:ln>
            <a:solidFill>
              <a:srgbClr val="8160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4284861" y="680868"/>
            <a:ext cx="2736302" cy="1200270"/>
          </a:xfrm>
          <a:prstGeom prst="rect">
            <a:avLst/>
          </a:prstGeom>
        </p:spPr>
        <p:txBody>
          <a:bodyPr wrap="square" lIns="91380" tIns="45691" rIns="91380" bIns="45691">
            <a:spAutoFit/>
          </a:bodyPr>
          <a:lstStyle/>
          <a:p>
            <a:pPr marL="228449" indent="-228449" algn="just">
              <a:buFont typeface="+mj-lt"/>
              <a:buAutoNum type="arabicPeriod"/>
              <a:defRPr/>
            </a:pPr>
            <a:r>
              <a:rPr lang="es-PE" altLang="es-MX" sz="1200" dirty="0">
                <a:solidFill>
                  <a:prstClr val="black"/>
                </a:solidFill>
              </a:rPr>
              <a:t>SEACE</a:t>
            </a:r>
          </a:p>
          <a:p>
            <a:pPr marL="228449" indent="-228449" algn="just">
              <a:buFont typeface="+mj-lt"/>
              <a:buAutoNum type="arabicPeriod"/>
              <a:defRPr/>
            </a:pPr>
            <a:r>
              <a:rPr lang="es-PE" altLang="es-MX" sz="1200" dirty="0">
                <a:solidFill>
                  <a:prstClr val="black"/>
                </a:solidFill>
              </a:rPr>
              <a:t>RNP</a:t>
            </a:r>
          </a:p>
          <a:p>
            <a:pPr marL="228449" indent="-228449" algn="just">
              <a:buFont typeface="+mj-lt"/>
              <a:buAutoNum type="arabicPeriod"/>
              <a:defRPr/>
            </a:pPr>
            <a:r>
              <a:rPr lang="es-PE" altLang="es-MX" sz="1200" dirty="0">
                <a:solidFill>
                  <a:prstClr val="black"/>
                </a:solidFill>
              </a:rPr>
              <a:t>SNA</a:t>
            </a:r>
          </a:p>
          <a:p>
            <a:pPr marL="228449" indent="-228449" algn="just">
              <a:buFont typeface="+mj-lt"/>
              <a:buAutoNum type="arabicPeriod"/>
              <a:defRPr/>
            </a:pPr>
            <a:r>
              <a:rPr lang="es-PE" altLang="es-MX" sz="1200" dirty="0">
                <a:solidFill>
                  <a:prstClr val="black"/>
                </a:solidFill>
              </a:rPr>
              <a:t>Catálogos electrónicos</a:t>
            </a:r>
          </a:p>
          <a:p>
            <a:pPr marL="228449" indent="-228449" algn="just">
              <a:buFont typeface="+mj-lt"/>
              <a:buAutoNum type="arabicPeriod"/>
              <a:defRPr/>
            </a:pPr>
            <a:r>
              <a:rPr lang="es-PE" altLang="es-MX" sz="1200" dirty="0">
                <a:solidFill>
                  <a:prstClr val="black"/>
                </a:solidFill>
              </a:rPr>
              <a:t>Listado de bienes y servicios para adquirirse por subasta inversa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4358125" y="4043371"/>
            <a:ext cx="4031192" cy="1015604"/>
          </a:xfrm>
          <a:prstGeom prst="rect">
            <a:avLst/>
          </a:prstGeom>
        </p:spPr>
        <p:txBody>
          <a:bodyPr wrap="square" lIns="91380" tIns="45691" rIns="91380" bIns="45691">
            <a:spAutoFit/>
          </a:bodyPr>
          <a:lstStyle/>
          <a:p>
            <a:pPr marL="228600" indent="-228600">
              <a:buAutoNum type="arabicPeriod"/>
              <a:defRPr/>
            </a:pPr>
            <a:r>
              <a:rPr lang="es-PE" sz="1200" dirty="0" smtClean="0">
                <a:solidFill>
                  <a:prstClr val="black"/>
                </a:solidFill>
              </a:rPr>
              <a:t>Emite </a:t>
            </a:r>
            <a:r>
              <a:rPr lang="es-PE" sz="1200" dirty="0">
                <a:solidFill>
                  <a:prstClr val="black"/>
                </a:solidFill>
              </a:rPr>
              <a:t>opinión </a:t>
            </a:r>
            <a:r>
              <a:rPr lang="es-PE" sz="1200" dirty="0" smtClean="0">
                <a:solidFill>
                  <a:prstClr val="black"/>
                </a:solidFill>
              </a:rPr>
              <a:t>vinculante</a:t>
            </a:r>
          </a:p>
          <a:p>
            <a:pPr marL="228600" indent="-228600">
              <a:buAutoNum type="arabicPeriod"/>
              <a:defRPr/>
            </a:pPr>
            <a:r>
              <a:rPr lang="es-PE" sz="1200" dirty="0" smtClean="0">
                <a:solidFill>
                  <a:prstClr val="black"/>
                </a:solidFill>
              </a:rPr>
              <a:t>Promotora de subasta inversa </a:t>
            </a:r>
          </a:p>
          <a:p>
            <a:pPr marL="228600" indent="-228600">
              <a:buAutoNum type="arabicPeriod"/>
              <a:defRPr/>
            </a:pPr>
            <a:r>
              <a:rPr lang="es-PE" sz="1200" dirty="0" smtClean="0">
                <a:solidFill>
                  <a:prstClr val="black"/>
                </a:solidFill>
              </a:rPr>
              <a:t>Proponer estrategias y estudios para uso eficiente de recursos públicos y reducción de costos.</a:t>
            </a:r>
          </a:p>
          <a:p>
            <a:pPr marL="228600" indent="-228600">
              <a:buAutoNum type="arabicPeriod"/>
              <a:defRPr/>
            </a:pPr>
            <a:r>
              <a:rPr lang="es-PE" sz="1200" dirty="0" smtClean="0">
                <a:solidFill>
                  <a:prstClr val="black"/>
                </a:solidFill>
              </a:rPr>
              <a:t>Velar por el cumplimiento de la Ley</a:t>
            </a:r>
            <a:endParaRPr lang="es-PE" sz="1200" dirty="0">
              <a:solidFill>
                <a:prstClr val="black"/>
              </a:solidFill>
            </a:endParaRPr>
          </a:p>
        </p:txBody>
      </p:sp>
      <p:cxnSp>
        <p:nvCxnSpPr>
          <p:cNvPr id="20" name="19 Conector recto"/>
          <p:cNvCxnSpPr/>
          <p:nvPr/>
        </p:nvCxnSpPr>
        <p:spPr>
          <a:xfrm>
            <a:off x="4213885" y="729010"/>
            <a:ext cx="0" cy="1090890"/>
          </a:xfrm>
          <a:prstGeom prst="line">
            <a:avLst/>
          </a:prstGeom>
          <a:ln>
            <a:solidFill>
              <a:srgbClr val="816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4213877" y="729010"/>
            <a:ext cx="863600" cy="0"/>
          </a:xfrm>
          <a:prstGeom prst="line">
            <a:avLst/>
          </a:prstGeom>
          <a:ln>
            <a:solidFill>
              <a:srgbClr val="816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4213875" y="1811123"/>
            <a:ext cx="180975" cy="0"/>
          </a:xfrm>
          <a:prstGeom prst="line">
            <a:avLst/>
          </a:prstGeom>
          <a:ln>
            <a:solidFill>
              <a:srgbClr val="816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5126 Conector recto"/>
          <p:cNvCxnSpPr/>
          <p:nvPr/>
        </p:nvCxnSpPr>
        <p:spPr>
          <a:xfrm flipH="1">
            <a:off x="3873360" y="1449090"/>
            <a:ext cx="340520" cy="0"/>
          </a:xfrm>
          <a:prstGeom prst="line">
            <a:avLst/>
          </a:prstGeom>
          <a:ln>
            <a:solidFill>
              <a:srgbClr val="816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4322836" y="2099155"/>
            <a:ext cx="4354513" cy="830938"/>
          </a:xfrm>
          <a:prstGeom prst="rect">
            <a:avLst/>
          </a:prstGeom>
        </p:spPr>
        <p:txBody>
          <a:bodyPr lIns="91380" tIns="45691" rIns="91380" bIns="45691">
            <a:spAutoFit/>
          </a:bodyPr>
          <a:lstStyle/>
          <a:p>
            <a:pPr marL="228449" indent="-228449" defTabSz="533057">
              <a:buFont typeface="+mj-lt"/>
              <a:buAutoNum type="arabicPeriod"/>
              <a:defRPr/>
            </a:pPr>
            <a:r>
              <a:rPr lang="es-PE" sz="1200" dirty="0">
                <a:solidFill>
                  <a:prstClr val="black"/>
                </a:solidFill>
              </a:rPr>
              <a:t>Acciones de supervisión</a:t>
            </a:r>
          </a:p>
          <a:p>
            <a:pPr marL="228449" indent="-228449" defTabSz="533057">
              <a:buFont typeface="+mj-lt"/>
              <a:buAutoNum type="arabicPeriod"/>
              <a:defRPr/>
            </a:pPr>
            <a:r>
              <a:rPr lang="es-PE" sz="1200" dirty="0" smtClean="0">
                <a:solidFill>
                  <a:prstClr val="black"/>
                </a:solidFill>
              </a:rPr>
              <a:t>Suspender procesos de contratación</a:t>
            </a:r>
          </a:p>
          <a:p>
            <a:pPr marL="228449" indent="-228449" defTabSz="533057">
              <a:buFont typeface="+mj-lt"/>
              <a:buAutoNum type="arabicPeriod"/>
              <a:defRPr/>
            </a:pPr>
            <a:r>
              <a:rPr lang="es-PE" sz="1200" dirty="0" smtClean="0">
                <a:solidFill>
                  <a:prstClr val="black"/>
                </a:solidFill>
              </a:rPr>
              <a:t>Comunicaron a la Contraloría General de la República (indicios razonables de delito)</a:t>
            </a:r>
            <a:endParaRPr lang="es-PE" sz="1200" dirty="0">
              <a:solidFill>
                <a:prstClr val="black"/>
              </a:solidFill>
            </a:endParaRPr>
          </a:p>
        </p:txBody>
      </p:sp>
      <p:cxnSp>
        <p:nvCxnSpPr>
          <p:cNvPr id="25" name="24 Conector recto"/>
          <p:cNvCxnSpPr/>
          <p:nvPr/>
        </p:nvCxnSpPr>
        <p:spPr>
          <a:xfrm>
            <a:off x="4213883" y="2035800"/>
            <a:ext cx="1" cy="883374"/>
          </a:xfrm>
          <a:prstGeom prst="line">
            <a:avLst/>
          </a:prstGeom>
          <a:ln>
            <a:solidFill>
              <a:srgbClr val="816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4213869" y="2035799"/>
            <a:ext cx="936625" cy="0"/>
          </a:xfrm>
          <a:prstGeom prst="line">
            <a:avLst/>
          </a:prstGeom>
          <a:ln>
            <a:solidFill>
              <a:srgbClr val="816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4212860" y="2919174"/>
            <a:ext cx="180975" cy="0"/>
          </a:xfrm>
          <a:prstGeom prst="line">
            <a:avLst/>
          </a:prstGeom>
          <a:ln>
            <a:solidFill>
              <a:srgbClr val="816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4213868" y="3116098"/>
            <a:ext cx="16" cy="709449"/>
          </a:xfrm>
          <a:prstGeom prst="line">
            <a:avLst/>
          </a:prstGeom>
          <a:ln>
            <a:solidFill>
              <a:srgbClr val="816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4213874" y="3116193"/>
            <a:ext cx="1008062" cy="0"/>
          </a:xfrm>
          <a:prstGeom prst="line">
            <a:avLst/>
          </a:prstGeom>
          <a:ln>
            <a:solidFill>
              <a:srgbClr val="816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4213875" y="3827347"/>
            <a:ext cx="180975" cy="0"/>
          </a:xfrm>
          <a:prstGeom prst="line">
            <a:avLst/>
          </a:prstGeom>
          <a:ln>
            <a:solidFill>
              <a:srgbClr val="816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"/>
          <p:cNvSpPr/>
          <p:nvPr/>
        </p:nvSpPr>
        <p:spPr>
          <a:xfrm>
            <a:off x="4356869" y="3107267"/>
            <a:ext cx="2122488" cy="646272"/>
          </a:xfrm>
          <a:prstGeom prst="rect">
            <a:avLst/>
          </a:prstGeom>
        </p:spPr>
        <p:txBody>
          <a:bodyPr lIns="91380" tIns="45691" rIns="91380" bIns="45691">
            <a:spAutoFit/>
          </a:bodyPr>
          <a:lstStyle/>
          <a:p>
            <a:pPr marL="342680" indent="-342680">
              <a:buFont typeface="+mj-lt"/>
              <a:buAutoNum type="arabicPeriod"/>
              <a:defRPr/>
            </a:pPr>
            <a:r>
              <a:rPr lang="es-PE" sz="1200" dirty="0">
                <a:solidFill>
                  <a:prstClr val="black"/>
                </a:solidFill>
              </a:rPr>
              <a:t>Directivas</a:t>
            </a:r>
          </a:p>
          <a:p>
            <a:pPr marL="342680" indent="-342680">
              <a:buFont typeface="+mj-lt"/>
              <a:buAutoNum type="arabicPeriod"/>
              <a:defRPr/>
            </a:pPr>
            <a:r>
              <a:rPr lang="es-PE" sz="1200" dirty="0">
                <a:solidFill>
                  <a:prstClr val="black"/>
                </a:solidFill>
              </a:rPr>
              <a:t>Bases estándar</a:t>
            </a:r>
          </a:p>
          <a:p>
            <a:pPr marL="342680" indent="-342680">
              <a:buFont typeface="+mj-lt"/>
              <a:buAutoNum type="arabicPeriod"/>
              <a:defRPr/>
            </a:pPr>
            <a:r>
              <a:rPr lang="es-PE" sz="1200" dirty="0" smtClean="0">
                <a:solidFill>
                  <a:prstClr val="black"/>
                </a:solidFill>
              </a:rPr>
              <a:t>Instructivos</a:t>
            </a:r>
            <a:endParaRPr lang="es-PE" sz="1200" dirty="0">
              <a:solidFill>
                <a:prstClr val="black"/>
              </a:solidFill>
            </a:endParaRPr>
          </a:p>
        </p:txBody>
      </p:sp>
      <p:cxnSp>
        <p:nvCxnSpPr>
          <p:cNvPr id="32" name="31 Conector recto"/>
          <p:cNvCxnSpPr/>
          <p:nvPr/>
        </p:nvCxnSpPr>
        <p:spPr>
          <a:xfrm flipH="1">
            <a:off x="3532842" y="2540625"/>
            <a:ext cx="681037" cy="0"/>
          </a:xfrm>
          <a:prstGeom prst="line">
            <a:avLst/>
          </a:prstGeom>
          <a:ln>
            <a:solidFill>
              <a:srgbClr val="816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H="1">
            <a:off x="3532842" y="3259763"/>
            <a:ext cx="681037" cy="0"/>
          </a:xfrm>
          <a:prstGeom prst="line">
            <a:avLst/>
          </a:prstGeom>
          <a:ln>
            <a:solidFill>
              <a:srgbClr val="816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" y="2008878"/>
            <a:ext cx="2006082" cy="189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 descr="C:\Users\jsolis\Desktop\ddd\Infografias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9" y="1883131"/>
            <a:ext cx="1418998" cy="115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8 CuadroTexto"/>
          <p:cNvSpPr txBox="1">
            <a:spLocks noChangeArrowheads="1"/>
          </p:cNvSpPr>
          <p:nvPr/>
        </p:nvSpPr>
        <p:spPr bwMode="auto">
          <a:xfrm>
            <a:off x="2412653" y="4041378"/>
            <a:ext cx="1266058" cy="36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1" rIns="91380" bIns="456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s-PE" b="1" dirty="0" smtClean="0">
                <a:solidFill>
                  <a:srgbClr val="816040"/>
                </a:solidFill>
              </a:rPr>
              <a:t>Promotora </a:t>
            </a:r>
            <a:endParaRPr lang="es-PE" b="1" dirty="0">
              <a:solidFill>
                <a:srgbClr val="816040"/>
              </a:solidFill>
            </a:endParaRPr>
          </a:p>
        </p:txBody>
      </p:sp>
      <p:cxnSp>
        <p:nvCxnSpPr>
          <p:cNvPr id="37" name="36 Conector recto"/>
          <p:cNvCxnSpPr/>
          <p:nvPr/>
        </p:nvCxnSpPr>
        <p:spPr>
          <a:xfrm>
            <a:off x="4213636" y="3971363"/>
            <a:ext cx="248" cy="1224136"/>
          </a:xfrm>
          <a:prstGeom prst="line">
            <a:avLst/>
          </a:prstGeom>
          <a:ln>
            <a:solidFill>
              <a:srgbClr val="816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4213642" y="3971363"/>
            <a:ext cx="1008062" cy="0"/>
          </a:xfrm>
          <a:prstGeom prst="line">
            <a:avLst/>
          </a:prstGeom>
          <a:ln>
            <a:solidFill>
              <a:srgbClr val="816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4213643" y="5195499"/>
            <a:ext cx="180975" cy="0"/>
          </a:xfrm>
          <a:prstGeom prst="line">
            <a:avLst/>
          </a:prstGeom>
          <a:ln>
            <a:solidFill>
              <a:srgbClr val="816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flipH="1">
            <a:off x="3636789" y="4257402"/>
            <a:ext cx="576859" cy="0"/>
          </a:xfrm>
          <a:prstGeom prst="line">
            <a:avLst/>
          </a:prstGeom>
          <a:ln>
            <a:solidFill>
              <a:srgbClr val="816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2052613" y="3467307"/>
            <a:ext cx="433388" cy="647608"/>
          </a:xfrm>
          <a:prstGeom prst="straightConnector1">
            <a:avLst/>
          </a:prstGeom>
          <a:ln>
            <a:solidFill>
              <a:srgbClr val="8160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8 CuadroTexto"/>
          <p:cNvSpPr txBox="1">
            <a:spLocks noChangeArrowheads="1"/>
          </p:cNvSpPr>
          <p:nvPr/>
        </p:nvSpPr>
        <p:spPr bwMode="auto">
          <a:xfrm>
            <a:off x="2409841" y="5184273"/>
            <a:ext cx="1082932" cy="36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0" tIns="45691" rIns="91380" bIns="456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s-PE" b="1" dirty="0" smtClean="0">
                <a:solidFill>
                  <a:srgbClr val="816040"/>
                </a:solidFill>
              </a:rPr>
              <a:t>Ejecutora</a:t>
            </a:r>
            <a:endParaRPr lang="es-PE" b="1" dirty="0">
              <a:solidFill>
                <a:srgbClr val="816040"/>
              </a:solidFill>
            </a:endParaRPr>
          </a:p>
        </p:txBody>
      </p:sp>
      <p:cxnSp>
        <p:nvCxnSpPr>
          <p:cNvPr id="54" name="53 Conector recto"/>
          <p:cNvCxnSpPr/>
          <p:nvPr/>
        </p:nvCxnSpPr>
        <p:spPr>
          <a:xfrm>
            <a:off x="4212897" y="5274345"/>
            <a:ext cx="988" cy="354724"/>
          </a:xfrm>
          <a:prstGeom prst="line">
            <a:avLst/>
          </a:prstGeom>
          <a:ln>
            <a:solidFill>
              <a:srgbClr val="816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>
            <a:off x="4212903" y="5274440"/>
            <a:ext cx="1008062" cy="0"/>
          </a:xfrm>
          <a:prstGeom prst="line">
            <a:avLst/>
          </a:prstGeom>
          <a:ln>
            <a:solidFill>
              <a:srgbClr val="816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>
            <a:off x="4210483" y="5629069"/>
            <a:ext cx="180975" cy="0"/>
          </a:xfrm>
          <a:prstGeom prst="line">
            <a:avLst/>
          </a:prstGeom>
          <a:ln>
            <a:solidFill>
              <a:srgbClr val="816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 flipH="1">
            <a:off x="3531871" y="5418010"/>
            <a:ext cx="681037" cy="0"/>
          </a:xfrm>
          <a:prstGeom prst="line">
            <a:avLst/>
          </a:prstGeom>
          <a:ln>
            <a:solidFill>
              <a:srgbClr val="816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Rectángulo"/>
          <p:cNvSpPr/>
          <p:nvPr/>
        </p:nvSpPr>
        <p:spPr>
          <a:xfrm>
            <a:off x="4356869" y="5265514"/>
            <a:ext cx="3528392" cy="461606"/>
          </a:xfrm>
          <a:prstGeom prst="rect">
            <a:avLst/>
          </a:prstGeom>
        </p:spPr>
        <p:txBody>
          <a:bodyPr wrap="square" lIns="91380" tIns="45691" rIns="91380" bIns="45691">
            <a:spAutoFit/>
          </a:bodyPr>
          <a:lstStyle/>
          <a:p>
            <a:pPr marL="342680" indent="-342680">
              <a:buFont typeface="+mj-lt"/>
              <a:buAutoNum type="arabicPeriod"/>
              <a:defRPr/>
            </a:pPr>
            <a:r>
              <a:rPr lang="es-PE" sz="1200" dirty="0" smtClean="0">
                <a:solidFill>
                  <a:prstClr val="black"/>
                </a:solidFill>
              </a:rPr>
              <a:t>Designar árbitros y resolver recusaciones no sometidas a instituciones arbitrales</a:t>
            </a:r>
            <a:endParaRPr lang="es-PE" sz="1200" dirty="0">
              <a:solidFill>
                <a:prstClr val="black"/>
              </a:solidFill>
            </a:endParaRPr>
          </a:p>
        </p:txBody>
      </p:sp>
      <p:cxnSp>
        <p:nvCxnSpPr>
          <p:cNvPr id="60" name="59 Conector recto de flecha"/>
          <p:cNvCxnSpPr>
            <a:endCxn id="50" idx="1"/>
          </p:cNvCxnSpPr>
          <p:nvPr/>
        </p:nvCxnSpPr>
        <p:spPr>
          <a:xfrm>
            <a:off x="1692573" y="3619707"/>
            <a:ext cx="717268" cy="1749203"/>
          </a:xfrm>
          <a:prstGeom prst="straightConnector1">
            <a:avLst/>
          </a:prstGeom>
          <a:ln>
            <a:solidFill>
              <a:srgbClr val="8160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3"/>
          <p:cNvPicPr>
            <a:picLocks noChangeAspect="1" noChangeArrowheads="1"/>
          </p:cNvPicPr>
          <p:nvPr/>
        </p:nvPicPr>
        <p:blipFill>
          <a:blip r:embed="rId2"/>
          <a:srcRect b="81996"/>
          <a:stretch>
            <a:fillRect/>
          </a:stretch>
        </p:blipFill>
        <p:spPr bwMode="auto">
          <a:xfrm>
            <a:off x="75964" y="11113"/>
            <a:ext cx="5090469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7207" y="4473577"/>
            <a:ext cx="3149474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492035" y="1952646"/>
            <a:ext cx="7731909" cy="83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77" tIns="45644" rIns="91277" bIns="45644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PE" sz="4800" b="1" dirty="0">
                <a:solidFill>
                  <a:srgbClr val="FF9900"/>
                </a:solidFill>
                <a:latin typeface="Calibri" pitchFamily="34" charset="0"/>
              </a:rPr>
              <a:t>Gracias por su atención</a:t>
            </a:r>
          </a:p>
        </p:txBody>
      </p:sp>
      <p:pic>
        <p:nvPicPr>
          <p:cNvPr id="7" name="Picture 11" descr="3"/>
          <p:cNvPicPr>
            <a:picLocks noChangeAspect="1" noChangeArrowheads="1"/>
          </p:cNvPicPr>
          <p:nvPr/>
        </p:nvPicPr>
        <p:blipFill>
          <a:blip r:embed="rId2"/>
          <a:srcRect t="51118" r="57315" b="2931"/>
          <a:stretch>
            <a:fillRect/>
          </a:stretch>
        </p:blipFill>
        <p:spPr bwMode="auto">
          <a:xfrm>
            <a:off x="379731" y="3149683"/>
            <a:ext cx="2565488" cy="259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4809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71" y="2100496"/>
            <a:ext cx="3704705" cy="287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90725" y="80988"/>
            <a:ext cx="8574132" cy="800066"/>
          </a:xfrm>
          <a:prstGeom prst="rect">
            <a:avLst/>
          </a:prstGeom>
          <a:noFill/>
        </p:spPr>
        <p:txBody>
          <a:bodyPr lIns="91277" tIns="45644" rIns="91277" bIns="456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dirty="0">
                <a:solidFill>
                  <a:srgbClr val="FF0000"/>
                </a:solidFill>
                <a:latin typeface="Calibri" pitchFamily="34" charset="0"/>
              </a:rPr>
              <a:t>Marco general de las compras públicas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</a:rPr>
              <a:t>El Estado destina anualmente 44 mil millones de soles, es decir US$ 13,776.4 millones de dólares, para realizar compras de bienes, contratación de servicios  y ejecución de Obras a más de 117 mil proveedores en todo el país. OSCE supervisa y mejora los métodos y procesos de compra.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80193" y="1305137"/>
            <a:ext cx="8920135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7" tIns="45644" rIns="91277" bIns="456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solidFill>
                <a:prstClr val="white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70675" y="3078722"/>
            <a:ext cx="2151971" cy="254685"/>
          </a:xfrm>
          <a:prstGeom prst="rect">
            <a:avLst/>
          </a:prstGeom>
          <a:noFill/>
        </p:spPr>
        <p:txBody>
          <a:bodyPr lIns="91277" tIns="45644" rIns="91277" bIns="456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dirty="0">
                <a:solidFill>
                  <a:prstClr val="black"/>
                </a:solidFill>
                <a:latin typeface="Calibri" pitchFamily="34" charset="0"/>
              </a:rPr>
              <a:t>Gobierno Nacional (362)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770675" y="3294622"/>
            <a:ext cx="2151971" cy="254685"/>
          </a:xfrm>
          <a:prstGeom prst="rect">
            <a:avLst/>
          </a:prstGeom>
          <a:noFill/>
        </p:spPr>
        <p:txBody>
          <a:bodyPr lIns="91277" tIns="45644" rIns="91277" bIns="456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dirty="0">
                <a:solidFill>
                  <a:prstClr val="black"/>
                </a:solidFill>
                <a:latin typeface="Calibri" pitchFamily="34" charset="0"/>
              </a:rPr>
              <a:t>Gobierno Regional (379)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770675" y="3510521"/>
            <a:ext cx="2151971" cy="254685"/>
          </a:xfrm>
          <a:prstGeom prst="rect">
            <a:avLst/>
          </a:prstGeom>
          <a:noFill/>
        </p:spPr>
        <p:txBody>
          <a:bodyPr lIns="91277" tIns="45644" rIns="91277" bIns="456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dirty="0">
                <a:solidFill>
                  <a:prstClr val="black"/>
                </a:solidFill>
                <a:latin typeface="Calibri" pitchFamily="34" charset="0"/>
              </a:rPr>
              <a:t>Gobierno Provincial (195)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770675" y="3726421"/>
            <a:ext cx="2151971" cy="254685"/>
          </a:xfrm>
          <a:prstGeom prst="rect">
            <a:avLst/>
          </a:prstGeom>
          <a:noFill/>
        </p:spPr>
        <p:txBody>
          <a:bodyPr lIns="91277" tIns="45644" rIns="91277" bIns="456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dirty="0">
                <a:solidFill>
                  <a:prstClr val="black"/>
                </a:solidFill>
                <a:latin typeface="Calibri" pitchFamily="34" charset="0"/>
              </a:rPr>
              <a:t>Gobierno Distrital(1632)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733857" y="3943906"/>
            <a:ext cx="2079396" cy="254685"/>
          </a:xfrm>
          <a:prstGeom prst="rect">
            <a:avLst/>
          </a:prstGeom>
          <a:noFill/>
        </p:spPr>
        <p:txBody>
          <a:bodyPr lIns="91277" tIns="45644" rIns="91277" bIns="456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dirty="0">
                <a:solidFill>
                  <a:prstClr val="black"/>
                </a:solidFill>
                <a:latin typeface="Calibri" pitchFamily="34" charset="0"/>
              </a:rPr>
              <a:t>Entidades del FONAFE (41)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589841" y="4149155"/>
            <a:ext cx="2079396" cy="254685"/>
          </a:xfrm>
          <a:prstGeom prst="rect">
            <a:avLst/>
          </a:prstGeom>
          <a:noFill/>
        </p:spPr>
        <p:txBody>
          <a:bodyPr lIns="91277" tIns="45644" rIns="91277" bIns="456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dirty="0">
                <a:solidFill>
                  <a:prstClr val="black"/>
                </a:solidFill>
                <a:latin typeface="Calibri" pitchFamily="34" charset="0"/>
              </a:rPr>
              <a:t>Instancia descentralizada (135)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237459" y="4363090"/>
            <a:ext cx="2524980" cy="254685"/>
          </a:xfrm>
          <a:prstGeom prst="rect">
            <a:avLst/>
          </a:prstGeom>
          <a:noFill/>
        </p:spPr>
        <p:txBody>
          <a:bodyPr lIns="91277" tIns="45644" rIns="91277" bIns="456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dirty="0">
                <a:solidFill>
                  <a:prstClr val="black"/>
                </a:solidFill>
                <a:latin typeface="Calibri" pitchFamily="34" charset="0"/>
              </a:rPr>
              <a:t>Sociedad de </a:t>
            </a:r>
            <a:r>
              <a:rPr lang="es-PE" sz="1000" dirty="0" err="1">
                <a:solidFill>
                  <a:prstClr val="black"/>
                </a:solidFill>
                <a:latin typeface="Calibri" pitchFamily="34" charset="0"/>
              </a:rPr>
              <a:t>Beneficiencia</a:t>
            </a:r>
            <a:r>
              <a:rPr lang="es-PE" sz="1000" dirty="0">
                <a:solidFill>
                  <a:prstClr val="black"/>
                </a:solidFill>
                <a:latin typeface="Calibri" pitchFamily="34" charset="0"/>
              </a:rPr>
              <a:t> Pública (21)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774856" y="4562766"/>
            <a:ext cx="2822037" cy="254685"/>
          </a:xfrm>
          <a:prstGeom prst="rect">
            <a:avLst/>
          </a:prstGeom>
          <a:noFill/>
        </p:spPr>
        <p:txBody>
          <a:bodyPr lIns="91277" tIns="45644" rIns="91277" bIns="456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dirty="0">
                <a:solidFill>
                  <a:prstClr val="black"/>
                </a:solidFill>
                <a:latin typeface="Calibri" pitchFamily="34" charset="0"/>
              </a:rPr>
              <a:t>Entidades de Tratamiento Empresarial (126)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217639" y="3033285"/>
            <a:ext cx="1411019" cy="254685"/>
          </a:xfrm>
          <a:prstGeom prst="rect">
            <a:avLst/>
          </a:prstGeom>
          <a:noFill/>
        </p:spPr>
        <p:txBody>
          <a:bodyPr lIns="91277" tIns="45644" rIns="91277" bIns="45644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dirty="0">
                <a:solidFill>
                  <a:prstClr val="black"/>
                </a:solidFill>
                <a:latin typeface="Calibri" pitchFamily="34" charset="0"/>
              </a:rPr>
              <a:t>Fabricantes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645470" y="3227565"/>
            <a:ext cx="1930867" cy="254685"/>
          </a:xfrm>
          <a:prstGeom prst="rect">
            <a:avLst/>
          </a:prstGeom>
          <a:noFill/>
        </p:spPr>
        <p:txBody>
          <a:bodyPr lIns="91277" tIns="45644" rIns="91277" bIns="45644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dirty="0">
                <a:solidFill>
                  <a:prstClr val="black"/>
                </a:solidFill>
                <a:latin typeface="Calibri" pitchFamily="34" charset="0"/>
              </a:rPr>
              <a:t>Distribuidores mayoristas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680920" y="3419647"/>
            <a:ext cx="1930867" cy="254685"/>
          </a:xfrm>
          <a:prstGeom prst="rect">
            <a:avLst/>
          </a:prstGeom>
          <a:noFill/>
        </p:spPr>
        <p:txBody>
          <a:bodyPr lIns="91277" tIns="45644" rIns="91277" bIns="45644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dirty="0">
                <a:solidFill>
                  <a:prstClr val="black"/>
                </a:solidFill>
                <a:latin typeface="Calibri" pitchFamily="34" charset="0"/>
              </a:rPr>
              <a:t>Distribuidores minoristas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181379" y="3678015"/>
            <a:ext cx="1411019" cy="254685"/>
          </a:xfrm>
          <a:prstGeom prst="rect">
            <a:avLst/>
          </a:prstGeom>
          <a:noFill/>
        </p:spPr>
        <p:txBody>
          <a:bodyPr lIns="91277" tIns="45644" rIns="91277" bIns="45644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dirty="0">
                <a:solidFill>
                  <a:prstClr val="black"/>
                </a:solidFill>
                <a:latin typeface="Calibri" pitchFamily="34" charset="0"/>
              </a:rPr>
              <a:t>MYPES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216829" y="3866928"/>
            <a:ext cx="1411019" cy="254685"/>
          </a:xfrm>
          <a:prstGeom prst="rect">
            <a:avLst/>
          </a:prstGeom>
          <a:noFill/>
        </p:spPr>
        <p:txBody>
          <a:bodyPr lIns="91277" tIns="45644" rIns="91277" bIns="45644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dirty="0">
                <a:solidFill>
                  <a:prstClr val="black"/>
                </a:solidFill>
                <a:latin typeface="Calibri" pitchFamily="34" charset="0"/>
              </a:rPr>
              <a:t>Importadores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2294523" y="4038375"/>
            <a:ext cx="1409331" cy="254685"/>
          </a:xfrm>
          <a:prstGeom prst="rect">
            <a:avLst/>
          </a:prstGeom>
          <a:noFill/>
        </p:spPr>
        <p:txBody>
          <a:bodyPr lIns="91277" tIns="45644" rIns="91277" bIns="45644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dirty="0">
                <a:solidFill>
                  <a:prstClr val="black"/>
                </a:solidFill>
                <a:latin typeface="Calibri" pitchFamily="34" charset="0"/>
              </a:rPr>
              <a:t>Detallistas</a:t>
            </a:r>
          </a:p>
        </p:txBody>
      </p:sp>
      <p:sp>
        <p:nvSpPr>
          <p:cNvPr id="22" name="22 CuadroTexto"/>
          <p:cNvSpPr txBox="1">
            <a:spLocks noChangeArrowheads="1"/>
          </p:cNvSpPr>
          <p:nvPr/>
        </p:nvSpPr>
        <p:spPr bwMode="auto">
          <a:xfrm>
            <a:off x="278494" y="1305098"/>
            <a:ext cx="3752026" cy="26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7" tIns="45644" rIns="91277" bIns="456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PE" sz="1100" dirty="0">
                <a:solidFill>
                  <a:srgbClr val="FF0000"/>
                </a:solidFill>
              </a:rPr>
              <a:t>Proveedores del Estado - ofertan</a:t>
            </a:r>
          </a:p>
        </p:txBody>
      </p:sp>
      <p:sp>
        <p:nvSpPr>
          <p:cNvPr id="23" name="23 CuadroTexto"/>
          <p:cNvSpPr txBox="1">
            <a:spLocks noChangeArrowheads="1"/>
          </p:cNvSpPr>
          <p:nvPr/>
        </p:nvSpPr>
        <p:spPr bwMode="auto">
          <a:xfrm>
            <a:off x="5450030" y="1305098"/>
            <a:ext cx="3750339" cy="26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7" tIns="45644" rIns="91277" bIns="456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s-PE" sz="1100">
                <a:solidFill>
                  <a:srgbClr val="FF0000"/>
                </a:solidFill>
              </a:rPr>
              <a:t>Compradores públicos – demandan</a:t>
            </a:r>
          </a:p>
        </p:txBody>
      </p:sp>
      <p:pic>
        <p:nvPicPr>
          <p:cNvPr id="24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6736" y="1682948"/>
            <a:ext cx="5232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8688911" y="1663898"/>
            <a:ext cx="5215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6 CuadroTexto"/>
          <p:cNvSpPr txBox="1">
            <a:spLocks noChangeArrowheads="1"/>
          </p:cNvSpPr>
          <p:nvPr/>
        </p:nvSpPr>
        <p:spPr bwMode="auto">
          <a:xfrm>
            <a:off x="690326" y="1697202"/>
            <a:ext cx="1338442" cy="46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7" tIns="45644" rIns="91277" bIns="456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PE" sz="800" dirty="0">
                <a:solidFill>
                  <a:srgbClr val="000000"/>
                </a:solidFill>
              </a:rPr>
              <a:t>Ofertan bienes, servicios y ejecutan obras a nivel nacional </a:t>
            </a:r>
          </a:p>
        </p:txBody>
      </p:sp>
      <p:sp>
        <p:nvSpPr>
          <p:cNvPr id="27" name="27 CuadroTexto"/>
          <p:cNvSpPr txBox="1">
            <a:spLocks noChangeArrowheads="1"/>
          </p:cNvSpPr>
          <p:nvPr/>
        </p:nvSpPr>
        <p:spPr bwMode="auto">
          <a:xfrm>
            <a:off x="7463559" y="1700398"/>
            <a:ext cx="1243925" cy="34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7" tIns="45644" rIns="91277" bIns="456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s-PE" sz="800" dirty="0">
                <a:solidFill>
                  <a:srgbClr val="000000"/>
                </a:solidFill>
              </a:rPr>
              <a:t>Compras por 13,776.4 millones de dólares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7158062" y="2024262"/>
            <a:ext cx="1530853" cy="641361"/>
          </a:xfrm>
          <a:prstGeom prst="rect">
            <a:avLst/>
          </a:prstGeom>
          <a:noFill/>
        </p:spPr>
        <p:txBody>
          <a:bodyPr lIns="91277" tIns="45644" rIns="91277" bIns="45644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000" b="1" dirty="0">
                <a:solidFill>
                  <a:srgbClr val="FF0000"/>
                </a:solidFill>
                <a:latin typeface="Candara"/>
              </a:rPr>
              <a:t>Importante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900" dirty="0">
                <a:solidFill>
                  <a:prstClr val="black"/>
                </a:solidFill>
                <a:latin typeface="Candara"/>
              </a:rPr>
              <a:t> </a:t>
            </a:r>
            <a:r>
              <a:rPr lang="es-PE" sz="800" dirty="0">
                <a:solidFill>
                  <a:prstClr val="black"/>
                </a:solidFill>
                <a:latin typeface="Candara"/>
              </a:rPr>
              <a:t>Las contrataciones públicas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800" dirty="0">
                <a:solidFill>
                  <a:prstClr val="black"/>
                </a:solidFill>
                <a:latin typeface="Candara"/>
              </a:rPr>
              <a:t>equivalen  el 7.8% del total de PBI estimado 2014 (INEI)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4667973" y="1665116"/>
            <a:ext cx="48947" cy="3204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7" tIns="45644" rIns="91277" bIns="456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solidFill>
                <a:prstClr val="white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4658862" y="4982284"/>
            <a:ext cx="48946" cy="5159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7" tIns="45644" rIns="91277" bIns="456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350" y="4"/>
            <a:ext cx="772510" cy="33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69" y="5437855"/>
            <a:ext cx="759133" cy="33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130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19" y="0"/>
            <a:ext cx="9757469" cy="310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54314"/>
            <a:ext cx="4716910" cy="271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09" y="3105275"/>
            <a:ext cx="5004941" cy="267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661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22 Imagen" descr="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59" y="1632054"/>
            <a:ext cx="308871" cy="32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08" y="2068354"/>
            <a:ext cx="322373" cy="34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038" y="2976804"/>
            <a:ext cx="313935" cy="34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307" y="1170877"/>
            <a:ext cx="359506" cy="37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7" name="3 Rectángulo"/>
          <p:cNvSpPr>
            <a:spLocks noChangeArrowheads="1"/>
          </p:cNvSpPr>
          <p:nvPr/>
        </p:nvSpPr>
        <p:spPr bwMode="auto">
          <a:xfrm>
            <a:off x="2417315" y="602872"/>
            <a:ext cx="2804236" cy="5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5" tIns="45647" rIns="91285" bIns="45647">
            <a:spAutoFit/>
          </a:bodyPr>
          <a:lstStyle/>
          <a:p>
            <a:pPr algn="r">
              <a:lnSpc>
                <a:spcPct val="160000"/>
              </a:lnSpc>
            </a:pPr>
            <a:r>
              <a:rPr lang="es-ES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Contexto legal y económico</a:t>
            </a:r>
          </a:p>
        </p:txBody>
      </p:sp>
      <p:sp>
        <p:nvSpPr>
          <p:cNvPr id="3088" name="4 Rectángulo"/>
          <p:cNvSpPr>
            <a:spLocks noChangeArrowheads="1"/>
          </p:cNvSpPr>
          <p:nvPr/>
        </p:nvSpPr>
        <p:spPr bwMode="auto">
          <a:xfrm>
            <a:off x="6949257" y="2675072"/>
            <a:ext cx="2166947" cy="64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5" tIns="45647" rIns="91285" bIns="45647">
            <a:spAutoFit/>
          </a:bodyPr>
          <a:lstStyle/>
          <a:p>
            <a:pPr algn="r"/>
            <a:r>
              <a:rPr lang="es-ES" sz="36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Contenido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91152" y="1161075"/>
            <a:ext cx="4134159" cy="387651"/>
          </a:xfrm>
          <a:prstGeom prst="rect">
            <a:avLst/>
          </a:prstGeom>
        </p:spPr>
        <p:txBody>
          <a:bodyPr wrap="square" lIns="91285" tIns="45647" rIns="91285" bIns="45647">
            <a:spAutoFit/>
          </a:bodyPr>
          <a:lstStyle/>
          <a:p>
            <a:pPr algn="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charset="0"/>
              </a:rPr>
              <a:t>Evolución del Régimen de Contrataciones del Estado en el Perú</a:t>
            </a:r>
          </a:p>
        </p:txBody>
      </p:sp>
      <p:sp>
        <p:nvSpPr>
          <p:cNvPr id="4" name="3 Rectángulo"/>
          <p:cNvSpPr/>
          <p:nvPr/>
        </p:nvSpPr>
        <p:spPr>
          <a:xfrm>
            <a:off x="-35612" y="1593125"/>
            <a:ext cx="4860925" cy="387651"/>
          </a:xfrm>
          <a:prstGeom prst="rect">
            <a:avLst/>
          </a:prstGeom>
        </p:spPr>
        <p:txBody>
          <a:bodyPr lIns="91285" tIns="45647" rIns="91285" bIns="45647">
            <a:spAutoFit/>
          </a:bodyPr>
          <a:lstStyle/>
          <a:p>
            <a:pPr algn="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charset="0"/>
              </a:rPr>
              <a:t>Las Contrataciones del Estado y su relación con las Políticas Nacionales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783222" y="2557709"/>
            <a:ext cx="3870493" cy="276851"/>
          </a:xfrm>
          <a:prstGeom prst="rect">
            <a:avLst/>
          </a:prstGeom>
        </p:spPr>
        <p:txBody>
          <a:bodyPr wrap="square" lIns="91285" tIns="45647" rIns="91285" bIns="45647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charset="0"/>
              </a:rPr>
              <a:t>Sistemas </a:t>
            </a:r>
            <a:r>
              <a:rPr lang="es-ES" sz="12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charset="0"/>
              </a:rPr>
              <a:t>Administrativos</a:t>
            </a:r>
            <a:endParaRPr lang="es-ES" sz="12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96429" y="2933647"/>
            <a:ext cx="4281926" cy="387651"/>
          </a:xfrm>
          <a:prstGeom prst="rect">
            <a:avLst/>
          </a:prstGeom>
        </p:spPr>
        <p:txBody>
          <a:bodyPr wrap="square" lIns="91285" tIns="45647" rIns="91285" bIns="45647">
            <a:spAutoFit/>
          </a:bodyPr>
          <a:lstStyle/>
          <a:p>
            <a:pPr algn="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charset="0"/>
              </a:rPr>
              <a:t>Atribuciones </a:t>
            </a:r>
            <a:r>
              <a:rPr lang="es-ES" sz="12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charset="0"/>
              </a:rPr>
              <a:t>del </a:t>
            </a:r>
            <a:r>
              <a:rPr lang="es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charset="0"/>
              </a:rPr>
              <a:t>Régimen de </a:t>
            </a:r>
            <a:r>
              <a:rPr lang="es-ES" sz="12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charset="0"/>
              </a:rPr>
              <a:t>Contratación Pública</a:t>
            </a:r>
            <a:endParaRPr lang="es-ES" sz="12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546276" y="2025160"/>
            <a:ext cx="3176638" cy="387651"/>
          </a:xfrm>
          <a:prstGeom prst="rect">
            <a:avLst/>
          </a:prstGeom>
        </p:spPr>
        <p:txBody>
          <a:bodyPr wrap="square" lIns="91285" tIns="45647" rIns="91285" bIns="45647">
            <a:spAutoFit/>
          </a:bodyPr>
          <a:lstStyle/>
          <a:p>
            <a:pPr algn="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charset="0"/>
              </a:rPr>
              <a:t>Política Peruana de Gestión en compras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828481" y="3470600"/>
            <a:ext cx="3849878" cy="276851"/>
          </a:xfrm>
          <a:prstGeom prst="rect">
            <a:avLst/>
          </a:prstGeom>
        </p:spPr>
        <p:txBody>
          <a:bodyPr wrap="square" lIns="91285" tIns="45647" rIns="91285" bIns="45647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charset="0"/>
              </a:rPr>
              <a:t>Naturaleza Jurídica del Régimen de Contrataciones Públicas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1168515" y="4844662"/>
            <a:ext cx="3445133" cy="276851"/>
          </a:xfrm>
          <a:prstGeom prst="rect">
            <a:avLst/>
          </a:prstGeom>
        </p:spPr>
        <p:txBody>
          <a:bodyPr wrap="square" lIns="91285" tIns="45647" rIns="91285" bIns="45647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charset="0"/>
              </a:rPr>
              <a:t>Rectoría del Sistema de </a:t>
            </a:r>
            <a:r>
              <a:rPr lang="es-ES" sz="12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charset="0"/>
              </a:rPr>
              <a:t>Contratación Pública</a:t>
            </a:r>
            <a:endParaRPr lang="es-ES" sz="12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684476" y="4299903"/>
            <a:ext cx="3956677" cy="461517"/>
          </a:xfrm>
          <a:prstGeom prst="rect">
            <a:avLst/>
          </a:prstGeom>
        </p:spPr>
        <p:txBody>
          <a:bodyPr wrap="square" lIns="91285" tIns="45647" rIns="91285" bIns="45647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charset="0"/>
              </a:rPr>
              <a:t>Armonización del Sistema de Contratación Pública con los Sistemas de la Administración Pública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321" y="2542148"/>
            <a:ext cx="3016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30" y="3890119"/>
            <a:ext cx="2952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81" y="3436345"/>
            <a:ext cx="3111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22 Imagen" descr="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93" y="4323197"/>
            <a:ext cx="308871" cy="32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65" y="8932"/>
            <a:ext cx="772510" cy="33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79" y="5437848"/>
            <a:ext cx="759133" cy="33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346" y="4813538"/>
            <a:ext cx="3016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Rectángulo"/>
          <p:cNvSpPr/>
          <p:nvPr/>
        </p:nvSpPr>
        <p:spPr>
          <a:xfrm>
            <a:off x="656971" y="3897362"/>
            <a:ext cx="3956677" cy="276851"/>
          </a:xfrm>
          <a:prstGeom prst="rect">
            <a:avLst/>
          </a:prstGeom>
        </p:spPr>
        <p:txBody>
          <a:bodyPr wrap="square" lIns="91285" tIns="45647" rIns="91285" bIns="45647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Arial" charset="0"/>
              </a:rPr>
              <a:t>Sistema de Contratación Pública</a:t>
            </a:r>
            <a:endParaRPr lang="es-ES" sz="1200" dirty="0">
              <a:solidFill>
                <a:prstClr val="white">
                  <a:lumMod val="50000"/>
                </a:prstClr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31407" y="5079892"/>
            <a:ext cx="2268432" cy="307543"/>
          </a:xfrm>
        </p:spPr>
        <p:txBody>
          <a:bodyPr/>
          <a:lstStyle/>
          <a:p>
            <a:pPr>
              <a:defRPr/>
            </a:pPr>
            <a:fld id="{31246201-DE7F-4125-B394-1FDB55B28392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652766" y="1119523"/>
            <a:ext cx="379759" cy="33920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7" rIns="91392" bIns="45697" anchor="ctr"/>
          <a:lstStyle/>
          <a:p>
            <a:pPr algn="ctr">
              <a:defRPr/>
            </a:pPr>
            <a:endParaRPr lang="es-PE">
              <a:solidFill>
                <a:prstClr val="white"/>
              </a:solidFill>
            </a:endParaRPr>
          </a:p>
        </p:txBody>
      </p:sp>
      <p:sp>
        <p:nvSpPr>
          <p:cNvPr id="7174" name="8 CuadroTexto"/>
          <p:cNvSpPr txBox="1">
            <a:spLocks noChangeArrowheads="1"/>
          </p:cNvSpPr>
          <p:nvPr/>
        </p:nvSpPr>
        <p:spPr bwMode="auto">
          <a:xfrm>
            <a:off x="732653" y="1167759"/>
            <a:ext cx="227856" cy="30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7" rIns="91392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PE" sz="1400" b="1" dirty="0" smtClean="0">
                <a:solidFill>
                  <a:srgbClr val="FFFFFF"/>
                </a:solidFill>
              </a:rPr>
              <a:t>2</a:t>
            </a:r>
            <a:endParaRPr lang="es-PE" sz="1400" b="1" dirty="0">
              <a:solidFill>
                <a:srgbClr val="FFFFFF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3317052" y="1119523"/>
            <a:ext cx="379760" cy="33920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7" rIns="91392" bIns="45697" anchor="ctr"/>
          <a:lstStyle/>
          <a:p>
            <a:pPr algn="ctr">
              <a:defRPr/>
            </a:pPr>
            <a:endParaRPr lang="es-PE">
              <a:solidFill>
                <a:prstClr val="white"/>
              </a:solidFill>
            </a:endParaRPr>
          </a:p>
        </p:txBody>
      </p:sp>
      <p:sp>
        <p:nvSpPr>
          <p:cNvPr id="7176" name="10 CuadroTexto"/>
          <p:cNvSpPr txBox="1">
            <a:spLocks noChangeArrowheads="1"/>
          </p:cNvSpPr>
          <p:nvPr/>
        </p:nvSpPr>
        <p:spPr bwMode="auto">
          <a:xfrm>
            <a:off x="3408781" y="1167759"/>
            <a:ext cx="227855" cy="30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7" rIns="91392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PE" sz="1400" b="1" dirty="0" smtClean="0">
                <a:solidFill>
                  <a:srgbClr val="FFFFFF"/>
                </a:solidFill>
              </a:rPr>
              <a:t>3</a:t>
            </a:r>
            <a:endParaRPr lang="es-PE" sz="1400" b="1" dirty="0">
              <a:solidFill>
                <a:srgbClr val="FFFFFF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349071" y="1119523"/>
            <a:ext cx="379759" cy="33920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7" rIns="91392" bIns="45697" anchor="ctr"/>
          <a:lstStyle/>
          <a:p>
            <a:pPr algn="ctr">
              <a:defRPr/>
            </a:pPr>
            <a:endParaRPr lang="es-PE">
              <a:solidFill>
                <a:prstClr val="white"/>
              </a:solidFill>
            </a:endParaRPr>
          </a:p>
        </p:txBody>
      </p:sp>
      <p:sp>
        <p:nvSpPr>
          <p:cNvPr id="7178" name="12 CuadroTexto"/>
          <p:cNvSpPr txBox="1">
            <a:spLocks noChangeArrowheads="1"/>
          </p:cNvSpPr>
          <p:nvPr/>
        </p:nvSpPr>
        <p:spPr bwMode="auto">
          <a:xfrm>
            <a:off x="5425010" y="1167759"/>
            <a:ext cx="227856" cy="30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7" rIns="91392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PE" sz="1400" b="1" dirty="0" smtClean="0">
                <a:solidFill>
                  <a:srgbClr val="FFFFFF"/>
                </a:solidFill>
              </a:rPr>
              <a:t>4</a:t>
            </a:r>
            <a:endParaRPr lang="es-PE" sz="1400" b="1" dirty="0">
              <a:solidFill>
                <a:srgbClr val="FFFFFF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7669237" y="1119523"/>
            <a:ext cx="379760" cy="33920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7" rIns="91392" bIns="45697" anchor="ctr"/>
          <a:lstStyle/>
          <a:p>
            <a:pPr algn="ctr">
              <a:defRPr/>
            </a:pPr>
            <a:endParaRPr lang="es-PE">
              <a:solidFill>
                <a:prstClr val="white"/>
              </a:solidFill>
            </a:endParaRPr>
          </a:p>
        </p:txBody>
      </p:sp>
      <p:sp>
        <p:nvSpPr>
          <p:cNvPr id="7180" name="14 CuadroTexto"/>
          <p:cNvSpPr txBox="1">
            <a:spLocks noChangeArrowheads="1"/>
          </p:cNvSpPr>
          <p:nvPr/>
        </p:nvSpPr>
        <p:spPr bwMode="auto">
          <a:xfrm>
            <a:off x="7669238" y="1167759"/>
            <a:ext cx="421712" cy="30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2" tIns="45697" rIns="91392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PE" sz="1400" b="1" dirty="0" smtClean="0">
                <a:solidFill>
                  <a:srgbClr val="FFFFFF"/>
                </a:solidFill>
              </a:rPr>
              <a:t>4.2</a:t>
            </a:r>
            <a:endParaRPr lang="es-PE" sz="1400" b="1" dirty="0">
              <a:solidFill>
                <a:srgbClr val="FFFFFF"/>
              </a:solidFill>
            </a:endParaRPr>
          </a:p>
        </p:txBody>
      </p:sp>
      <p:sp>
        <p:nvSpPr>
          <p:cNvPr id="15" name="15 Rectángulo"/>
          <p:cNvSpPr>
            <a:spLocks noChangeArrowheads="1"/>
          </p:cNvSpPr>
          <p:nvPr/>
        </p:nvSpPr>
        <p:spPr bwMode="auto">
          <a:xfrm>
            <a:off x="960514" y="1119521"/>
            <a:ext cx="2363948" cy="135417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392" tIns="45697" rIns="91392" bIns="45697">
            <a:spAutoFit/>
          </a:bodyPr>
          <a:lstStyle/>
          <a:p>
            <a:pPr>
              <a:defRPr/>
            </a:pPr>
            <a:r>
              <a:rPr lang="es-PE" sz="14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RUA / REGAC / RULCOP</a:t>
            </a:r>
          </a:p>
          <a:p>
            <a:pPr>
              <a:defRPr/>
            </a:pPr>
            <a:r>
              <a:rPr lang="es-PE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-Reglamento Único de </a:t>
            </a:r>
            <a:r>
              <a:rPr lang="es-PE" sz="1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Adquisic</a:t>
            </a:r>
            <a:r>
              <a:rPr lang="es-PE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</a:t>
            </a:r>
          </a:p>
          <a:p>
            <a:pPr>
              <a:defRPr/>
            </a:pPr>
            <a:r>
              <a:rPr lang="es-PE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-Reglamento General </a:t>
            </a:r>
            <a:r>
              <a:rPr lang="es-PE" sz="1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Activ</a:t>
            </a:r>
            <a:r>
              <a:rPr lang="es-PE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. </a:t>
            </a:r>
            <a:r>
              <a:rPr lang="es-PE" sz="12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Consul</a:t>
            </a:r>
            <a:endParaRPr lang="es-PE" sz="1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es-PE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-Reglamento Único de Licitaciones </a:t>
            </a:r>
          </a:p>
          <a:p>
            <a:pPr>
              <a:defRPr/>
            </a:pPr>
            <a:r>
              <a:rPr lang="es-PE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y Contratos de obras Públicas (*)</a:t>
            </a:r>
          </a:p>
          <a:p>
            <a:pPr>
              <a:defRPr/>
            </a:pPr>
            <a:r>
              <a:rPr lang="es-PE" sz="1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itchFamily="34" charset="0"/>
                <a:cs typeface="Arial" charset="0"/>
              </a:rPr>
              <a:t>Promulgados:  1985, 1987 y 1980</a:t>
            </a:r>
          </a:p>
          <a:p>
            <a:pPr>
              <a:defRPr/>
            </a:pPr>
            <a:r>
              <a:rPr lang="es-PE" sz="1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itchFamily="34" charset="0"/>
                <a:cs typeface="Arial" charset="0"/>
              </a:rPr>
              <a:t>respectivamente</a:t>
            </a:r>
          </a:p>
        </p:txBody>
      </p:sp>
      <p:sp>
        <p:nvSpPr>
          <p:cNvPr id="16" name="16 Rectángulo"/>
          <p:cNvSpPr>
            <a:spLocks noChangeArrowheads="1"/>
          </p:cNvSpPr>
          <p:nvPr/>
        </p:nvSpPr>
        <p:spPr bwMode="auto">
          <a:xfrm>
            <a:off x="3638157" y="1119507"/>
            <a:ext cx="1930867" cy="984839"/>
          </a:xfrm>
          <a:prstGeom prst="rect">
            <a:avLst/>
          </a:prstGeom>
          <a:noFill/>
          <a:ln>
            <a:noFill/>
          </a:ln>
          <a:extLst/>
        </p:spPr>
        <p:txBody>
          <a:bodyPr lIns="91392" tIns="45697" rIns="91392" bIns="45697">
            <a:spAutoFit/>
          </a:bodyPr>
          <a:lstStyle/>
          <a:p>
            <a:pPr>
              <a:defRPr/>
            </a:pPr>
            <a:r>
              <a:rPr lang="es-PE" sz="14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Ley 26850</a:t>
            </a:r>
          </a:p>
          <a:p>
            <a:pPr>
              <a:defRPr/>
            </a:pPr>
            <a:r>
              <a:rPr lang="es-PE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Ley de contrataciones y</a:t>
            </a:r>
          </a:p>
          <a:p>
            <a:pPr>
              <a:defRPr/>
            </a:pPr>
            <a:r>
              <a:rPr lang="es-PE" sz="12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adquisiciones</a:t>
            </a:r>
            <a:r>
              <a:rPr lang="es-PE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del Estado</a:t>
            </a:r>
          </a:p>
          <a:p>
            <a:pPr>
              <a:defRPr/>
            </a:pPr>
            <a:r>
              <a:rPr lang="es-PE" sz="1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itchFamily="34" charset="0"/>
                <a:cs typeface="Arial" charset="0"/>
              </a:rPr>
              <a:t>Promulgado: 1997</a:t>
            </a:r>
          </a:p>
          <a:p>
            <a:pPr>
              <a:defRPr/>
            </a:pPr>
            <a:r>
              <a:rPr lang="es-PE" sz="1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itchFamily="34" charset="0"/>
                <a:cs typeface="Arial" charset="0"/>
              </a:rPr>
              <a:t>Vigente: 1998</a:t>
            </a:r>
          </a:p>
        </p:txBody>
      </p:sp>
      <p:sp>
        <p:nvSpPr>
          <p:cNvPr id="17" name="17 Rectángulo"/>
          <p:cNvSpPr>
            <a:spLocks noChangeArrowheads="1"/>
          </p:cNvSpPr>
          <p:nvPr/>
        </p:nvSpPr>
        <p:spPr bwMode="auto">
          <a:xfrm>
            <a:off x="5808154" y="1119527"/>
            <a:ext cx="1973063" cy="11387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392" tIns="45697" rIns="91392" bIns="45697">
            <a:spAutoFit/>
          </a:bodyPr>
          <a:lstStyle/>
          <a:p>
            <a:pPr>
              <a:defRPr/>
            </a:pPr>
            <a:r>
              <a:rPr lang="es-PE" sz="14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D.LEG. 1017</a:t>
            </a:r>
          </a:p>
          <a:p>
            <a:pPr>
              <a:defRPr/>
            </a:pPr>
            <a:r>
              <a:rPr lang="es-PE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Ley de Contrataciones del </a:t>
            </a:r>
          </a:p>
          <a:p>
            <a:pPr>
              <a:defRPr/>
            </a:pPr>
            <a:r>
              <a:rPr lang="es-PE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Estado</a:t>
            </a:r>
          </a:p>
          <a:p>
            <a:pPr>
              <a:defRPr/>
            </a:pPr>
            <a:r>
              <a:rPr lang="es-PE" sz="1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itchFamily="34" charset="0"/>
                <a:cs typeface="Arial" charset="0"/>
              </a:rPr>
              <a:t>Promulgado: 2008</a:t>
            </a:r>
          </a:p>
          <a:p>
            <a:pPr>
              <a:defRPr/>
            </a:pPr>
            <a:r>
              <a:rPr lang="es-PE" sz="1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itchFamily="34" charset="0"/>
                <a:cs typeface="Arial" charset="0"/>
              </a:rPr>
              <a:t>Vigente: 2009</a:t>
            </a:r>
          </a:p>
          <a:p>
            <a:pPr>
              <a:defRPr/>
            </a:pPr>
            <a:endParaRPr lang="es-PE" sz="1000" dirty="0">
              <a:solidFill>
                <a:srgbClr val="1F497D">
                  <a:lumMod val="60000"/>
                  <a:lumOff val="40000"/>
                </a:srgb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18 Rectángulo"/>
          <p:cNvSpPr>
            <a:spLocks noChangeArrowheads="1"/>
          </p:cNvSpPr>
          <p:nvPr/>
        </p:nvSpPr>
        <p:spPr bwMode="auto">
          <a:xfrm>
            <a:off x="7983569" y="1119507"/>
            <a:ext cx="1773900" cy="984839"/>
          </a:xfrm>
          <a:prstGeom prst="rect">
            <a:avLst/>
          </a:prstGeom>
          <a:noFill/>
          <a:ln>
            <a:noFill/>
          </a:ln>
          <a:extLst/>
        </p:spPr>
        <p:txBody>
          <a:bodyPr lIns="91392" tIns="45697" rIns="91392" bIns="45697">
            <a:spAutoFit/>
          </a:bodyPr>
          <a:lstStyle/>
          <a:p>
            <a:pPr>
              <a:defRPr/>
            </a:pPr>
            <a:r>
              <a:rPr lang="es-PE" sz="14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Ley 30225</a:t>
            </a:r>
          </a:p>
          <a:p>
            <a:pPr>
              <a:defRPr/>
            </a:pPr>
            <a:r>
              <a:rPr lang="es-PE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Ley de Contrataciones </a:t>
            </a:r>
          </a:p>
          <a:p>
            <a:pPr>
              <a:defRPr/>
            </a:pPr>
            <a:r>
              <a:rPr lang="es-PE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del Estado</a:t>
            </a:r>
          </a:p>
          <a:p>
            <a:pPr>
              <a:defRPr/>
            </a:pPr>
            <a:r>
              <a:rPr lang="es-PE" sz="1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itchFamily="34" charset="0"/>
                <a:cs typeface="Arial" charset="0"/>
              </a:rPr>
              <a:t>Promulgado: 2014</a:t>
            </a:r>
          </a:p>
          <a:p>
            <a:pPr>
              <a:defRPr/>
            </a:pPr>
            <a:r>
              <a:rPr lang="es-PE" sz="1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itchFamily="34" charset="0"/>
                <a:cs typeface="Arial" charset="0"/>
              </a:rPr>
              <a:t>Vigencia próxima: 2015</a:t>
            </a:r>
          </a:p>
        </p:txBody>
      </p:sp>
      <p:cxnSp>
        <p:nvCxnSpPr>
          <p:cNvPr id="23" name="22 Conector recto"/>
          <p:cNvCxnSpPr/>
          <p:nvPr/>
        </p:nvCxnSpPr>
        <p:spPr>
          <a:xfrm flipH="1">
            <a:off x="3264771" y="1121010"/>
            <a:ext cx="2" cy="365197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H="1">
            <a:off x="5280994" y="1119501"/>
            <a:ext cx="1688" cy="38030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H="1">
            <a:off x="7597229" y="1119502"/>
            <a:ext cx="23645" cy="38030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8" name="1 CuadroTexto"/>
          <p:cNvSpPr txBox="1">
            <a:spLocks noChangeArrowheads="1"/>
          </p:cNvSpPr>
          <p:nvPr/>
        </p:nvSpPr>
        <p:spPr bwMode="auto">
          <a:xfrm>
            <a:off x="848809" y="4126659"/>
            <a:ext cx="2172225" cy="64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7" rIns="91392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s-PE" sz="1200" dirty="0">
                <a:solidFill>
                  <a:prstClr val="black"/>
                </a:solidFill>
              </a:rPr>
              <a:t>Disposiciones necesarias para adquirir bienes,  contratar servicios y ejecutar obras.</a:t>
            </a:r>
          </a:p>
        </p:txBody>
      </p:sp>
      <p:sp>
        <p:nvSpPr>
          <p:cNvPr id="7190" name="27 CuadroTexto"/>
          <p:cNvSpPr txBox="1">
            <a:spLocks noChangeArrowheads="1"/>
          </p:cNvSpPr>
          <p:nvPr/>
        </p:nvSpPr>
        <p:spPr bwMode="auto">
          <a:xfrm>
            <a:off x="5591359" y="2219596"/>
            <a:ext cx="1836349" cy="57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7" rIns="91392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s-PE" sz="1000" dirty="0">
                <a:solidFill>
                  <a:prstClr val="black"/>
                </a:solidFill>
              </a:rPr>
              <a:t>ORGANISMO SUPERVISOR DE LAS CONTRATACIONES DEL ESTADO (OSCE)</a:t>
            </a:r>
          </a:p>
        </p:txBody>
      </p:sp>
      <p:sp>
        <p:nvSpPr>
          <p:cNvPr id="7191" name="37 CuadroTexto"/>
          <p:cNvSpPr txBox="1">
            <a:spLocks noChangeArrowheads="1"/>
          </p:cNvSpPr>
          <p:nvPr/>
        </p:nvSpPr>
        <p:spPr bwMode="auto">
          <a:xfrm>
            <a:off x="7585244" y="3620858"/>
            <a:ext cx="2172225" cy="132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7" rIns="91392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s-PE" sz="1100" b="1" u="sng" dirty="0">
                <a:solidFill>
                  <a:srgbClr val="FF0000"/>
                </a:solidFill>
              </a:rPr>
              <a:t>Ejes Principales:</a:t>
            </a:r>
          </a:p>
          <a:p>
            <a:pPr marL="171362" indent="-171362" algn="just" eaLnBrk="1" hangingPunct="1">
              <a:buFontTx/>
              <a:buChar char="-"/>
            </a:pPr>
            <a:r>
              <a:rPr lang="es-PE" sz="1100" dirty="0">
                <a:solidFill>
                  <a:prstClr val="black"/>
                </a:solidFill>
              </a:rPr>
              <a:t>Maximizar el valor de los recursos públicos</a:t>
            </a:r>
          </a:p>
          <a:p>
            <a:pPr marL="171362" indent="-171362" algn="just" eaLnBrk="1" hangingPunct="1">
              <a:buFontTx/>
              <a:buChar char="-"/>
            </a:pPr>
            <a:r>
              <a:rPr lang="es-PE" sz="1100" dirty="0">
                <a:solidFill>
                  <a:prstClr val="black"/>
                </a:solidFill>
              </a:rPr>
              <a:t>Enfoque de gestión por resultados</a:t>
            </a:r>
          </a:p>
          <a:p>
            <a:pPr marL="171362" indent="-171362" algn="just" eaLnBrk="1" hangingPunct="1">
              <a:buFontTx/>
              <a:buChar char="-"/>
            </a:pPr>
            <a:r>
              <a:rPr lang="es-PE" sz="1100" dirty="0">
                <a:solidFill>
                  <a:prstClr val="black"/>
                </a:solidFill>
              </a:rPr>
              <a:t>Priorizar calidad sobre formalidades</a:t>
            </a:r>
          </a:p>
        </p:txBody>
      </p:sp>
      <p:sp>
        <p:nvSpPr>
          <p:cNvPr id="39" name="38 Elipse"/>
          <p:cNvSpPr/>
          <p:nvPr/>
        </p:nvSpPr>
        <p:spPr>
          <a:xfrm>
            <a:off x="5462996" y="3870805"/>
            <a:ext cx="379759" cy="33920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7" rIns="91392" bIns="45697" anchor="ctr"/>
          <a:lstStyle/>
          <a:p>
            <a:pPr algn="ctr">
              <a:defRPr/>
            </a:pPr>
            <a:endParaRPr lang="es-PE">
              <a:solidFill>
                <a:prstClr val="white"/>
              </a:solidFill>
            </a:endParaRPr>
          </a:p>
        </p:txBody>
      </p:sp>
      <p:sp>
        <p:nvSpPr>
          <p:cNvPr id="7193" name="12 CuadroTexto"/>
          <p:cNvSpPr txBox="1">
            <a:spLocks noChangeArrowheads="1"/>
          </p:cNvSpPr>
          <p:nvPr/>
        </p:nvSpPr>
        <p:spPr bwMode="auto">
          <a:xfrm>
            <a:off x="5349067" y="3911530"/>
            <a:ext cx="658250" cy="30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7" rIns="91392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PE" sz="1400" b="1" dirty="0" smtClean="0">
                <a:solidFill>
                  <a:srgbClr val="FFFFFF"/>
                </a:solidFill>
              </a:rPr>
              <a:t>4.1</a:t>
            </a:r>
            <a:endParaRPr lang="es-PE" sz="1400" b="1" dirty="0">
              <a:solidFill>
                <a:srgbClr val="FFFFFF"/>
              </a:solidFill>
            </a:endParaRPr>
          </a:p>
        </p:txBody>
      </p:sp>
      <p:sp>
        <p:nvSpPr>
          <p:cNvPr id="41" name="17 Rectángulo"/>
          <p:cNvSpPr>
            <a:spLocks noChangeArrowheads="1"/>
          </p:cNvSpPr>
          <p:nvPr/>
        </p:nvSpPr>
        <p:spPr bwMode="auto">
          <a:xfrm>
            <a:off x="5880741" y="3852224"/>
            <a:ext cx="1900487" cy="461618"/>
          </a:xfrm>
          <a:prstGeom prst="rect">
            <a:avLst/>
          </a:prstGeom>
          <a:noFill/>
          <a:ln>
            <a:noFill/>
          </a:ln>
          <a:extLst/>
        </p:spPr>
        <p:txBody>
          <a:bodyPr lIns="91392" tIns="45697" rIns="91392" bIns="45697">
            <a:spAutoFit/>
          </a:bodyPr>
          <a:lstStyle/>
          <a:p>
            <a:pPr>
              <a:defRPr/>
            </a:pPr>
            <a:r>
              <a:rPr lang="es-PE" sz="14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Ley 29873 </a:t>
            </a:r>
          </a:p>
          <a:p>
            <a:pPr>
              <a:defRPr/>
            </a:pPr>
            <a:r>
              <a:rPr lang="es-PE" sz="1000" dirty="0">
                <a:solidFill>
                  <a:srgbClr val="1F497D">
                    <a:lumMod val="60000"/>
                    <a:lumOff val="40000"/>
                  </a:srgbClr>
                </a:solidFill>
                <a:latin typeface="Calibri" pitchFamily="34" charset="0"/>
                <a:cs typeface="Arial" charset="0"/>
              </a:rPr>
              <a:t>Vigente: 2012</a:t>
            </a:r>
          </a:p>
        </p:txBody>
      </p:sp>
      <p:sp>
        <p:nvSpPr>
          <p:cNvPr id="7195" name="41 CuadroTexto"/>
          <p:cNvSpPr txBox="1">
            <a:spLocks noChangeArrowheads="1"/>
          </p:cNvSpPr>
          <p:nvPr/>
        </p:nvSpPr>
        <p:spPr bwMode="auto">
          <a:xfrm>
            <a:off x="5387320" y="4340938"/>
            <a:ext cx="2065893" cy="43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7" rIns="91392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s-PE" sz="1100" dirty="0">
                <a:solidFill>
                  <a:prstClr val="black"/>
                </a:solidFill>
              </a:rPr>
              <a:t>Fortalecimiento Institucional del OSCE</a:t>
            </a:r>
          </a:p>
        </p:txBody>
      </p:sp>
      <p:pic>
        <p:nvPicPr>
          <p:cNvPr id="7197" name="717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83"/>
          <a:stretch>
            <a:fillRect/>
          </a:stretch>
        </p:blipFill>
        <p:spPr bwMode="auto">
          <a:xfrm>
            <a:off x="3696825" y="2407728"/>
            <a:ext cx="1161221" cy="95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4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6" r="44807"/>
          <a:stretch>
            <a:fillRect/>
          </a:stretch>
        </p:blipFill>
        <p:spPr bwMode="auto">
          <a:xfrm>
            <a:off x="1248548" y="2505183"/>
            <a:ext cx="1389077" cy="82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0" name="27 CuadroTexto"/>
          <p:cNvSpPr txBox="1">
            <a:spLocks noChangeArrowheads="1"/>
          </p:cNvSpPr>
          <p:nvPr/>
        </p:nvSpPr>
        <p:spPr bwMode="auto">
          <a:xfrm>
            <a:off x="7669237" y="2180698"/>
            <a:ext cx="2001946" cy="46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2" tIns="45697" rIns="91392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s-PE" sz="1200" dirty="0">
                <a:solidFill>
                  <a:prstClr val="black"/>
                </a:solidFill>
              </a:rPr>
              <a:t>Reforma Integral de la Ley de Contrataciones del Estado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36389" y="141418"/>
            <a:ext cx="8891261" cy="731608"/>
          </a:xfrm>
          <a:prstGeom prst="rect">
            <a:avLst/>
          </a:prstGeom>
          <a:noFill/>
        </p:spPr>
        <p:txBody>
          <a:bodyPr wrap="square" lIns="99691" tIns="49846" rIns="99691" bIns="49846" rtlCol="0">
            <a:spAutoFit/>
          </a:bodyPr>
          <a:lstStyle/>
          <a:p>
            <a:pPr defTabSz="996918" fontAlgn="auto">
              <a:spcBef>
                <a:spcPts val="0"/>
              </a:spcBef>
              <a:spcAft>
                <a:spcPts val="0"/>
              </a:spcAft>
            </a:pPr>
            <a:r>
              <a:rPr lang="es-PE" sz="2600" b="1" dirty="0">
                <a:solidFill>
                  <a:srgbClr val="FF0000"/>
                </a:solidFill>
                <a:latin typeface="Calibri"/>
              </a:rPr>
              <a:t>Evolución del Régimen de Contrataciones del Estado en el Perú</a:t>
            </a:r>
          </a:p>
          <a:p>
            <a:pPr defTabSz="996918" fontAlgn="auto">
              <a:spcBef>
                <a:spcPts val="0"/>
              </a:spcBef>
              <a:spcAft>
                <a:spcPts val="0"/>
              </a:spcAft>
            </a:pPr>
            <a:r>
              <a:rPr lang="es-PE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Ley 30225  (2014)</a:t>
            </a:r>
          </a:p>
        </p:txBody>
      </p:sp>
      <p:pic>
        <p:nvPicPr>
          <p:cNvPr id="34" name="29 Imagen" descr="F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301" y="2684754"/>
            <a:ext cx="652540" cy="76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26 CuadroTexto"/>
          <p:cNvSpPr txBox="1">
            <a:spLocks noChangeArrowheads="1"/>
          </p:cNvSpPr>
          <p:nvPr/>
        </p:nvSpPr>
        <p:spPr bwMode="auto">
          <a:xfrm>
            <a:off x="1347525" y="3256168"/>
            <a:ext cx="1237594" cy="64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2" tIns="45697" rIns="91392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s-PE" sz="1200" dirty="0">
                <a:solidFill>
                  <a:prstClr val="black"/>
                </a:solidFill>
              </a:rPr>
              <a:t>CADELI</a:t>
            </a:r>
          </a:p>
          <a:p>
            <a:pPr algn="just" eaLnBrk="1" hangingPunct="1"/>
            <a:r>
              <a:rPr lang="es-PE" sz="1200" dirty="0">
                <a:solidFill>
                  <a:prstClr val="black"/>
                </a:solidFill>
              </a:rPr>
              <a:t>CONASUCO</a:t>
            </a:r>
          </a:p>
          <a:p>
            <a:pPr algn="just" eaLnBrk="1" hangingPunct="1"/>
            <a:r>
              <a:rPr lang="es-PE" sz="1200" dirty="0">
                <a:solidFill>
                  <a:prstClr val="black"/>
                </a:solidFill>
              </a:rPr>
              <a:t>(*) CONSULCOP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932" y="2895104"/>
            <a:ext cx="1155220" cy="49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78" y="3671235"/>
            <a:ext cx="1787252" cy="59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39 Elipse"/>
          <p:cNvSpPr/>
          <p:nvPr/>
        </p:nvSpPr>
        <p:spPr>
          <a:xfrm>
            <a:off x="36389" y="1100578"/>
            <a:ext cx="379759" cy="33920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7" rIns="91392" bIns="45697" anchor="ctr"/>
          <a:lstStyle/>
          <a:p>
            <a:pPr algn="ctr">
              <a:defRPr/>
            </a:pPr>
            <a:endParaRPr lang="es-PE">
              <a:solidFill>
                <a:prstClr val="white"/>
              </a:solidFill>
            </a:endParaRPr>
          </a:p>
        </p:txBody>
      </p:sp>
      <p:sp>
        <p:nvSpPr>
          <p:cNvPr id="42" name="8 CuadroTexto"/>
          <p:cNvSpPr txBox="1">
            <a:spLocks noChangeArrowheads="1"/>
          </p:cNvSpPr>
          <p:nvPr/>
        </p:nvSpPr>
        <p:spPr bwMode="auto">
          <a:xfrm>
            <a:off x="116276" y="1148814"/>
            <a:ext cx="227856" cy="30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2" tIns="45697" rIns="91392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PE" sz="1400" b="1" dirty="0" smtClean="0">
                <a:solidFill>
                  <a:srgbClr val="FFFFFF"/>
                </a:solidFill>
              </a:rPr>
              <a:t>1</a:t>
            </a:r>
            <a:endParaRPr lang="es-PE" sz="1400" b="1" dirty="0">
              <a:solidFill>
                <a:srgbClr val="FFFFFF"/>
              </a:solidFill>
            </a:endParaRPr>
          </a:p>
        </p:txBody>
      </p:sp>
      <p:cxnSp>
        <p:nvCxnSpPr>
          <p:cNvPr id="43" name="42 Conector recto"/>
          <p:cNvCxnSpPr/>
          <p:nvPr/>
        </p:nvCxnSpPr>
        <p:spPr>
          <a:xfrm flipH="1">
            <a:off x="540445" y="1121010"/>
            <a:ext cx="2" cy="365197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1 CuadroTexto"/>
          <p:cNvSpPr txBox="1">
            <a:spLocks noChangeArrowheads="1"/>
          </p:cNvSpPr>
          <p:nvPr/>
        </p:nvSpPr>
        <p:spPr bwMode="auto">
          <a:xfrm>
            <a:off x="109146" y="1581185"/>
            <a:ext cx="431299" cy="195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2" tIns="45697" rIns="91392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s-PE" sz="1100" dirty="0" smtClean="0">
                <a:solidFill>
                  <a:prstClr val="black"/>
                </a:solidFill>
              </a:rPr>
              <a:t>D</a:t>
            </a:r>
          </a:p>
          <a:p>
            <a:pPr algn="just" eaLnBrk="1" hangingPunct="1"/>
            <a:r>
              <a:rPr lang="es-PE" sz="1100" dirty="0" smtClean="0">
                <a:solidFill>
                  <a:prstClr val="black"/>
                </a:solidFill>
              </a:rPr>
              <a:t>I</a:t>
            </a:r>
          </a:p>
          <a:p>
            <a:pPr algn="just" eaLnBrk="1" hangingPunct="1"/>
            <a:r>
              <a:rPr lang="es-PE" sz="1100" dirty="0" smtClean="0">
                <a:solidFill>
                  <a:prstClr val="black"/>
                </a:solidFill>
              </a:rPr>
              <a:t>S</a:t>
            </a:r>
          </a:p>
          <a:p>
            <a:pPr algn="just" eaLnBrk="1" hangingPunct="1"/>
            <a:r>
              <a:rPr lang="es-PE" sz="1100" dirty="0" smtClean="0">
                <a:solidFill>
                  <a:prstClr val="black"/>
                </a:solidFill>
              </a:rPr>
              <a:t>P</a:t>
            </a:r>
          </a:p>
          <a:p>
            <a:pPr algn="just" eaLnBrk="1" hangingPunct="1"/>
            <a:r>
              <a:rPr lang="es-PE" sz="1100" dirty="0" smtClean="0">
                <a:solidFill>
                  <a:prstClr val="black"/>
                </a:solidFill>
              </a:rPr>
              <a:t>E</a:t>
            </a:r>
          </a:p>
          <a:p>
            <a:pPr algn="just" eaLnBrk="1" hangingPunct="1"/>
            <a:r>
              <a:rPr lang="es-PE" sz="1100" dirty="0" smtClean="0">
                <a:solidFill>
                  <a:prstClr val="black"/>
                </a:solidFill>
              </a:rPr>
              <a:t>R</a:t>
            </a:r>
          </a:p>
          <a:p>
            <a:pPr algn="just" eaLnBrk="1" hangingPunct="1"/>
            <a:r>
              <a:rPr lang="es-PE" sz="1100" dirty="0" smtClean="0">
                <a:solidFill>
                  <a:prstClr val="black"/>
                </a:solidFill>
              </a:rPr>
              <a:t>S</a:t>
            </a:r>
          </a:p>
          <a:p>
            <a:pPr algn="just" eaLnBrk="1" hangingPunct="1"/>
            <a:r>
              <a:rPr lang="es-PE" sz="1100" dirty="0" smtClean="0">
                <a:solidFill>
                  <a:prstClr val="black"/>
                </a:solidFill>
              </a:rPr>
              <a:t>I</a:t>
            </a:r>
          </a:p>
          <a:p>
            <a:pPr algn="just" eaLnBrk="1" hangingPunct="1"/>
            <a:r>
              <a:rPr lang="es-PE" sz="1100" dirty="0" smtClean="0">
                <a:solidFill>
                  <a:prstClr val="black"/>
                </a:solidFill>
              </a:rPr>
              <a:t>O</a:t>
            </a:r>
          </a:p>
          <a:p>
            <a:pPr algn="just" eaLnBrk="1" hangingPunct="1"/>
            <a:r>
              <a:rPr lang="es-PE" sz="1100" dirty="0" smtClean="0">
                <a:solidFill>
                  <a:prstClr val="black"/>
                </a:solidFill>
              </a:rPr>
              <a:t>N</a:t>
            </a:r>
          </a:p>
          <a:p>
            <a:pPr algn="just" eaLnBrk="1" hangingPunct="1"/>
            <a:endParaRPr lang="es-PE" sz="1100" dirty="0">
              <a:solidFill>
                <a:prstClr val="black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109146" y="4886442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1979</a:t>
            </a:r>
            <a:endParaRPr lang="es-PE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2780673" y="4866333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1993</a:t>
            </a:r>
            <a:endParaRPr lang="es-PE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65" y="8932"/>
            <a:ext cx="772510" cy="33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379" y="5437848"/>
            <a:ext cx="759133" cy="33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49 CuadroTexto"/>
          <p:cNvSpPr txBox="1"/>
          <p:nvPr/>
        </p:nvSpPr>
        <p:spPr>
          <a:xfrm>
            <a:off x="4796897" y="4957737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2007</a:t>
            </a:r>
            <a:endParaRPr lang="es-PE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6133" y="176103"/>
            <a:ext cx="8891261" cy="1131717"/>
          </a:xfrm>
          <a:prstGeom prst="rect">
            <a:avLst/>
          </a:prstGeom>
          <a:noFill/>
        </p:spPr>
        <p:txBody>
          <a:bodyPr wrap="square" lIns="99691" tIns="49846" rIns="99691" bIns="49846" rtlCol="0">
            <a:spAutoFit/>
          </a:bodyPr>
          <a:lstStyle/>
          <a:p>
            <a:pPr defTabSz="996918" fontAlgn="auto">
              <a:spcBef>
                <a:spcPts val="0"/>
              </a:spcBef>
              <a:spcAft>
                <a:spcPts val="0"/>
              </a:spcAft>
            </a:pPr>
            <a:r>
              <a:rPr lang="es-PE" sz="2600" b="1" dirty="0">
                <a:solidFill>
                  <a:srgbClr val="FF0000"/>
                </a:solidFill>
                <a:latin typeface="Calibri"/>
              </a:rPr>
              <a:t>Las Contrataciones del Estado y su relación con las Políticas Nacionales  que rigen la Administración Pública</a:t>
            </a:r>
          </a:p>
          <a:p>
            <a:pPr defTabSz="996918" fontAlgn="auto">
              <a:spcBef>
                <a:spcPts val="0"/>
              </a:spcBef>
              <a:spcAft>
                <a:spcPts val="0"/>
              </a:spcAft>
            </a:pPr>
            <a:r>
              <a:rPr lang="es-PE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Decreto Supremo Nª 027-2007-PCM:</a:t>
            </a:r>
          </a:p>
        </p:txBody>
      </p:sp>
      <p:cxnSp>
        <p:nvCxnSpPr>
          <p:cNvPr id="20" name="19 Conector recto"/>
          <p:cNvCxnSpPr/>
          <p:nvPr/>
        </p:nvCxnSpPr>
        <p:spPr>
          <a:xfrm>
            <a:off x="1836589" y="1972666"/>
            <a:ext cx="0" cy="244321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3636789" y="1983193"/>
            <a:ext cx="0" cy="2432676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Elipse"/>
          <p:cNvSpPr/>
          <p:nvPr/>
        </p:nvSpPr>
        <p:spPr>
          <a:xfrm>
            <a:off x="93097" y="1928265"/>
            <a:ext cx="307183" cy="32999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1" tIns="49846" rIns="99691" bIns="49846" anchor="ctr"/>
          <a:lstStyle/>
          <a:p>
            <a:pPr algn="ctr" defTabSz="996918" fontAlgn="auto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solidFill>
                <a:prstClr val="white"/>
              </a:solidFill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1885630" y="1983202"/>
            <a:ext cx="305495" cy="32999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1" tIns="49846" rIns="99691" bIns="49846" anchor="ctr"/>
          <a:lstStyle/>
          <a:p>
            <a:pPr algn="ctr" defTabSz="996918" fontAlgn="auto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solidFill>
                <a:prstClr val="white"/>
              </a:solidFill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3708812" y="1974932"/>
            <a:ext cx="307183" cy="32999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1" tIns="49846" rIns="99691" bIns="49846" anchor="ctr"/>
          <a:lstStyle/>
          <a:p>
            <a:pPr algn="ctr" defTabSz="996918" fontAlgn="auto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solidFill>
                <a:prstClr val="white"/>
              </a:solidFill>
            </a:endParaRPr>
          </a:p>
        </p:txBody>
      </p:sp>
      <p:sp>
        <p:nvSpPr>
          <p:cNvPr id="25" name="7 CuadroTexto"/>
          <p:cNvSpPr txBox="1">
            <a:spLocks noChangeArrowheads="1"/>
          </p:cNvSpPr>
          <p:nvPr/>
        </p:nvSpPr>
        <p:spPr bwMode="auto">
          <a:xfrm>
            <a:off x="93067" y="1906484"/>
            <a:ext cx="299113" cy="33149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9691" tIns="49846" rIns="99691" bIns="498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9691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PE" sz="1500" b="1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6" name="15 CuadroTexto"/>
          <p:cNvSpPr txBox="1">
            <a:spLocks noChangeArrowheads="1"/>
          </p:cNvSpPr>
          <p:nvPr/>
        </p:nvSpPr>
        <p:spPr bwMode="auto">
          <a:xfrm>
            <a:off x="1897416" y="1961421"/>
            <a:ext cx="299113" cy="33149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9691" tIns="49846" rIns="99691" bIns="498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9691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PE" sz="15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7" name="16 CuadroTexto"/>
          <p:cNvSpPr txBox="1">
            <a:spLocks noChangeArrowheads="1"/>
          </p:cNvSpPr>
          <p:nvPr/>
        </p:nvSpPr>
        <p:spPr bwMode="auto">
          <a:xfrm>
            <a:off x="3722284" y="1953145"/>
            <a:ext cx="299113" cy="33149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9691" tIns="49846" rIns="99691" bIns="498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9691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PE" sz="15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9" name="10 CuadroTexto"/>
          <p:cNvSpPr txBox="1">
            <a:spLocks noChangeArrowheads="1"/>
          </p:cNvSpPr>
          <p:nvPr/>
        </p:nvSpPr>
        <p:spPr bwMode="auto">
          <a:xfrm>
            <a:off x="2190769" y="1949938"/>
            <a:ext cx="1302006" cy="43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691" tIns="49846" rIns="99691" bIns="498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indent="0" defTabSz="99691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PE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Calibri" panose="020F0502020204030204" pitchFamily="34" charset="0"/>
              </a:rPr>
              <a:t>En Modernización del Estado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45" y="2746305"/>
            <a:ext cx="1297557" cy="94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15" y="2752229"/>
            <a:ext cx="856689" cy="88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207" y="2698625"/>
            <a:ext cx="893602" cy="99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0 CuadroTexto"/>
          <p:cNvSpPr txBox="1">
            <a:spLocks noChangeArrowheads="1"/>
          </p:cNvSpPr>
          <p:nvPr/>
        </p:nvSpPr>
        <p:spPr bwMode="auto">
          <a:xfrm>
            <a:off x="3983384" y="1911602"/>
            <a:ext cx="1885661" cy="43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691" tIns="49846" rIns="99691" bIns="498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indent="0" defTabSz="99691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PE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Calibri" panose="020F0502020204030204" pitchFamily="34" charset="0"/>
              </a:rPr>
              <a:t>En materia de Simplificación Administrativa </a:t>
            </a:r>
          </a:p>
        </p:txBody>
      </p:sp>
      <p:sp>
        <p:nvSpPr>
          <p:cNvPr id="32" name="20 CuadroTexto"/>
          <p:cNvSpPr txBox="1">
            <a:spLocks noChangeArrowheads="1"/>
          </p:cNvSpPr>
          <p:nvPr/>
        </p:nvSpPr>
        <p:spPr bwMode="auto">
          <a:xfrm>
            <a:off x="6180047" y="1957484"/>
            <a:ext cx="1345175" cy="60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691" tIns="49846" rIns="99691" bIns="498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9691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PE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Calibri" panose="020F0502020204030204" pitchFamily="34" charset="0"/>
              </a:rPr>
              <a:t>En materia de lucha contra la corrupción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52" y="5437855"/>
            <a:ext cx="759133" cy="33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840" y="4"/>
            <a:ext cx="772510" cy="33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10 CuadroTexto"/>
          <p:cNvSpPr txBox="1">
            <a:spLocks noChangeArrowheads="1"/>
          </p:cNvSpPr>
          <p:nvPr/>
        </p:nvSpPr>
        <p:spPr bwMode="auto">
          <a:xfrm>
            <a:off x="405880" y="1957486"/>
            <a:ext cx="1502729" cy="26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691" tIns="49846" rIns="99691" bIns="498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indent="0" defTabSz="99691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PE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Calibri" panose="020F0502020204030204" pitchFamily="34" charset="0"/>
              </a:rPr>
              <a:t>En materia económica</a:t>
            </a:r>
          </a:p>
        </p:txBody>
      </p:sp>
      <p:sp>
        <p:nvSpPr>
          <p:cNvPr id="30" name="10 CuadroTexto"/>
          <p:cNvSpPr txBox="1">
            <a:spLocks noChangeArrowheads="1"/>
          </p:cNvSpPr>
          <p:nvPr/>
        </p:nvSpPr>
        <p:spPr bwMode="auto">
          <a:xfrm>
            <a:off x="7910378" y="2017933"/>
            <a:ext cx="1703087" cy="43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691" tIns="49846" rIns="99691" bIns="498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indent="0" defTabSz="99691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PE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Calibri" panose="020F0502020204030204" pitchFamily="34" charset="0"/>
              </a:rPr>
              <a:t>En materia de empleo y promoción de las MYPE</a:t>
            </a:r>
          </a:p>
        </p:txBody>
      </p:sp>
      <p:sp>
        <p:nvSpPr>
          <p:cNvPr id="31" name="30 Elipse"/>
          <p:cNvSpPr/>
          <p:nvPr/>
        </p:nvSpPr>
        <p:spPr>
          <a:xfrm>
            <a:off x="5869049" y="1983202"/>
            <a:ext cx="305495" cy="32999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1" tIns="49846" rIns="99691" bIns="49846" anchor="ctr"/>
          <a:lstStyle/>
          <a:p>
            <a:pPr algn="ctr" defTabSz="996918" fontAlgn="auto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solidFill>
                <a:prstClr val="white"/>
              </a:solidFill>
            </a:endParaRPr>
          </a:p>
        </p:txBody>
      </p:sp>
      <p:sp>
        <p:nvSpPr>
          <p:cNvPr id="33" name="15 CuadroTexto"/>
          <p:cNvSpPr txBox="1">
            <a:spLocks noChangeArrowheads="1"/>
          </p:cNvSpPr>
          <p:nvPr/>
        </p:nvSpPr>
        <p:spPr bwMode="auto">
          <a:xfrm>
            <a:off x="5880839" y="1961421"/>
            <a:ext cx="299113" cy="33149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9691" tIns="49846" rIns="99691" bIns="498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9691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PE" sz="15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36" name="35 Elipse"/>
          <p:cNvSpPr/>
          <p:nvPr/>
        </p:nvSpPr>
        <p:spPr>
          <a:xfrm>
            <a:off x="7574262" y="1974932"/>
            <a:ext cx="305495" cy="32999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1" tIns="49846" rIns="99691" bIns="49846" anchor="ctr"/>
          <a:lstStyle/>
          <a:p>
            <a:pPr algn="ctr" defTabSz="996918" fontAlgn="auto">
              <a:spcBef>
                <a:spcPts val="0"/>
              </a:spcBef>
              <a:spcAft>
                <a:spcPts val="0"/>
              </a:spcAft>
              <a:defRPr/>
            </a:pPr>
            <a:endParaRPr lang="es-PE">
              <a:solidFill>
                <a:prstClr val="white"/>
              </a:solidFill>
            </a:endParaRPr>
          </a:p>
        </p:txBody>
      </p:sp>
      <p:sp>
        <p:nvSpPr>
          <p:cNvPr id="37" name="15 CuadroTexto"/>
          <p:cNvSpPr txBox="1">
            <a:spLocks noChangeArrowheads="1"/>
          </p:cNvSpPr>
          <p:nvPr/>
        </p:nvSpPr>
        <p:spPr bwMode="auto">
          <a:xfrm>
            <a:off x="7586053" y="1953145"/>
            <a:ext cx="299113" cy="33149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9691" tIns="49846" rIns="99691" bIns="498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9691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PE" sz="1500" b="1" dirty="0">
                <a:solidFill>
                  <a:prstClr val="white"/>
                </a:solidFill>
              </a:rPr>
              <a:t>5</a:t>
            </a:r>
          </a:p>
        </p:txBody>
      </p:sp>
      <p:cxnSp>
        <p:nvCxnSpPr>
          <p:cNvPr id="38" name="37 Conector recto"/>
          <p:cNvCxnSpPr/>
          <p:nvPr/>
        </p:nvCxnSpPr>
        <p:spPr>
          <a:xfrm>
            <a:off x="5797029" y="2025163"/>
            <a:ext cx="0" cy="239071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7453213" y="2025163"/>
            <a:ext cx="0" cy="239071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AVELAS~1\AppData\Local\Temp\notes052FA7\economia2.bmp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9" y="2752212"/>
            <a:ext cx="1035235" cy="9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VELAS~1\AppData\Local\Temp\notes052FA7\trabajo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19" y="2589399"/>
            <a:ext cx="857721" cy="129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3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108397" y="2673228"/>
            <a:ext cx="9505056" cy="4230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5" tIns="45647" rIns="91285" bIns="45647"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6661125" y="2664191"/>
            <a:ext cx="40588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5" tIns="45647" rIns="91285" bIns="45647"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0406" y="80949"/>
            <a:ext cx="8574132" cy="461511"/>
          </a:xfrm>
          <a:prstGeom prst="rect">
            <a:avLst/>
          </a:prstGeom>
          <a:noFill/>
        </p:spPr>
        <p:txBody>
          <a:bodyPr lIns="91277" tIns="45644" rIns="91277" bIns="4564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smtClean="0">
                <a:solidFill>
                  <a:srgbClr val="FF0000"/>
                </a:solidFill>
                <a:latin typeface="Calibri" pitchFamily="34" charset="0"/>
              </a:rPr>
              <a:t>Estrategia Peruana </a:t>
            </a:r>
            <a:r>
              <a:rPr lang="es-PE" sz="2400" b="1" dirty="0">
                <a:solidFill>
                  <a:srgbClr val="FF0000"/>
                </a:solidFill>
                <a:latin typeface="Calibri" pitchFamily="34" charset="0"/>
              </a:rPr>
              <a:t>de Gestión en </a:t>
            </a:r>
            <a:r>
              <a:rPr lang="es-PE" sz="2400" b="1" dirty="0" smtClean="0">
                <a:solidFill>
                  <a:srgbClr val="FF0000"/>
                </a:solidFill>
                <a:latin typeface="Calibri" pitchFamily="34" charset="0"/>
              </a:rPr>
              <a:t>compras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4" t="4089" r="43000" b="53928"/>
          <a:stretch/>
        </p:blipFill>
        <p:spPr bwMode="auto">
          <a:xfrm>
            <a:off x="4284861" y="1114905"/>
            <a:ext cx="1105266" cy="73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5" y="3224762"/>
            <a:ext cx="717962" cy="48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640" y="3185944"/>
            <a:ext cx="453804" cy="63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69" y="3235397"/>
            <a:ext cx="338276" cy="54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303" y="3192595"/>
            <a:ext cx="555869" cy="58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286" y="3226064"/>
            <a:ext cx="666544" cy="45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96471" y="4001352"/>
            <a:ext cx="1222373" cy="412879"/>
          </a:xfrm>
          <a:prstGeom prst="rect">
            <a:avLst/>
          </a:prstGeom>
        </p:spPr>
        <p:txBody>
          <a:bodyPr wrap="square" lIns="91285" tIns="45647" rIns="91285" bIns="45647">
            <a:spAutoFit/>
          </a:bodyPr>
          <a:lstStyle/>
          <a:p>
            <a:pPr algn="ctr"/>
            <a:r>
              <a:rPr lang="es-PE" sz="1000" dirty="0">
                <a:solidFill>
                  <a:srgbClr val="000000"/>
                </a:solidFill>
                <a:latin typeface="Calibri" pitchFamily="34" charset="0"/>
              </a:rPr>
              <a:t>¿Qué se requiere adquirir?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908596" y="3968216"/>
            <a:ext cx="1080121" cy="412879"/>
          </a:xfrm>
          <a:prstGeom prst="rect">
            <a:avLst/>
          </a:prstGeom>
        </p:spPr>
        <p:txBody>
          <a:bodyPr wrap="square" lIns="91285" tIns="45647" rIns="91285" bIns="45647">
            <a:spAutoFit/>
          </a:bodyPr>
          <a:lstStyle/>
          <a:p>
            <a:pPr algn="ctr"/>
            <a:r>
              <a:rPr lang="es-PE" sz="1000" dirty="0">
                <a:solidFill>
                  <a:srgbClr val="000000"/>
                </a:solidFill>
                <a:latin typeface="Calibri" pitchFamily="34" charset="0"/>
              </a:rPr>
              <a:t>¿A quién se compra?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581049" y="3968231"/>
            <a:ext cx="1152127" cy="887436"/>
          </a:xfrm>
          <a:prstGeom prst="rect">
            <a:avLst/>
          </a:prstGeom>
        </p:spPr>
        <p:txBody>
          <a:bodyPr wrap="square" lIns="91285" tIns="45647" rIns="91285" bIns="45647">
            <a:spAutoFit/>
          </a:bodyPr>
          <a:lstStyle/>
          <a:p>
            <a:pPr algn="ctr"/>
            <a:r>
              <a:rPr lang="es-PE" sz="1000" dirty="0">
                <a:solidFill>
                  <a:srgbClr val="000000"/>
                </a:solidFill>
                <a:latin typeface="Calibri" pitchFamily="34" charset="0"/>
              </a:rPr>
              <a:t>¿cuál es la mejor manera de comprar de acuerdo al objeto de la compra?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4246381" y="4001368"/>
            <a:ext cx="1190653" cy="729251"/>
          </a:xfrm>
          <a:prstGeom prst="rect">
            <a:avLst/>
          </a:prstGeom>
        </p:spPr>
        <p:txBody>
          <a:bodyPr wrap="square" lIns="91285" tIns="45647" rIns="91285" bIns="45647">
            <a:spAutoFit/>
          </a:bodyPr>
          <a:lstStyle/>
          <a:p>
            <a:pPr algn="ctr"/>
            <a:r>
              <a:rPr lang="es-PE" sz="1000" dirty="0">
                <a:solidFill>
                  <a:srgbClr val="000000"/>
                </a:solidFill>
                <a:latin typeface="Calibri" pitchFamily="34" charset="0"/>
              </a:rPr>
              <a:t>¿cuál es el indicador que medirá la eficiencia de la compra?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8465345" y="3969402"/>
            <a:ext cx="1220163" cy="887436"/>
          </a:xfrm>
          <a:prstGeom prst="rect">
            <a:avLst/>
          </a:prstGeom>
        </p:spPr>
        <p:txBody>
          <a:bodyPr wrap="square" lIns="91285" tIns="45647" rIns="91285" bIns="45647">
            <a:spAutoFit/>
          </a:bodyPr>
          <a:lstStyle/>
          <a:p>
            <a:pPr algn="ctr"/>
            <a:r>
              <a:rPr lang="es-PE" sz="1000" dirty="0">
                <a:solidFill>
                  <a:srgbClr val="000000"/>
                </a:solidFill>
                <a:latin typeface="Calibri" pitchFamily="34" charset="0"/>
              </a:rPr>
              <a:t>¿Cuál es el nivel de desarrollo de las herramientas de tecnologías para una mejor gestión?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65529" y="2673231"/>
            <a:ext cx="1199052" cy="461517"/>
          </a:xfrm>
          <a:prstGeom prst="rect">
            <a:avLst/>
          </a:prstGeom>
          <a:noFill/>
        </p:spPr>
        <p:txBody>
          <a:bodyPr wrap="square" lIns="91285" tIns="45647" rIns="91285" bIns="45647" rtlCol="0">
            <a:spAutoFit/>
          </a:bodyPr>
          <a:lstStyle/>
          <a:p>
            <a:r>
              <a:rPr lang="es-PE" sz="1200" dirty="0">
                <a:solidFill>
                  <a:srgbClr val="FFFFFF"/>
                </a:solidFill>
                <a:latin typeface="Calibri" pitchFamily="34" charset="0"/>
              </a:rPr>
              <a:t>Necesidad</a:t>
            </a:r>
          </a:p>
          <a:p>
            <a:r>
              <a:rPr lang="es-PE" sz="1200" dirty="0">
                <a:solidFill>
                  <a:srgbClr val="FFFFFF"/>
                </a:solidFill>
                <a:latin typeface="Calibri" pitchFamily="34" charset="0"/>
              </a:rPr>
              <a:t>A satisfacer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907209" y="2745243"/>
            <a:ext cx="1008112" cy="276851"/>
          </a:xfrm>
          <a:prstGeom prst="rect">
            <a:avLst/>
          </a:prstGeom>
          <a:noFill/>
        </p:spPr>
        <p:txBody>
          <a:bodyPr wrap="square" lIns="91285" tIns="45647" rIns="91285" bIns="45647" rtlCol="0">
            <a:spAutoFit/>
          </a:bodyPr>
          <a:lstStyle/>
          <a:p>
            <a:r>
              <a:rPr lang="es-PE" sz="1200" dirty="0" smtClean="0">
                <a:solidFill>
                  <a:srgbClr val="FFFFFF"/>
                </a:solidFill>
                <a:latin typeface="Calibri" pitchFamily="34" charset="0"/>
              </a:rPr>
              <a:t>Proveedor</a:t>
            </a:r>
            <a:endParaRPr lang="es-PE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428880" y="2756170"/>
            <a:ext cx="1008112" cy="276851"/>
          </a:xfrm>
          <a:prstGeom prst="rect">
            <a:avLst/>
          </a:prstGeom>
          <a:noFill/>
        </p:spPr>
        <p:txBody>
          <a:bodyPr wrap="square" lIns="91285" tIns="45647" rIns="91285" bIns="45647" rtlCol="0">
            <a:spAutoFit/>
          </a:bodyPr>
          <a:lstStyle/>
          <a:p>
            <a:r>
              <a:rPr lang="es-PE" sz="1200" dirty="0">
                <a:solidFill>
                  <a:srgbClr val="FFFFFF"/>
                </a:solidFill>
                <a:latin typeface="Calibri" pitchFamily="34" charset="0"/>
              </a:rPr>
              <a:t>Ahorro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5483970" y="2745243"/>
            <a:ext cx="1152127" cy="276851"/>
          </a:xfrm>
          <a:prstGeom prst="rect">
            <a:avLst/>
          </a:prstGeom>
          <a:noFill/>
        </p:spPr>
        <p:txBody>
          <a:bodyPr wrap="square" lIns="91285" tIns="45647" rIns="91285" bIns="45647" rtlCol="0">
            <a:spAutoFit/>
          </a:bodyPr>
          <a:lstStyle/>
          <a:p>
            <a:r>
              <a:rPr lang="es-PE" sz="1200" dirty="0">
                <a:solidFill>
                  <a:srgbClr val="FFFFFF"/>
                </a:solidFill>
                <a:latin typeface="Calibri" pitchFamily="34" charset="0"/>
              </a:rPr>
              <a:t>Procedimiento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7093173" y="2694794"/>
            <a:ext cx="1084770" cy="342575"/>
          </a:xfrm>
          <a:prstGeom prst="rect">
            <a:avLst/>
          </a:prstGeom>
          <a:noFill/>
        </p:spPr>
        <p:txBody>
          <a:bodyPr wrap="square" lIns="91285" tIns="45647" rIns="91285" bIns="45647" rtlCol="0">
            <a:spAutoFit/>
          </a:bodyPr>
          <a:lstStyle/>
          <a:p>
            <a:r>
              <a:rPr lang="es-PE" sz="800" dirty="0">
                <a:solidFill>
                  <a:srgbClr val="FFFFFF"/>
                </a:solidFill>
                <a:latin typeface="Calibri" pitchFamily="34" charset="0"/>
              </a:rPr>
              <a:t>Gestión de la ejecución contractual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205482" y="2656783"/>
            <a:ext cx="40588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5" tIns="45647" rIns="91285" bIns="45647"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3996829" y="2661443"/>
            <a:ext cx="40588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5" tIns="45647" rIns="91285" bIns="45647"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5148962" y="2656959"/>
            <a:ext cx="40588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5" tIns="45647" rIns="91285" bIns="45647"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1095" y="2671119"/>
            <a:ext cx="334660" cy="369225"/>
          </a:xfrm>
          <a:prstGeom prst="rect">
            <a:avLst/>
          </a:prstGeom>
          <a:noFill/>
        </p:spPr>
        <p:txBody>
          <a:bodyPr wrap="square" lIns="91325" tIns="45667" rIns="91325" bIns="45667" rtlCol="0">
            <a:spAutoFit/>
          </a:bodyPr>
          <a:lstStyle/>
          <a:p>
            <a:pPr algn="ctr"/>
            <a:r>
              <a:rPr lang="es-PE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es-PE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4043760" y="2696954"/>
            <a:ext cx="334660" cy="369225"/>
          </a:xfrm>
          <a:prstGeom prst="rect">
            <a:avLst/>
          </a:prstGeom>
          <a:noFill/>
        </p:spPr>
        <p:txBody>
          <a:bodyPr wrap="square" lIns="91325" tIns="45667" rIns="91325" bIns="45667" rtlCol="0">
            <a:spAutoFit/>
          </a:bodyPr>
          <a:lstStyle/>
          <a:p>
            <a:pPr algn="ctr"/>
            <a:r>
              <a:rPr lang="es-PE" dirty="0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5195890" y="2696954"/>
            <a:ext cx="334660" cy="369225"/>
          </a:xfrm>
          <a:prstGeom prst="rect">
            <a:avLst/>
          </a:prstGeom>
          <a:noFill/>
        </p:spPr>
        <p:txBody>
          <a:bodyPr wrap="square" lIns="91325" tIns="45667" rIns="91325" bIns="45667" rtlCol="0">
            <a:spAutoFit/>
          </a:bodyPr>
          <a:lstStyle/>
          <a:p>
            <a:pPr algn="ctr"/>
            <a:r>
              <a:rPr lang="es-PE" dirty="0" smtClean="0">
                <a:solidFill>
                  <a:srgbClr val="FFFFFF"/>
                </a:solidFill>
                <a:latin typeface="Calibri" pitchFamily="34" charset="0"/>
              </a:rPr>
              <a:t>5</a:t>
            </a:r>
            <a:endParaRPr lang="es-PE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6706971" y="2706235"/>
            <a:ext cx="334660" cy="369225"/>
          </a:xfrm>
          <a:prstGeom prst="rect">
            <a:avLst/>
          </a:prstGeom>
          <a:noFill/>
        </p:spPr>
        <p:txBody>
          <a:bodyPr wrap="square" lIns="91325" tIns="45667" rIns="91325" bIns="45667" rtlCol="0">
            <a:spAutoFit/>
          </a:bodyPr>
          <a:lstStyle/>
          <a:p>
            <a:pPr algn="ctr"/>
            <a:r>
              <a:rPr lang="es-PE" dirty="0" smtClean="0">
                <a:solidFill>
                  <a:srgbClr val="FFFFFF"/>
                </a:solidFill>
                <a:latin typeface="Calibri" pitchFamily="34" charset="0"/>
              </a:rPr>
              <a:t>6</a:t>
            </a:r>
            <a:endParaRPr lang="es-PE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71671" y="1737122"/>
            <a:ext cx="459351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5" tIns="45647" rIns="91285" bIns="45647" rtlCol="0" anchor="ctr"/>
          <a:lstStyle/>
          <a:p>
            <a:pPr algn="ctr"/>
            <a:r>
              <a:rPr lang="es-PE" sz="1200" b="1" dirty="0">
                <a:solidFill>
                  <a:srgbClr val="D1282E"/>
                </a:solidFill>
                <a:latin typeface="Calibri" pitchFamily="34" charset="0"/>
              </a:rPr>
              <a:t>Satisfacción de la necesidad pública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1404541" y="2662198"/>
            <a:ext cx="40588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5" tIns="45647" rIns="91285" bIns="45647"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451474" y="2696954"/>
            <a:ext cx="334660" cy="369225"/>
          </a:xfrm>
          <a:prstGeom prst="rect">
            <a:avLst/>
          </a:prstGeom>
          <a:noFill/>
        </p:spPr>
        <p:txBody>
          <a:bodyPr wrap="square" lIns="91325" tIns="45667" rIns="91325" bIns="45667" rtlCol="0">
            <a:spAutoFit/>
          </a:bodyPr>
          <a:lstStyle/>
          <a:p>
            <a:pPr algn="ctr"/>
            <a:r>
              <a:rPr lang="es-PE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endParaRPr lang="es-PE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252198" y="2673266"/>
            <a:ext cx="888693" cy="377726"/>
          </a:xfrm>
          <a:prstGeom prst="rect">
            <a:avLst/>
          </a:prstGeom>
          <a:noFill/>
        </p:spPr>
        <p:txBody>
          <a:bodyPr wrap="square" lIns="91285" tIns="45647" rIns="91285" bIns="45647" rtlCol="0">
            <a:spAutoFit/>
          </a:bodyPr>
          <a:lstStyle/>
          <a:p>
            <a:r>
              <a:rPr lang="es-PE" sz="900" dirty="0">
                <a:solidFill>
                  <a:srgbClr val="FFFFFF"/>
                </a:solidFill>
                <a:latin typeface="Calibri" pitchFamily="34" charset="0"/>
              </a:rPr>
              <a:t>Unidad de compra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2844706" y="2658012"/>
            <a:ext cx="40588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5" tIns="45647" rIns="91285" bIns="45647"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2891632" y="2693523"/>
            <a:ext cx="334660" cy="369225"/>
          </a:xfrm>
          <a:prstGeom prst="rect">
            <a:avLst/>
          </a:prstGeom>
          <a:noFill/>
        </p:spPr>
        <p:txBody>
          <a:bodyPr wrap="square" lIns="91325" tIns="45667" rIns="91325" bIns="45667" rtlCol="0">
            <a:spAutoFit/>
          </a:bodyPr>
          <a:lstStyle/>
          <a:p>
            <a:pPr algn="ctr"/>
            <a:r>
              <a:rPr lang="es-PE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  <a:endParaRPr lang="es-PE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8173293" y="2673231"/>
            <a:ext cx="405886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5" tIns="45647" rIns="91285" bIns="45647"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8600700" y="2703841"/>
            <a:ext cx="1084770" cy="342575"/>
          </a:xfrm>
          <a:prstGeom prst="rect">
            <a:avLst/>
          </a:prstGeom>
          <a:noFill/>
        </p:spPr>
        <p:txBody>
          <a:bodyPr wrap="square" lIns="91285" tIns="45647" rIns="91285" bIns="45647" rtlCol="0">
            <a:spAutoFit/>
          </a:bodyPr>
          <a:lstStyle/>
          <a:p>
            <a:r>
              <a:rPr lang="es-PE" sz="800" dirty="0">
                <a:solidFill>
                  <a:srgbClr val="FFFFFF"/>
                </a:solidFill>
                <a:latin typeface="Calibri" pitchFamily="34" charset="0"/>
              </a:rPr>
              <a:t>Herramientas  tecnológicas</a:t>
            </a:r>
          </a:p>
        </p:txBody>
      </p:sp>
      <p:sp>
        <p:nvSpPr>
          <p:cNvPr id="53" name="52 CuadroTexto"/>
          <p:cNvSpPr txBox="1"/>
          <p:nvPr/>
        </p:nvSpPr>
        <p:spPr>
          <a:xfrm>
            <a:off x="8219139" y="2715266"/>
            <a:ext cx="334660" cy="369225"/>
          </a:xfrm>
          <a:prstGeom prst="rect">
            <a:avLst/>
          </a:prstGeom>
          <a:noFill/>
        </p:spPr>
        <p:txBody>
          <a:bodyPr wrap="square" lIns="91325" tIns="45667" rIns="91325" bIns="45667" rtlCol="0">
            <a:spAutoFit/>
          </a:bodyPr>
          <a:lstStyle/>
          <a:p>
            <a:pPr algn="ctr"/>
            <a:r>
              <a:rPr lang="es-PE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  <a:endParaRPr lang="es-PE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751" y="3269185"/>
            <a:ext cx="330263" cy="39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98" y="3300866"/>
            <a:ext cx="5238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40 Rectángulo"/>
          <p:cNvSpPr/>
          <p:nvPr/>
        </p:nvSpPr>
        <p:spPr>
          <a:xfrm>
            <a:off x="3060725" y="3969396"/>
            <a:ext cx="1080121" cy="553850"/>
          </a:xfrm>
          <a:prstGeom prst="rect">
            <a:avLst/>
          </a:prstGeom>
        </p:spPr>
        <p:txBody>
          <a:bodyPr wrap="square" lIns="91285" tIns="45647" rIns="91285" bIns="45647">
            <a:spAutoFit/>
          </a:bodyPr>
          <a:lstStyle/>
          <a:p>
            <a:pPr algn="ctr"/>
            <a:r>
              <a:rPr lang="es-PE" sz="1000" dirty="0">
                <a:solidFill>
                  <a:srgbClr val="000000"/>
                </a:solidFill>
                <a:latin typeface="Calibri" pitchFamily="34" charset="0"/>
              </a:rPr>
              <a:t>¿Quién programa la compra?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7028527" y="4001360"/>
            <a:ext cx="1190653" cy="571065"/>
          </a:xfrm>
          <a:prstGeom prst="rect">
            <a:avLst/>
          </a:prstGeom>
        </p:spPr>
        <p:txBody>
          <a:bodyPr wrap="square" lIns="91285" tIns="45647" rIns="91285" bIns="45647">
            <a:spAutoFit/>
          </a:bodyPr>
          <a:lstStyle/>
          <a:p>
            <a:pPr algn="ctr"/>
            <a:r>
              <a:rPr lang="es-PE" sz="1000" dirty="0">
                <a:solidFill>
                  <a:srgbClr val="000000"/>
                </a:solidFill>
                <a:latin typeface="Calibri" pitchFamily="34" charset="0"/>
              </a:rPr>
              <a:t>¿Cómo se solucionan los conflictos?</a:t>
            </a:r>
          </a:p>
        </p:txBody>
      </p:sp>
      <p:cxnSp>
        <p:nvCxnSpPr>
          <p:cNvPr id="6" name="5 Conector recto de flecha"/>
          <p:cNvCxnSpPr>
            <a:stCxn id="28" idx="0"/>
            <a:endCxn id="2" idx="2"/>
          </p:cNvCxnSpPr>
          <p:nvPr/>
        </p:nvCxnSpPr>
        <p:spPr>
          <a:xfrm flipV="1">
            <a:off x="408432" y="1953188"/>
            <a:ext cx="4460001" cy="703637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350" y="4"/>
            <a:ext cx="772510" cy="33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68" y="5437855"/>
            <a:ext cx="759133" cy="33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48 Conector recto de flecha"/>
          <p:cNvCxnSpPr>
            <a:stCxn id="30" idx="0"/>
            <a:endCxn id="2" idx="2"/>
          </p:cNvCxnSpPr>
          <p:nvPr/>
        </p:nvCxnSpPr>
        <p:spPr>
          <a:xfrm flipV="1">
            <a:off x="1607484" y="1953146"/>
            <a:ext cx="3260942" cy="709050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>
            <a:endCxn id="2" idx="2"/>
          </p:cNvCxnSpPr>
          <p:nvPr/>
        </p:nvCxnSpPr>
        <p:spPr>
          <a:xfrm flipV="1">
            <a:off x="3023128" y="1953153"/>
            <a:ext cx="1845298" cy="711041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/>
          <p:nvPr/>
        </p:nvCxnSpPr>
        <p:spPr>
          <a:xfrm flipV="1">
            <a:off x="4212861" y="1953146"/>
            <a:ext cx="628809" cy="720080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 de flecha"/>
          <p:cNvCxnSpPr>
            <a:endCxn id="2" idx="2"/>
          </p:cNvCxnSpPr>
          <p:nvPr/>
        </p:nvCxnSpPr>
        <p:spPr>
          <a:xfrm flipH="1" flipV="1">
            <a:off x="4868469" y="1953146"/>
            <a:ext cx="496555" cy="720080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 de flecha"/>
          <p:cNvCxnSpPr/>
          <p:nvPr/>
        </p:nvCxnSpPr>
        <p:spPr>
          <a:xfrm flipH="1" flipV="1">
            <a:off x="4868428" y="1953146"/>
            <a:ext cx="2008723" cy="720080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>
            <a:endCxn id="2" idx="2"/>
          </p:cNvCxnSpPr>
          <p:nvPr/>
        </p:nvCxnSpPr>
        <p:spPr>
          <a:xfrm flipH="1" flipV="1">
            <a:off x="4868470" y="1953183"/>
            <a:ext cx="3518043" cy="717953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226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41967" y="353015"/>
            <a:ext cx="8579401" cy="1285626"/>
          </a:xfrm>
          <a:prstGeom prst="rect">
            <a:avLst/>
          </a:prstGeom>
          <a:noFill/>
        </p:spPr>
        <p:txBody>
          <a:bodyPr wrap="square" lIns="99714" tIns="49856" rIns="99714" bIns="49856" rtlCol="0">
            <a:spAutoFit/>
          </a:bodyPr>
          <a:lstStyle/>
          <a:p>
            <a:pPr defTabSz="997127" fontAlgn="auto">
              <a:spcBef>
                <a:spcPts val="0"/>
              </a:spcBef>
              <a:spcAft>
                <a:spcPts val="0"/>
              </a:spcAft>
            </a:pPr>
            <a:r>
              <a:rPr lang="es-PE" sz="2600" b="1" dirty="0">
                <a:solidFill>
                  <a:srgbClr val="FF0000"/>
                </a:solidFill>
                <a:latin typeface="Calibri"/>
              </a:rPr>
              <a:t>Sistemas Administrativos </a:t>
            </a:r>
            <a:endParaRPr lang="es-PE" sz="2600" b="1" dirty="0" smtClean="0">
              <a:solidFill>
                <a:srgbClr val="FF0000"/>
              </a:solidFill>
              <a:latin typeface="Calibri"/>
            </a:endParaRPr>
          </a:p>
          <a:p>
            <a:pPr defTabSz="997127" fontAlgn="auto">
              <a:spcBef>
                <a:spcPts val="0"/>
              </a:spcBef>
              <a:spcAft>
                <a:spcPts val="0"/>
              </a:spcAft>
            </a:pPr>
            <a:r>
              <a:rPr lang="es-PE" sz="17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Son </a:t>
            </a:r>
            <a:r>
              <a:rPr lang="es-PE" sz="17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los conjuntos de principios, normas,  procedimientos, técnicas e instrumentos mediante los cuales se organizan las actividades de la administración pública, </a:t>
            </a:r>
            <a:r>
              <a:rPr lang="es-PE" sz="17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que requieren ser realizados por todas o varias Entidades</a:t>
            </a:r>
            <a:endParaRPr lang="es-PE" sz="17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52013" y="2065178"/>
            <a:ext cx="1835719" cy="562351"/>
          </a:xfrm>
          <a:prstGeom prst="rect">
            <a:avLst/>
          </a:prstGeom>
          <a:noFill/>
        </p:spPr>
        <p:txBody>
          <a:bodyPr wrap="square" lIns="99714" tIns="49856" rIns="99714" bIns="49856" rtlCol="0">
            <a:spAutoFit/>
          </a:bodyPr>
          <a:lstStyle/>
          <a:p>
            <a:pPr defTabSz="997127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s-PE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Opinión vinculante</a:t>
            </a: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25" y="2140508"/>
            <a:ext cx="463459" cy="497872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25" y="2721008"/>
            <a:ext cx="463459" cy="495556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25" y="3296711"/>
            <a:ext cx="463459" cy="495556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78" y="2073020"/>
            <a:ext cx="463460" cy="495557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21" y="3872414"/>
            <a:ext cx="463458" cy="495556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79" y="2643914"/>
            <a:ext cx="465984" cy="498256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79" y="3255092"/>
            <a:ext cx="465984" cy="498256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77" y="3897365"/>
            <a:ext cx="463460" cy="495558"/>
          </a:xfrm>
          <a:prstGeom prst="rect">
            <a:avLst/>
          </a:prstGeom>
        </p:spPr>
      </p:pic>
      <p:sp>
        <p:nvSpPr>
          <p:cNvPr id="24" name="23 Rectángulo"/>
          <p:cNvSpPr/>
          <p:nvPr/>
        </p:nvSpPr>
        <p:spPr>
          <a:xfrm>
            <a:off x="4810286" y="2241179"/>
            <a:ext cx="3559430" cy="2178178"/>
          </a:xfrm>
          <a:prstGeom prst="rect">
            <a:avLst/>
          </a:prstGeom>
          <a:noFill/>
        </p:spPr>
        <p:txBody>
          <a:bodyPr wrap="square" lIns="99714" tIns="49856" rIns="99714" bIns="49856" rtlCol="0">
            <a:spAutoFit/>
          </a:bodyPr>
          <a:lstStyle/>
          <a:p>
            <a:pPr defTabSz="997127" fontAlgn="auto">
              <a:spcBef>
                <a:spcPts val="0"/>
              </a:spcBef>
              <a:spcAft>
                <a:spcPts val="0"/>
              </a:spcAft>
            </a:pPr>
            <a:r>
              <a:rPr lang="es-PE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Coordina su operación técnica</a:t>
            </a:r>
          </a:p>
          <a:p>
            <a:pPr defTabSz="997127" fontAlgn="auto">
              <a:spcBef>
                <a:spcPts val="0"/>
              </a:spcBef>
              <a:spcAft>
                <a:spcPts val="0"/>
              </a:spcAft>
            </a:pPr>
            <a:endParaRPr lang="es-PE" sz="3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defTabSz="997127" fontAlgn="auto">
              <a:spcBef>
                <a:spcPts val="0"/>
              </a:spcBef>
              <a:spcAft>
                <a:spcPts val="0"/>
              </a:spcAft>
            </a:pPr>
            <a:endParaRPr lang="es-PE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defTabSz="997127" fontAlgn="auto">
              <a:spcBef>
                <a:spcPts val="0"/>
              </a:spcBef>
              <a:spcAft>
                <a:spcPts val="0"/>
              </a:spcAft>
            </a:pPr>
            <a:r>
              <a:rPr lang="es-PE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Desarrolla capacidades</a:t>
            </a:r>
          </a:p>
          <a:p>
            <a:pPr defTabSz="997127" fontAlgn="auto">
              <a:spcBef>
                <a:spcPts val="0"/>
              </a:spcBef>
              <a:spcAft>
                <a:spcPts val="0"/>
              </a:spcAft>
            </a:pPr>
            <a:endParaRPr lang="es-PE" sz="15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defTabSz="997127" fontAlgn="auto">
              <a:spcBef>
                <a:spcPts val="0"/>
              </a:spcBef>
              <a:spcAft>
                <a:spcPts val="0"/>
              </a:spcAft>
            </a:pPr>
            <a:r>
              <a:rPr lang="es-PE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Responsable de su correcto funcionamiento</a:t>
            </a:r>
          </a:p>
          <a:p>
            <a:pPr defTabSz="997127" fontAlgn="auto">
              <a:spcBef>
                <a:spcPts val="0"/>
              </a:spcBef>
              <a:spcAft>
                <a:spcPts val="0"/>
              </a:spcAft>
            </a:pPr>
            <a:endParaRPr lang="es-PE" sz="15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defTabSz="997127" fontAlgn="auto">
              <a:spcBef>
                <a:spcPts val="0"/>
              </a:spcBef>
              <a:spcAft>
                <a:spcPts val="0"/>
              </a:spcAft>
            </a:pPr>
            <a:r>
              <a:rPr lang="es-PE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Programa, dirige, supervisa  y evalúa la gestión del proceso.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1652007" y="2618989"/>
            <a:ext cx="1760847" cy="562351"/>
          </a:xfrm>
          <a:prstGeom prst="rect">
            <a:avLst/>
          </a:prstGeom>
          <a:noFill/>
        </p:spPr>
        <p:txBody>
          <a:bodyPr wrap="square" lIns="99714" tIns="49856" rIns="99714" bIns="49856" rtlCol="0">
            <a:spAutoFit/>
          </a:bodyPr>
          <a:lstStyle/>
          <a:p>
            <a:pPr defTabSz="997127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s-PE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Dicta las normas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1651977" y="3134341"/>
            <a:ext cx="2430463" cy="562351"/>
          </a:xfrm>
          <a:prstGeom prst="rect">
            <a:avLst/>
          </a:prstGeom>
          <a:noFill/>
        </p:spPr>
        <p:txBody>
          <a:bodyPr wrap="square" lIns="99714" tIns="49856" rIns="99714" bIns="49856" rtlCol="0">
            <a:spAutoFit/>
          </a:bodyPr>
          <a:lstStyle/>
          <a:p>
            <a:pPr defTabSz="997127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s-PE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Establece procedimientos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1659043" y="3852644"/>
            <a:ext cx="2423397" cy="562351"/>
          </a:xfrm>
          <a:prstGeom prst="rect">
            <a:avLst/>
          </a:prstGeom>
          <a:noFill/>
        </p:spPr>
        <p:txBody>
          <a:bodyPr wrap="square" lIns="99714" tIns="49856" rIns="99714" bIns="49856" rtlCol="0">
            <a:spAutoFit/>
          </a:bodyPr>
          <a:lstStyle/>
          <a:p>
            <a:pPr defTabSz="997127" fontAlgn="auto">
              <a:spcBef>
                <a:spcPts val="0"/>
              </a:spcBef>
              <a:spcAft>
                <a:spcPts val="0"/>
              </a:spcAft>
            </a:pPr>
            <a:r>
              <a:rPr lang="es-PE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Sistematización de la normatividad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350" y="4"/>
            <a:ext cx="772510" cy="33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68" y="5437855"/>
            <a:ext cx="759133" cy="33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1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6405" y="228838"/>
            <a:ext cx="8990679" cy="716148"/>
          </a:xfrm>
          <a:prstGeom prst="rect">
            <a:avLst/>
          </a:prstGeom>
          <a:noFill/>
        </p:spPr>
        <p:txBody>
          <a:bodyPr wrap="square" lIns="99634" tIns="49811" rIns="99634" bIns="4981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600" b="1" dirty="0">
                <a:solidFill>
                  <a:srgbClr val="FF0000"/>
                </a:solidFill>
                <a:latin typeface="Calibri"/>
                <a:cs typeface="Arial" charset="0"/>
              </a:rPr>
              <a:t>Atribuciones al Régimen de Contrataciones Públicas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Organismo Supervisor de las Contrataciones del Estado (OSCE)</a:t>
            </a:r>
            <a:endParaRPr lang="es-PE" sz="2600" b="1" dirty="0">
              <a:solidFill>
                <a:srgbClr val="FF0000"/>
              </a:solidFill>
              <a:latin typeface="Calibri"/>
              <a:cs typeface="Arial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350" y="4"/>
            <a:ext cx="772510" cy="33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68" y="5437855"/>
            <a:ext cx="759133" cy="33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260" y="1324366"/>
            <a:ext cx="2714016" cy="342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36 Conector recto"/>
          <p:cNvCxnSpPr/>
          <p:nvPr/>
        </p:nvCxnSpPr>
        <p:spPr>
          <a:xfrm>
            <a:off x="5200407" y="2304902"/>
            <a:ext cx="72455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3520088" y="1625969"/>
            <a:ext cx="65181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3196309" y="2612888"/>
            <a:ext cx="135838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5549951" y="3449910"/>
            <a:ext cx="84214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3420777" y="4454655"/>
            <a:ext cx="59804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4784378" y="1543726"/>
            <a:ext cx="160772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CuadroTexto"/>
          <p:cNvSpPr txBox="1"/>
          <p:nvPr/>
        </p:nvSpPr>
        <p:spPr>
          <a:xfrm>
            <a:off x="-65690" y="1214764"/>
            <a:ext cx="2965341" cy="993203"/>
          </a:xfrm>
          <a:prstGeom prst="rect">
            <a:avLst/>
          </a:prstGeom>
          <a:noFill/>
        </p:spPr>
        <p:txBody>
          <a:bodyPr wrap="square" lIns="99678" tIns="49839" rIns="99678" bIns="49839" rtlCol="0">
            <a:spAutoFit/>
          </a:bodyPr>
          <a:lstStyle/>
          <a:p>
            <a:pPr algn="r" defTabSz="996751" fontAlgn="auto">
              <a:spcBef>
                <a:spcPts val="0"/>
              </a:spcBef>
              <a:spcAft>
                <a:spcPts val="0"/>
              </a:spcAft>
            </a:pPr>
            <a:r>
              <a:rPr lang="es-PE" sz="1500" b="1" dirty="0">
                <a:solidFill>
                  <a:srgbClr val="215968"/>
                </a:solidFill>
                <a:latin typeface="Calibri"/>
                <a:cs typeface="+mn-cs"/>
              </a:rPr>
              <a:t>Programar, dirigir, coordinar, supervisar, y evaluar la gestión del proceso </a:t>
            </a:r>
          </a:p>
          <a:p>
            <a:pPr algn="r" defTabSz="996751" fontAlgn="auto">
              <a:spcBef>
                <a:spcPts val="0"/>
              </a:spcBef>
              <a:spcAft>
                <a:spcPts val="0"/>
              </a:spcAft>
            </a:pPr>
            <a:r>
              <a:rPr lang="es-PE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Artículo 52, literal a)</a:t>
            </a:r>
            <a:endParaRPr lang="es-PE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114344" y="2497916"/>
            <a:ext cx="2812223" cy="762371"/>
          </a:xfrm>
          <a:prstGeom prst="rect">
            <a:avLst/>
          </a:prstGeom>
          <a:noFill/>
        </p:spPr>
        <p:txBody>
          <a:bodyPr wrap="square" lIns="99678" tIns="49839" rIns="99678" bIns="49839" rtlCol="0">
            <a:spAutoFit/>
          </a:bodyPr>
          <a:lstStyle/>
          <a:p>
            <a:pPr algn="r" defTabSz="996751" fontAlgn="auto">
              <a:spcBef>
                <a:spcPts val="0"/>
              </a:spcBef>
              <a:spcAft>
                <a:spcPts val="0"/>
              </a:spcAft>
            </a:pPr>
            <a:r>
              <a:rPr lang="es-PE" sz="1500" b="1" dirty="0">
                <a:solidFill>
                  <a:srgbClr val="215968"/>
                </a:solidFill>
                <a:latin typeface="Calibri"/>
                <a:cs typeface="+mn-cs"/>
              </a:rPr>
              <a:t>Expedir normas reglamentarias que regulan el Sistema</a:t>
            </a:r>
          </a:p>
          <a:p>
            <a:pPr algn="r" defTabSz="996751" fontAlgn="auto">
              <a:spcBef>
                <a:spcPts val="0"/>
              </a:spcBef>
              <a:spcAft>
                <a:spcPts val="0"/>
              </a:spcAft>
            </a:pPr>
            <a:r>
              <a:rPr lang="es-PE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Artículo 52, literal f)</a:t>
            </a:r>
          </a:p>
        </p:txBody>
      </p:sp>
      <p:sp>
        <p:nvSpPr>
          <p:cNvPr id="51" name="50 CuadroTexto"/>
          <p:cNvSpPr txBox="1"/>
          <p:nvPr/>
        </p:nvSpPr>
        <p:spPr>
          <a:xfrm>
            <a:off x="173604" y="4011048"/>
            <a:ext cx="2696845" cy="993203"/>
          </a:xfrm>
          <a:prstGeom prst="rect">
            <a:avLst/>
          </a:prstGeom>
          <a:noFill/>
        </p:spPr>
        <p:txBody>
          <a:bodyPr wrap="square" lIns="99678" tIns="49839" rIns="99678" bIns="49839" rtlCol="0">
            <a:spAutoFit/>
          </a:bodyPr>
          <a:lstStyle/>
          <a:p>
            <a:pPr algn="r" defTabSz="996751" fontAlgn="auto">
              <a:spcBef>
                <a:spcPts val="0"/>
              </a:spcBef>
              <a:spcAft>
                <a:spcPts val="0"/>
              </a:spcAft>
            </a:pPr>
            <a:r>
              <a:rPr lang="es-PE" sz="1500" b="1" dirty="0">
                <a:solidFill>
                  <a:srgbClr val="215968"/>
                </a:solidFill>
                <a:latin typeface="Calibri"/>
                <a:cs typeface="+mn-cs"/>
              </a:rPr>
              <a:t>Mantener actualizada y sistematizada la normativa del Sistema</a:t>
            </a:r>
          </a:p>
          <a:p>
            <a:pPr algn="r" defTabSz="996751" fontAlgn="auto">
              <a:spcBef>
                <a:spcPts val="0"/>
              </a:spcBef>
              <a:spcAft>
                <a:spcPts val="0"/>
              </a:spcAft>
            </a:pPr>
            <a:r>
              <a:rPr lang="es-PE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Artículo 52 literal a)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6468693" y="1164029"/>
            <a:ext cx="3072761" cy="993203"/>
          </a:xfrm>
          <a:prstGeom prst="rect">
            <a:avLst/>
          </a:prstGeom>
          <a:noFill/>
        </p:spPr>
        <p:txBody>
          <a:bodyPr wrap="square" lIns="99678" tIns="49839" rIns="99678" bIns="49839" rtlCol="0">
            <a:spAutoFit/>
          </a:bodyPr>
          <a:lstStyle/>
          <a:p>
            <a:pPr defTabSz="996751" fontAlgn="auto">
              <a:spcBef>
                <a:spcPts val="0"/>
              </a:spcBef>
              <a:spcAft>
                <a:spcPts val="0"/>
              </a:spcAft>
            </a:pPr>
            <a:r>
              <a:rPr lang="es-PE" sz="1500" b="1" dirty="0">
                <a:solidFill>
                  <a:srgbClr val="215968"/>
                </a:solidFill>
                <a:latin typeface="Calibri"/>
                <a:cs typeface="+mn-cs"/>
              </a:rPr>
              <a:t>Capacitar y difundir la normatividad del Sistema de Administración Pública</a:t>
            </a:r>
          </a:p>
          <a:p>
            <a:pPr defTabSz="996751" fontAlgn="auto">
              <a:spcBef>
                <a:spcPts val="0"/>
              </a:spcBef>
              <a:spcAft>
                <a:spcPts val="0"/>
              </a:spcAft>
            </a:pPr>
            <a:r>
              <a:rPr lang="es-PE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Artículo 52, literal a)</a:t>
            </a:r>
          </a:p>
        </p:txBody>
      </p:sp>
      <p:sp>
        <p:nvSpPr>
          <p:cNvPr id="53" name="52 CuadroTexto"/>
          <p:cNvSpPr txBox="1"/>
          <p:nvPr/>
        </p:nvSpPr>
        <p:spPr>
          <a:xfrm>
            <a:off x="6500375" y="2226600"/>
            <a:ext cx="2985782" cy="762371"/>
          </a:xfrm>
          <a:prstGeom prst="rect">
            <a:avLst/>
          </a:prstGeom>
          <a:noFill/>
        </p:spPr>
        <p:txBody>
          <a:bodyPr wrap="square" lIns="99678" tIns="49839" rIns="99678" bIns="49839" rtlCol="0">
            <a:spAutoFit/>
          </a:bodyPr>
          <a:lstStyle/>
          <a:p>
            <a:pPr defTabSz="996751" fontAlgn="auto">
              <a:spcBef>
                <a:spcPts val="0"/>
              </a:spcBef>
              <a:spcAft>
                <a:spcPts val="0"/>
              </a:spcAft>
            </a:pPr>
            <a:r>
              <a:rPr lang="es-PE" sz="1500" b="1" dirty="0">
                <a:solidFill>
                  <a:srgbClr val="215968"/>
                </a:solidFill>
                <a:latin typeface="Calibri"/>
                <a:cs typeface="+mn-cs"/>
              </a:rPr>
              <a:t>Emitir opinión vinculante sobre la materia del Sistema</a:t>
            </a:r>
          </a:p>
          <a:p>
            <a:pPr defTabSz="996751" fontAlgn="auto">
              <a:spcBef>
                <a:spcPts val="0"/>
              </a:spcBef>
              <a:spcAft>
                <a:spcPts val="0"/>
              </a:spcAft>
            </a:pPr>
            <a:r>
              <a:rPr lang="es-PE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Artículo 52, literal o)</a:t>
            </a:r>
          </a:p>
        </p:txBody>
      </p:sp>
      <p:sp>
        <p:nvSpPr>
          <p:cNvPr id="54" name="53 CuadroTexto"/>
          <p:cNvSpPr txBox="1"/>
          <p:nvPr/>
        </p:nvSpPr>
        <p:spPr>
          <a:xfrm>
            <a:off x="6468656" y="3173687"/>
            <a:ext cx="3253196" cy="762371"/>
          </a:xfrm>
          <a:prstGeom prst="rect">
            <a:avLst/>
          </a:prstGeom>
          <a:noFill/>
        </p:spPr>
        <p:txBody>
          <a:bodyPr wrap="square" lIns="99678" tIns="49839" rIns="99678" bIns="49839" rtlCol="0">
            <a:spAutoFit/>
          </a:bodyPr>
          <a:lstStyle/>
          <a:p>
            <a:pPr defTabSz="996751" fontAlgn="auto">
              <a:spcBef>
                <a:spcPts val="0"/>
              </a:spcBef>
              <a:spcAft>
                <a:spcPts val="0"/>
              </a:spcAft>
            </a:pPr>
            <a:r>
              <a:rPr lang="es-PE" sz="1500" b="1" dirty="0">
                <a:solidFill>
                  <a:srgbClr val="215968"/>
                </a:solidFill>
                <a:latin typeface="Calibri"/>
                <a:cs typeface="+mn-cs"/>
              </a:rPr>
              <a:t>Llevar registros y producir información relevante de manera actualizada</a:t>
            </a:r>
          </a:p>
          <a:p>
            <a:pPr defTabSz="996751" fontAlgn="auto">
              <a:spcBef>
                <a:spcPts val="0"/>
              </a:spcBef>
              <a:spcAft>
                <a:spcPts val="0"/>
              </a:spcAft>
            </a:pPr>
            <a:r>
              <a:rPr lang="es-PE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Artículo 52, literales h)  y j)</a:t>
            </a:r>
          </a:p>
        </p:txBody>
      </p:sp>
      <p:cxnSp>
        <p:nvCxnSpPr>
          <p:cNvPr id="55" name="54 Conector recto"/>
          <p:cNvCxnSpPr/>
          <p:nvPr/>
        </p:nvCxnSpPr>
        <p:spPr>
          <a:xfrm>
            <a:off x="4784366" y="3037787"/>
            <a:ext cx="0" cy="15489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>
            <a:off x="4784378" y="4586725"/>
            <a:ext cx="160772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CuadroTexto"/>
          <p:cNvSpPr txBox="1"/>
          <p:nvPr/>
        </p:nvSpPr>
        <p:spPr>
          <a:xfrm>
            <a:off x="6445105" y="4185400"/>
            <a:ext cx="3253196" cy="993203"/>
          </a:xfrm>
          <a:prstGeom prst="rect">
            <a:avLst/>
          </a:prstGeom>
          <a:noFill/>
        </p:spPr>
        <p:txBody>
          <a:bodyPr wrap="square" lIns="99678" tIns="49839" rIns="99678" bIns="49839" rtlCol="0">
            <a:spAutoFit/>
          </a:bodyPr>
          <a:lstStyle/>
          <a:p>
            <a:pPr defTabSz="996751" fontAlgn="auto">
              <a:spcBef>
                <a:spcPts val="0"/>
              </a:spcBef>
              <a:spcAft>
                <a:spcPts val="0"/>
              </a:spcAft>
            </a:pPr>
            <a:r>
              <a:rPr lang="es-PE" sz="1500" b="1" dirty="0">
                <a:solidFill>
                  <a:srgbClr val="215968"/>
                </a:solidFill>
                <a:latin typeface="Calibri"/>
                <a:cs typeface="+mn-cs"/>
              </a:rPr>
              <a:t>Supervisar y dar seguimiento a la aplicación de la normatividad de los procesos técnicos </a:t>
            </a:r>
          </a:p>
          <a:p>
            <a:pPr defTabSz="996751" fontAlgn="auto">
              <a:spcBef>
                <a:spcPts val="0"/>
              </a:spcBef>
              <a:spcAft>
                <a:spcPts val="0"/>
              </a:spcAft>
            </a:pPr>
            <a:r>
              <a:rPr lang="es-PE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Artículo 52, literales p) y q)</a:t>
            </a: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31" y="1288732"/>
            <a:ext cx="539836" cy="53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38" y="2480113"/>
            <a:ext cx="539837" cy="55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28" y="4120250"/>
            <a:ext cx="550353" cy="54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276" y="1268558"/>
            <a:ext cx="509336" cy="52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10" y="2206736"/>
            <a:ext cx="505692" cy="55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935" y="3249290"/>
            <a:ext cx="528455" cy="55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75" y="4255828"/>
            <a:ext cx="543721" cy="55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66 CuadroTexto"/>
          <p:cNvSpPr txBox="1"/>
          <p:nvPr/>
        </p:nvSpPr>
        <p:spPr>
          <a:xfrm>
            <a:off x="3362619" y="4767801"/>
            <a:ext cx="2826595" cy="993203"/>
          </a:xfrm>
          <a:prstGeom prst="rect">
            <a:avLst/>
          </a:prstGeom>
          <a:noFill/>
        </p:spPr>
        <p:txBody>
          <a:bodyPr wrap="square" lIns="99678" tIns="49839" rIns="99678" bIns="49839" rtlCol="0">
            <a:spAutoFit/>
          </a:bodyPr>
          <a:lstStyle/>
          <a:p>
            <a:pPr defTabSz="996751" fontAlgn="auto">
              <a:spcBef>
                <a:spcPts val="0"/>
              </a:spcBef>
              <a:spcAft>
                <a:spcPts val="0"/>
              </a:spcAft>
            </a:pPr>
            <a:r>
              <a:rPr lang="es-PE" sz="1500" b="1" dirty="0">
                <a:solidFill>
                  <a:srgbClr val="215968"/>
                </a:solidFill>
                <a:latin typeface="Calibri"/>
                <a:cs typeface="+mn-cs"/>
              </a:rPr>
              <a:t>Promover el perfeccionamiento y simplificación permanente de los procesos técnicos del Sistema  </a:t>
            </a:r>
          </a:p>
          <a:p>
            <a:pPr defTabSz="996751" fontAlgn="auto">
              <a:spcBef>
                <a:spcPts val="0"/>
              </a:spcBef>
              <a:spcAft>
                <a:spcPts val="0"/>
              </a:spcAft>
            </a:pPr>
            <a:r>
              <a:rPr lang="es-PE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Artículo 52, literales a) y e)</a:t>
            </a:r>
          </a:p>
        </p:txBody>
      </p:sp>
      <p:cxnSp>
        <p:nvCxnSpPr>
          <p:cNvPr id="68" name="67 Conector recto"/>
          <p:cNvCxnSpPr/>
          <p:nvPr/>
        </p:nvCxnSpPr>
        <p:spPr>
          <a:xfrm>
            <a:off x="4572893" y="3033266"/>
            <a:ext cx="0" cy="129614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72" y="4329411"/>
            <a:ext cx="518523" cy="53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5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52415" y="300177"/>
            <a:ext cx="8579401" cy="500795"/>
          </a:xfrm>
          <a:prstGeom prst="rect">
            <a:avLst/>
          </a:prstGeom>
          <a:noFill/>
        </p:spPr>
        <p:txBody>
          <a:bodyPr wrap="square" lIns="99714" tIns="49856" rIns="99714" bIns="49856" rtlCol="0">
            <a:spAutoFit/>
          </a:bodyPr>
          <a:lstStyle/>
          <a:p>
            <a:pPr defTabSz="997127" fontAlgn="auto">
              <a:spcBef>
                <a:spcPts val="0"/>
              </a:spcBef>
              <a:spcAft>
                <a:spcPts val="0"/>
              </a:spcAft>
            </a:pPr>
            <a:r>
              <a:rPr lang="es-PE" sz="2600" b="1" dirty="0">
                <a:solidFill>
                  <a:srgbClr val="FF0000"/>
                </a:solidFill>
                <a:latin typeface="Calibri"/>
                <a:cs typeface="+mn-cs"/>
              </a:rPr>
              <a:t>Naturaleza Jurídica del Régimen de Contrataciones Públicas</a:t>
            </a:r>
            <a:endParaRPr lang="es-PE" sz="1700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591289" y="3255981"/>
            <a:ext cx="5933940" cy="2070456"/>
          </a:xfrm>
          <a:prstGeom prst="rect">
            <a:avLst/>
          </a:prstGeom>
          <a:noFill/>
        </p:spPr>
        <p:txBody>
          <a:bodyPr wrap="square" lIns="99714" tIns="49856" rIns="99714" bIns="49856" rtlCol="0">
            <a:spAutoFit/>
          </a:bodyPr>
          <a:lstStyle/>
          <a:p>
            <a:pPr algn="ctr" defTabSz="997127" fontAlgn="auto">
              <a:spcBef>
                <a:spcPts val="0"/>
              </a:spcBef>
              <a:spcAft>
                <a:spcPts val="0"/>
              </a:spcAft>
            </a:pPr>
            <a:r>
              <a:rPr lang="es-PE" sz="2600" b="1" dirty="0">
                <a:solidFill>
                  <a:srgbClr val="0070C0"/>
                </a:solidFill>
                <a:latin typeface="Calibri"/>
                <a:cs typeface="+mn-cs"/>
              </a:rPr>
              <a:t>Sistema Administrativo</a:t>
            </a:r>
          </a:p>
          <a:p>
            <a:pPr algn="just" defTabSz="997127" fontAlgn="auto">
              <a:spcBef>
                <a:spcPts val="0"/>
              </a:spcBef>
              <a:spcAft>
                <a:spcPts val="0"/>
              </a:spcAft>
            </a:pPr>
            <a:endParaRPr lang="es-PE" sz="17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cs typeface="+mn-cs"/>
            </a:endParaRPr>
          </a:p>
          <a:p>
            <a:pPr algn="just" defTabSz="997127" fontAlgn="auto">
              <a:spcBef>
                <a:spcPts val="0"/>
              </a:spcBef>
              <a:spcAft>
                <a:spcPts val="0"/>
              </a:spcAft>
            </a:pPr>
            <a:r>
              <a:rPr lang="es-PE" sz="17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+mn-cs"/>
              </a:rPr>
              <a:t>Regula la utilización de los recursos en las entidades de la administración pública, promoviendo la eficacia y eficiencia en su uso para el cumplimiento de los objetivos institucionales y la adecuada satisfacción de las necesidades del ciudadano </a:t>
            </a:r>
            <a:r>
              <a:rPr lang="es-PE" sz="17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+mn-cs"/>
              </a:rPr>
              <a:t>(fin supremo del Estado).</a:t>
            </a:r>
            <a:endParaRPr lang="es-PE" b="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83" y="1161058"/>
            <a:ext cx="2712720" cy="177088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350" y="4"/>
            <a:ext cx="772510" cy="33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68" y="5437855"/>
            <a:ext cx="759133" cy="33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6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 de flecha"/>
          <p:cNvCxnSpPr/>
          <p:nvPr/>
        </p:nvCxnSpPr>
        <p:spPr>
          <a:xfrm>
            <a:off x="1215207" y="2844321"/>
            <a:ext cx="455715" cy="181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430445" y="2241178"/>
            <a:ext cx="1670955" cy="1101032"/>
          </a:xfrm>
          <a:prstGeom prst="rect">
            <a:avLst/>
          </a:prstGeom>
          <a:noFill/>
        </p:spPr>
        <p:txBody>
          <a:bodyPr wrap="square" lIns="99784" tIns="49892" rIns="99784" bIns="49892" rtlCol="0">
            <a:spAutoFit/>
          </a:bodyPr>
          <a:lstStyle/>
          <a:p>
            <a:pPr defTabSz="997843" fontAlgn="auto">
              <a:spcBef>
                <a:spcPts val="0"/>
              </a:spcBef>
              <a:spcAft>
                <a:spcPts val="0"/>
              </a:spcAft>
            </a:pPr>
            <a:r>
              <a:rPr lang="es-PE" sz="13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- PRINCIPIOS</a:t>
            </a:r>
          </a:p>
          <a:p>
            <a:pPr defTabSz="997843" fontAlgn="auto">
              <a:spcBef>
                <a:spcPts val="0"/>
              </a:spcBef>
              <a:spcAft>
                <a:spcPts val="0"/>
              </a:spcAft>
            </a:pPr>
            <a:endParaRPr lang="es-PE" sz="1300" b="1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defTabSz="997843" fontAlgn="auto">
              <a:spcBef>
                <a:spcPts val="0"/>
              </a:spcBef>
              <a:spcAft>
                <a:spcPts val="0"/>
              </a:spcAft>
            </a:pPr>
            <a:r>
              <a:rPr lang="es-PE" sz="13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- NORMAS</a:t>
            </a:r>
          </a:p>
          <a:p>
            <a:pPr defTabSz="997843" fontAlgn="auto">
              <a:spcBef>
                <a:spcPts val="0"/>
              </a:spcBef>
              <a:spcAft>
                <a:spcPts val="0"/>
              </a:spcAft>
            </a:pPr>
            <a:endParaRPr lang="es-PE" sz="1300" b="1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defTabSz="997843" fontAlgn="auto">
              <a:spcBef>
                <a:spcPts val="0"/>
              </a:spcBef>
              <a:spcAft>
                <a:spcPts val="0"/>
              </a:spcAft>
            </a:pPr>
            <a:r>
              <a:rPr lang="es-PE" sz="13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- ENTIDADES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500885" y="2241178"/>
            <a:ext cx="1475696" cy="1024088"/>
          </a:xfrm>
          <a:prstGeom prst="rect">
            <a:avLst/>
          </a:prstGeom>
          <a:noFill/>
        </p:spPr>
        <p:txBody>
          <a:bodyPr wrap="square" lIns="99784" tIns="49892" rIns="99784" bIns="49892" rtlCol="0">
            <a:spAutoFit/>
          </a:bodyPr>
          <a:lstStyle/>
          <a:p>
            <a:pPr defTabSz="997843" fontAlgn="auto">
              <a:spcBef>
                <a:spcPts val="0"/>
              </a:spcBef>
              <a:spcAft>
                <a:spcPts val="0"/>
              </a:spcAft>
            </a:pPr>
            <a:r>
              <a:rPr lang="es-PE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- TECNICAS</a:t>
            </a:r>
          </a:p>
          <a:p>
            <a:pPr defTabSz="997843" fontAlgn="auto">
              <a:spcBef>
                <a:spcPts val="0"/>
              </a:spcBef>
              <a:spcAft>
                <a:spcPts val="0"/>
              </a:spcAft>
            </a:pPr>
            <a:endParaRPr lang="es-PE" sz="1200" b="1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defTabSz="997843" fontAlgn="auto">
              <a:spcBef>
                <a:spcPts val="0"/>
              </a:spcBef>
              <a:spcAft>
                <a:spcPts val="0"/>
              </a:spcAft>
            </a:pPr>
            <a:r>
              <a:rPr lang="es-PE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- PROCEDIMIENTOS</a:t>
            </a:r>
          </a:p>
          <a:p>
            <a:pPr defTabSz="997843" fontAlgn="auto">
              <a:spcBef>
                <a:spcPts val="0"/>
              </a:spcBef>
              <a:spcAft>
                <a:spcPts val="0"/>
              </a:spcAft>
            </a:pPr>
            <a:endParaRPr lang="es-PE" sz="1200" b="1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defTabSz="997843" fontAlgn="auto">
              <a:spcBef>
                <a:spcPts val="0"/>
              </a:spcBef>
              <a:spcAft>
                <a:spcPts val="0"/>
              </a:spcAft>
            </a:pPr>
            <a:r>
              <a:rPr lang="es-PE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- INSTRUMENTOS</a:t>
            </a:r>
            <a:endParaRPr lang="es-PE" sz="12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679147" y="2323881"/>
            <a:ext cx="1139287" cy="777867"/>
          </a:xfrm>
          <a:prstGeom prst="rect">
            <a:avLst/>
          </a:prstGeom>
          <a:noFill/>
        </p:spPr>
        <p:txBody>
          <a:bodyPr wrap="square" lIns="99784" tIns="49892" rIns="99784" bIns="49892" rtlCol="0">
            <a:spAutoFit/>
          </a:bodyPr>
          <a:lstStyle/>
          <a:p>
            <a:pPr defTabSz="997843" fontAlgn="auto">
              <a:spcBef>
                <a:spcPts val="0"/>
              </a:spcBef>
              <a:spcAft>
                <a:spcPts val="0"/>
              </a:spcAft>
            </a:pPr>
            <a:r>
              <a:rPr lang="es-PE" sz="11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ADQUIERE BIENES, SERVICIOS Y OBRAS</a:t>
            </a:r>
            <a:endParaRPr lang="es-PE" sz="1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330184" y="2403043"/>
            <a:ext cx="1139253" cy="531646"/>
          </a:xfrm>
          <a:prstGeom prst="rect">
            <a:avLst/>
          </a:prstGeom>
          <a:noFill/>
        </p:spPr>
        <p:txBody>
          <a:bodyPr wrap="square" lIns="99784" tIns="49892" rIns="99784" bIns="49892" rtlCol="0">
            <a:spAutoFit/>
          </a:bodyPr>
          <a:lstStyle/>
          <a:p>
            <a:pPr defTabSz="997843" fontAlgn="auto">
              <a:spcBef>
                <a:spcPts val="0"/>
              </a:spcBef>
              <a:spcAft>
                <a:spcPts val="0"/>
              </a:spcAft>
            </a:pPr>
            <a:r>
              <a:rPr lang="es-PE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FINES DEL ESTADO</a:t>
            </a:r>
            <a:endParaRPr lang="es-PE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19 Abrir llave"/>
          <p:cNvSpPr/>
          <p:nvPr/>
        </p:nvSpPr>
        <p:spPr>
          <a:xfrm>
            <a:off x="3693019" y="2193397"/>
            <a:ext cx="303810" cy="1497666"/>
          </a:xfrm>
          <a:prstGeom prst="leftBrace">
            <a:avLst>
              <a:gd name="adj1" fmla="val 8333"/>
              <a:gd name="adj2" fmla="val 190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9784" tIns="49892" rIns="99784" bIns="49892" rtlCol="0" anchor="ctr"/>
          <a:lstStyle/>
          <a:p>
            <a:pPr algn="ctr" defTabSz="997843" fontAlgn="auto">
              <a:spcBef>
                <a:spcPts val="0"/>
              </a:spcBef>
              <a:spcAft>
                <a:spcPts val="0"/>
              </a:spcAft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21" name="20 Abrir llave"/>
          <p:cNvSpPr/>
          <p:nvPr/>
        </p:nvSpPr>
        <p:spPr>
          <a:xfrm>
            <a:off x="5797029" y="2193397"/>
            <a:ext cx="303810" cy="1353650"/>
          </a:xfrm>
          <a:prstGeom prst="leftBrace">
            <a:avLst>
              <a:gd name="adj1" fmla="val 8333"/>
              <a:gd name="adj2" fmla="val 276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9784" tIns="49892" rIns="99784" bIns="49892" rtlCol="0" anchor="ctr"/>
          <a:lstStyle/>
          <a:p>
            <a:pPr algn="ctr" defTabSz="997843" fontAlgn="auto">
              <a:spcBef>
                <a:spcPts val="0"/>
              </a:spcBef>
              <a:spcAft>
                <a:spcPts val="0"/>
              </a:spcAft>
            </a:pP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23" name="22 Abrir llave"/>
          <p:cNvSpPr/>
          <p:nvPr/>
        </p:nvSpPr>
        <p:spPr>
          <a:xfrm>
            <a:off x="7453213" y="2250902"/>
            <a:ext cx="303810" cy="1084786"/>
          </a:xfrm>
          <a:prstGeom prst="leftBrace">
            <a:avLst>
              <a:gd name="adj1" fmla="val 8333"/>
              <a:gd name="adj2" fmla="val 377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9784" tIns="49892" rIns="99784" bIns="49892" rtlCol="0" anchor="ctr"/>
          <a:lstStyle/>
          <a:p>
            <a:pPr algn="ctr" defTabSz="997843" fontAlgn="auto">
              <a:spcBef>
                <a:spcPts val="0"/>
              </a:spcBef>
              <a:spcAft>
                <a:spcPts val="0"/>
              </a:spcAft>
            </a:pP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24421" y="368970"/>
            <a:ext cx="6912768" cy="500704"/>
          </a:xfrm>
          <a:prstGeom prst="rect">
            <a:avLst/>
          </a:prstGeom>
          <a:noFill/>
        </p:spPr>
        <p:txBody>
          <a:bodyPr wrap="square" lIns="99634" tIns="49811" rIns="99634" bIns="4981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600" b="1" dirty="0">
                <a:solidFill>
                  <a:srgbClr val="FF0000"/>
                </a:solidFill>
                <a:latin typeface="Calibri"/>
                <a:cs typeface="Arial" charset="0"/>
              </a:rPr>
              <a:t>Sistema de Contratación </a:t>
            </a:r>
            <a:r>
              <a:rPr lang="es-PE" sz="2600" b="1" dirty="0" smtClean="0">
                <a:solidFill>
                  <a:srgbClr val="FF0000"/>
                </a:solidFill>
                <a:latin typeface="Calibri"/>
                <a:cs typeface="Arial" charset="0"/>
              </a:rPr>
              <a:t>Pública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350" y="4"/>
            <a:ext cx="772510" cy="33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69" y="5437855"/>
            <a:ext cx="759133" cy="33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3" y="2257587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820" y="2334603"/>
            <a:ext cx="746001" cy="74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08" y="2334603"/>
            <a:ext cx="681176" cy="7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509" y="2352113"/>
            <a:ext cx="714431" cy="69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9" y="2169170"/>
            <a:ext cx="1271402" cy="112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6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Forma de onda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6781</TotalTime>
  <Words>1080</Words>
  <Application>Microsoft Office PowerPoint</Application>
  <PresentationFormat>Personalizado</PresentationFormat>
  <Paragraphs>253</Paragraphs>
  <Slides>15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12</vt:i4>
      </vt:variant>
      <vt:variant>
        <vt:lpstr>Títulos de diapositiva</vt:lpstr>
      </vt:variant>
      <vt:variant>
        <vt:i4>15</vt:i4>
      </vt:variant>
      <vt:variant>
        <vt:lpstr>Presentaciones personalizadas</vt:lpstr>
      </vt:variant>
      <vt:variant>
        <vt:i4>1</vt:i4>
      </vt:variant>
    </vt:vector>
  </HeadingPairs>
  <TitlesOfParts>
    <vt:vector size="28" baseType="lpstr">
      <vt:lpstr>Forma de onda</vt:lpstr>
      <vt:lpstr>Tema de Office</vt:lpstr>
      <vt:lpstr>1_Tema de Office</vt:lpstr>
      <vt:lpstr>4_Tema de Office</vt:lpstr>
      <vt:lpstr>6_Tema de Office</vt:lpstr>
      <vt:lpstr>3_Tema de Office</vt:lpstr>
      <vt:lpstr>10_Tema de Office</vt:lpstr>
      <vt:lpstr>5_Tema de Office</vt:lpstr>
      <vt:lpstr>1_Forma de onda</vt:lpstr>
      <vt:lpstr>7_Tema de Office</vt:lpstr>
      <vt:lpstr>8_Tema de Office</vt:lpstr>
      <vt:lpstr>9_Tema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personalizada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Yasmin Silva Flores</dc:creator>
  <cp:lastModifiedBy>Administrador</cp:lastModifiedBy>
  <cp:revision>547</cp:revision>
  <cp:lastPrinted>2015-09-16T20:43:45Z</cp:lastPrinted>
  <dcterms:created xsi:type="dcterms:W3CDTF">2012-03-15T22:42:18Z</dcterms:created>
  <dcterms:modified xsi:type="dcterms:W3CDTF">2015-09-17T18:21:11Z</dcterms:modified>
</cp:coreProperties>
</file>