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004500" cy="216027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UB0EAh9+yz4u9NBL2XAVQ==" hashData="MOgKXos9+EpRK22npM4qN4GSFuA="/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7938">
          <p15:clr>
            <a:srgbClr val="A4A3A4"/>
          </p15:clr>
        </p15:guide>
        <p15:guide id="3" orient="horz" pos="6804">
          <p15:clr>
            <a:srgbClr val="A4A3A4"/>
          </p15:clr>
        </p15:guide>
        <p15:guide id="4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5" autoAdjust="0"/>
    <p:restoredTop sz="99476" autoAdjust="0"/>
  </p:normalViewPr>
  <p:slideViewPr>
    <p:cSldViewPr>
      <p:cViewPr>
        <p:scale>
          <a:sx n="50" d="100"/>
          <a:sy n="50" d="100"/>
        </p:scale>
        <p:origin x="-4446" y="-3918"/>
      </p:cViewPr>
      <p:guideLst>
        <p:guide orient="horz" pos="4536"/>
        <p:guide pos="7938"/>
        <p:guide orient="horz" pos="6804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00563" y="3535443"/>
            <a:ext cx="27003375" cy="7520940"/>
          </a:xfrm>
        </p:spPr>
        <p:txBody>
          <a:bodyPr anchor="b"/>
          <a:lstStyle>
            <a:lvl1pPr algn="ctr">
              <a:defRPr sz="17719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0563" y="11346420"/>
            <a:ext cx="27003375" cy="5215650"/>
          </a:xfrm>
        </p:spPr>
        <p:txBody>
          <a:bodyPr/>
          <a:lstStyle>
            <a:lvl1pPr marL="0" indent="0" algn="ctr">
              <a:buNone/>
              <a:defRPr sz="7087"/>
            </a:lvl1pPr>
            <a:lvl2pPr marL="1350157" indent="0" algn="ctr">
              <a:buNone/>
              <a:defRPr sz="5906"/>
            </a:lvl2pPr>
            <a:lvl3pPr marL="2700315" indent="0" algn="ctr">
              <a:buNone/>
              <a:defRPr sz="5316"/>
            </a:lvl3pPr>
            <a:lvl4pPr marL="4050472" indent="0" algn="ctr">
              <a:buNone/>
              <a:defRPr sz="4725"/>
            </a:lvl4pPr>
            <a:lvl5pPr marL="5400629" indent="0" algn="ctr">
              <a:buNone/>
              <a:defRPr sz="4725"/>
            </a:lvl5pPr>
            <a:lvl6pPr marL="6750787" indent="0" algn="ctr">
              <a:buNone/>
              <a:defRPr sz="4725"/>
            </a:lvl6pPr>
            <a:lvl7pPr marL="8100944" indent="0" algn="ctr">
              <a:buNone/>
              <a:defRPr sz="4725"/>
            </a:lvl7pPr>
            <a:lvl8pPr marL="9451101" indent="0" algn="ctr">
              <a:buNone/>
              <a:defRPr sz="4725"/>
            </a:lvl8pPr>
            <a:lvl9pPr marL="10801259" indent="0" algn="ctr">
              <a:buNone/>
              <a:defRPr sz="4725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79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9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65720" y="1150144"/>
            <a:ext cx="7763470" cy="1830729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475309" y="1150144"/>
            <a:ext cx="22840355" cy="183072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33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63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6557" y="5385676"/>
            <a:ext cx="31053881" cy="8986122"/>
          </a:xfrm>
        </p:spPr>
        <p:txBody>
          <a:bodyPr anchor="b"/>
          <a:lstStyle>
            <a:lvl1pPr>
              <a:defRPr sz="17719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56557" y="14456810"/>
            <a:ext cx="31053881" cy="4725589"/>
          </a:xfrm>
        </p:spPr>
        <p:txBody>
          <a:bodyPr/>
          <a:lstStyle>
            <a:lvl1pPr marL="0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1pPr>
            <a:lvl2pPr marL="1350157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2pPr>
            <a:lvl3pPr marL="2700315" indent="0">
              <a:buNone/>
              <a:defRPr sz="5316">
                <a:solidFill>
                  <a:schemeClr val="tx1">
                    <a:tint val="75000"/>
                  </a:schemeClr>
                </a:solidFill>
              </a:defRPr>
            </a:lvl3pPr>
            <a:lvl4pPr marL="4050472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4pPr>
            <a:lvl5pPr marL="5400629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5pPr>
            <a:lvl6pPr marL="675078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6pPr>
            <a:lvl7pPr marL="8100944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7pPr>
            <a:lvl8pPr marL="9451101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8pPr>
            <a:lvl9pPr marL="10801259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43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475309" y="5750719"/>
            <a:ext cx="15301913" cy="1370671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8227278" y="5750719"/>
            <a:ext cx="15301913" cy="1370671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8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9999" y="1150146"/>
            <a:ext cx="31053881" cy="417552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80000" y="5295663"/>
            <a:ext cx="15231590" cy="2595323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157" indent="0">
              <a:buNone/>
              <a:defRPr sz="5906" b="1"/>
            </a:lvl2pPr>
            <a:lvl3pPr marL="2700315" indent="0">
              <a:buNone/>
              <a:defRPr sz="5316" b="1"/>
            </a:lvl3pPr>
            <a:lvl4pPr marL="4050472" indent="0">
              <a:buNone/>
              <a:defRPr sz="4725" b="1"/>
            </a:lvl4pPr>
            <a:lvl5pPr marL="5400629" indent="0">
              <a:buNone/>
              <a:defRPr sz="4725" b="1"/>
            </a:lvl5pPr>
            <a:lvl6pPr marL="6750787" indent="0">
              <a:buNone/>
              <a:defRPr sz="4725" b="1"/>
            </a:lvl6pPr>
            <a:lvl7pPr marL="8100944" indent="0">
              <a:buNone/>
              <a:defRPr sz="4725" b="1"/>
            </a:lvl7pPr>
            <a:lvl8pPr marL="9451101" indent="0">
              <a:buNone/>
              <a:defRPr sz="4725" b="1"/>
            </a:lvl8pPr>
            <a:lvl9pPr marL="10801259" indent="0">
              <a:buNone/>
              <a:defRPr sz="4725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480000" y="7890986"/>
            <a:ext cx="15231590" cy="1160645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8227278" y="5295663"/>
            <a:ext cx="15306602" cy="2595323"/>
          </a:xfrm>
        </p:spPr>
        <p:txBody>
          <a:bodyPr anchor="b"/>
          <a:lstStyle>
            <a:lvl1pPr marL="0" indent="0">
              <a:buNone/>
              <a:defRPr sz="7087" b="1"/>
            </a:lvl1pPr>
            <a:lvl2pPr marL="1350157" indent="0">
              <a:buNone/>
              <a:defRPr sz="5906" b="1"/>
            </a:lvl2pPr>
            <a:lvl3pPr marL="2700315" indent="0">
              <a:buNone/>
              <a:defRPr sz="5316" b="1"/>
            </a:lvl3pPr>
            <a:lvl4pPr marL="4050472" indent="0">
              <a:buNone/>
              <a:defRPr sz="4725" b="1"/>
            </a:lvl4pPr>
            <a:lvl5pPr marL="5400629" indent="0">
              <a:buNone/>
              <a:defRPr sz="4725" b="1"/>
            </a:lvl5pPr>
            <a:lvl6pPr marL="6750787" indent="0">
              <a:buNone/>
              <a:defRPr sz="4725" b="1"/>
            </a:lvl6pPr>
            <a:lvl7pPr marL="8100944" indent="0">
              <a:buNone/>
              <a:defRPr sz="4725" b="1"/>
            </a:lvl7pPr>
            <a:lvl8pPr marL="9451101" indent="0">
              <a:buNone/>
              <a:defRPr sz="4725" b="1"/>
            </a:lvl8pPr>
            <a:lvl9pPr marL="10801259" indent="0">
              <a:buNone/>
              <a:defRPr sz="4725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8227278" y="7890986"/>
            <a:ext cx="15306602" cy="1160645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98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34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23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0001" y="1440180"/>
            <a:ext cx="11612387" cy="5040630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06602" y="3110390"/>
            <a:ext cx="18227278" cy="15351919"/>
          </a:xfrm>
        </p:spPr>
        <p:txBody>
          <a:bodyPr/>
          <a:lstStyle>
            <a:lvl1pPr>
              <a:defRPr sz="9450"/>
            </a:lvl1pPr>
            <a:lvl2pPr>
              <a:defRPr sz="8269"/>
            </a:lvl2pPr>
            <a:lvl3pPr>
              <a:defRPr sz="7087"/>
            </a:lvl3pPr>
            <a:lvl4pPr>
              <a:defRPr sz="5906"/>
            </a:lvl4pPr>
            <a:lvl5pPr>
              <a:defRPr sz="5906"/>
            </a:lvl5pPr>
            <a:lvl6pPr>
              <a:defRPr sz="5906"/>
            </a:lvl6pPr>
            <a:lvl7pPr>
              <a:defRPr sz="5906"/>
            </a:lvl7pPr>
            <a:lvl8pPr>
              <a:defRPr sz="5906"/>
            </a:lvl8pPr>
            <a:lvl9pPr>
              <a:defRPr sz="5906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80001" y="6480810"/>
            <a:ext cx="11612387" cy="12006502"/>
          </a:xfrm>
        </p:spPr>
        <p:txBody>
          <a:bodyPr/>
          <a:lstStyle>
            <a:lvl1pPr marL="0" indent="0">
              <a:buNone/>
              <a:defRPr sz="4725"/>
            </a:lvl1pPr>
            <a:lvl2pPr marL="1350157" indent="0">
              <a:buNone/>
              <a:defRPr sz="4134"/>
            </a:lvl2pPr>
            <a:lvl3pPr marL="2700315" indent="0">
              <a:buNone/>
              <a:defRPr sz="3544"/>
            </a:lvl3pPr>
            <a:lvl4pPr marL="4050472" indent="0">
              <a:buNone/>
              <a:defRPr sz="2953"/>
            </a:lvl4pPr>
            <a:lvl5pPr marL="5400629" indent="0">
              <a:buNone/>
              <a:defRPr sz="2953"/>
            </a:lvl5pPr>
            <a:lvl6pPr marL="6750787" indent="0">
              <a:buNone/>
              <a:defRPr sz="2953"/>
            </a:lvl6pPr>
            <a:lvl7pPr marL="8100944" indent="0">
              <a:buNone/>
              <a:defRPr sz="2953"/>
            </a:lvl7pPr>
            <a:lvl8pPr marL="9451101" indent="0">
              <a:buNone/>
              <a:defRPr sz="2953"/>
            </a:lvl8pPr>
            <a:lvl9pPr marL="10801259" indent="0">
              <a:buNone/>
              <a:defRPr sz="295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4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0001" y="1440180"/>
            <a:ext cx="11612387" cy="5040630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306602" y="3110390"/>
            <a:ext cx="18227278" cy="15351919"/>
          </a:xfrm>
        </p:spPr>
        <p:txBody>
          <a:bodyPr/>
          <a:lstStyle>
            <a:lvl1pPr marL="0" indent="0">
              <a:buNone/>
              <a:defRPr sz="9450"/>
            </a:lvl1pPr>
            <a:lvl2pPr marL="1350157" indent="0">
              <a:buNone/>
              <a:defRPr sz="8269"/>
            </a:lvl2pPr>
            <a:lvl3pPr marL="2700315" indent="0">
              <a:buNone/>
              <a:defRPr sz="7087"/>
            </a:lvl3pPr>
            <a:lvl4pPr marL="4050472" indent="0">
              <a:buNone/>
              <a:defRPr sz="5906"/>
            </a:lvl4pPr>
            <a:lvl5pPr marL="5400629" indent="0">
              <a:buNone/>
              <a:defRPr sz="5906"/>
            </a:lvl5pPr>
            <a:lvl6pPr marL="6750787" indent="0">
              <a:buNone/>
              <a:defRPr sz="5906"/>
            </a:lvl6pPr>
            <a:lvl7pPr marL="8100944" indent="0">
              <a:buNone/>
              <a:defRPr sz="5906"/>
            </a:lvl7pPr>
            <a:lvl8pPr marL="9451101" indent="0">
              <a:buNone/>
              <a:defRPr sz="5906"/>
            </a:lvl8pPr>
            <a:lvl9pPr marL="10801259" indent="0">
              <a:buNone/>
              <a:defRPr sz="5906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480001" y="6480810"/>
            <a:ext cx="11612387" cy="12006502"/>
          </a:xfrm>
        </p:spPr>
        <p:txBody>
          <a:bodyPr/>
          <a:lstStyle>
            <a:lvl1pPr marL="0" indent="0">
              <a:buNone/>
              <a:defRPr sz="4725"/>
            </a:lvl1pPr>
            <a:lvl2pPr marL="1350157" indent="0">
              <a:buNone/>
              <a:defRPr sz="4134"/>
            </a:lvl2pPr>
            <a:lvl3pPr marL="2700315" indent="0">
              <a:buNone/>
              <a:defRPr sz="3544"/>
            </a:lvl3pPr>
            <a:lvl4pPr marL="4050472" indent="0">
              <a:buNone/>
              <a:defRPr sz="2953"/>
            </a:lvl4pPr>
            <a:lvl5pPr marL="5400629" indent="0">
              <a:buNone/>
              <a:defRPr sz="2953"/>
            </a:lvl5pPr>
            <a:lvl6pPr marL="6750787" indent="0">
              <a:buNone/>
              <a:defRPr sz="2953"/>
            </a:lvl6pPr>
            <a:lvl7pPr marL="8100944" indent="0">
              <a:buNone/>
              <a:defRPr sz="2953"/>
            </a:lvl7pPr>
            <a:lvl8pPr marL="9451101" indent="0">
              <a:buNone/>
              <a:defRPr sz="2953"/>
            </a:lvl8pPr>
            <a:lvl9pPr marL="10801259" indent="0">
              <a:buNone/>
              <a:defRPr sz="295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12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475310" y="1150146"/>
            <a:ext cx="31053881" cy="417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475310" y="5750719"/>
            <a:ext cx="31053881" cy="13706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475309" y="20022504"/>
            <a:ext cx="8101013" cy="115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8228-A0B4-40D4-98C1-D6441CCAD9D5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1926491" y="20022504"/>
            <a:ext cx="12151519" cy="115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5428178" y="20022504"/>
            <a:ext cx="8101013" cy="1150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77526-3BD7-4C45-9869-0FEF4A93C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82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2700315" rtl="0" eaLnBrk="1" latinLnBrk="0" hangingPunct="1">
        <a:lnSpc>
          <a:spcPct val="90000"/>
        </a:lnSpc>
        <a:spcBef>
          <a:spcPct val="0"/>
        </a:spcBef>
        <a:buNone/>
        <a:defRPr sz="129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5079" indent="-675079" algn="l" defTabSz="2700315" rtl="0" eaLnBrk="1" latinLnBrk="0" hangingPunct="1">
        <a:lnSpc>
          <a:spcPct val="90000"/>
        </a:lnSpc>
        <a:spcBef>
          <a:spcPts val="2953"/>
        </a:spcBef>
        <a:buFont typeface="Arial" panose="020B0604020202020204" pitchFamily="34" charset="0"/>
        <a:buChar char="•"/>
        <a:defRPr sz="8269" kern="1200">
          <a:solidFill>
            <a:schemeClr val="tx1"/>
          </a:solidFill>
          <a:latin typeface="+mn-lt"/>
          <a:ea typeface="+mn-ea"/>
          <a:cs typeface="+mn-cs"/>
        </a:defRPr>
      </a:lvl1pPr>
      <a:lvl2pPr marL="2025236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375393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725551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4pPr>
      <a:lvl5pPr marL="6075708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5pPr>
      <a:lvl6pPr marL="7425865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6pPr>
      <a:lvl7pPr marL="8776023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7pPr>
      <a:lvl8pPr marL="10126180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8pPr>
      <a:lvl9pPr marL="11476337" indent="-675079" algn="l" defTabSz="2700315" rtl="0" eaLnBrk="1" latinLnBrk="0" hangingPunct="1">
        <a:lnSpc>
          <a:spcPct val="90000"/>
        </a:lnSpc>
        <a:spcBef>
          <a:spcPts val="1477"/>
        </a:spcBef>
        <a:buFont typeface="Arial" panose="020B0604020202020204" pitchFamily="34" charset="0"/>
        <a:buChar char="•"/>
        <a:defRPr sz="53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1pPr>
      <a:lvl2pPr marL="1350157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2pPr>
      <a:lvl3pPr marL="2700315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3pPr>
      <a:lvl4pPr marL="4050472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4pPr>
      <a:lvl5pPr marL="5400629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5pPr>
      <a:lvl6pPr marL="6750787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6pPr>
      <a:lvl7pPr marL="8100944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7pPr>
      <a:lvl8pPr marL="9451101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8pPr>
      <a:lvl9pPr marL="10801259" algn="l" defTabSz="2700315" rtl="0" eaLnBrk="1" latinLnBrk="0" hangingPunct="1">
        <a:defRPr sz="53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1drv.ms/w/s!AmH7A4lA7euRu2LoO2hOGVUyxb9o" TargetMode="External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1drv.ms/b/s!AmH7A4lA7euRpXn09--pRfSZ3KJL" TargetMode="External"/><Relationship Id="rId4" Type="http://schemas.microsoft.com/office/2007/relationships/hdphoto" Target="../media/hdphoto1.wdp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232 Conector recto de flecha"/>
          <p:cNvCxnSpPr/>
          <p:nvPr/>
        </p:nvCxnSpPr>
        <p:spPr>
          <a:xfrm>
            <a:off x="18580285" y="3842117"/>
            <a:ext cx="0" cy="694537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9" name="238 Rectángulo"/>
          <p:cNvSpPr/>
          <p:nvPr/>
        </p:nvSpPr>
        <p:spPr>
          <a:xfrm>
            <a:off x="10440830" y="1505894"/>
            <a:ext cx="3373195" cy="18786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El gerente de RRHH cierra  el periodo de asistencia en Fortia Reloj y valida la información antes de enviarla a nóminas 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59" name="58 Imagen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798"/>
          <a:stretch/>
        </p:blipFill>
        <p:spPr>
          <a:xfrm>
            <a:off x="8852844" y="1228290"/>
            <a:ext cx="1587986" cy="1129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7" name="66 Conector recto de flecha"/>
          <p:cNvCxnSpPr/>
          <p:nvPr/>
        </p:nvCxnSpPr>
        <p:spPr>
          <a:xfrm>
            <a:off x="18707967" y="9865245"/>
            <a:ext cx="23221" cy="716528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/>
          <p:nvPr/>
        </p:nvCxnSpPr>
        <p:spPr>
          <a:xfrm>
            <a:off x="14247189" y="2499713"/>
            <a:ext cx="1191916" cy="0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/>
          <p:nvPr/>
        </p:nvCxnSpPr>
        <p:spPr>
          <a:xfrm flipH="1">
            <a:off x="18674299" y="6696894"/>
            <a:ext cx="9104" cy="749769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" name="103 Rectángulo"/>
          <p:cNvSpPr/>
          <p:nvPr/>
        </p:nvSpPr>
        <p:spPr>
          <a:xfrm>
            <a:off x="30836251" y="16958283"/>
            <a:ext cx="3425071" cy="13016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b="1" dirty="0">
                <a:solidFill>
                  <a:schemeClr val="tx1"/>
                </a:solidFill>
              </a:rPr>
              <a:t>Fin del proceso</a:t>
            </a:r>
          </a:p>
        </p:txBody>
      </p:sp>
      <p:sp>
        <p:nvSpPr>
          <p:cNvPr id="70" name="69 Rectángulo"/>
          <p:cNvSpPr/>
          <p:nvPr/>
        </p:nvSpPr>
        <p:spPr>
          <a:xfrm>
            <a:off x="3467491" y="8613736"/>
            <a:ext cx="3758593" cy="4661852"/>
          </a:xfrm>
          <a:prstGeom prst="rect">
            <a:avLst/>
          </a:prstGeom>
          <a:solidFill>
            <a:schemeClr val="accent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tx1"/>
                </a:solidFill>
              </a:rPr>
              <a:t>El supervisor de área autoriza  en fortia:</a:t>
            </a:r>
          </a:p>
          <a:p>
            <a:pPr algn="ctr"/>
            <a:endParaRPr lang="es-MX" sz="1900" dirty="0" smtClean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s-MX" altLang="es-MX" sz="2000" dirty="0">
                <a:solidFill>
                  <a:schemeClr val="tx1"/>
                </a:solidFill>
              </a:rPr>
              <a:t>Horarios</a:t>
            </a:r>
          </a:p>
          <a:p>
            <a:pPr>
              <a:buFontTx/>
              <a:buChar char="•"/>
            </a:pPr>
            <a:r>
              <a:rPr lang="es-MX" altLang="es-MX" sz="2000" dirty="0">
                <a:solidFill>
                  <a:schemeClr val="tx1"/>
                </a:solidFill>
              </a:rPr>
              <a:t>Tiempo Extra</a:t>
            </a:r>
          </a:p>
          <a:p>
            <a:pPr>
              <a:buFontTx/>
              <a:buChar char="•"/>
            </a:pPr>
            <a:r>
              <a:rPr lang="es-MX" altLang="es-MX" sz="2000" dirty="0">
                <a:solidFill>
                  <a:schemeClr val="tx1"/>
                </a:solidFill>
              </a:rPr>
              <a:t>Tempo por Tiempo</a:t>
            </a:r>
          </a:p>
          <a:p>
            <a:pPr>
              <a:buFontTx/>
              <a:buChar char="•"/>
            </a:pPr>
            <a:r>
              <a:rPr lang="es-MX" altLang="es-MX" sz="2000" dirty="0">
                <a:solidFill>
                  <a:schemeClr val="tx1"/>
                </a:solidFill>
              </a:rPr>
              <a:t>Habitaciones Extras</a:t>
            </a:r>
          </a:p>
          <a:p>
            <a:pPr>
              <a:buFontTx/>
              <a:buChar char="•"/>
            </a:pPr>
            <a:r>
              <a:rPr lang="es-MX" altLang="es-MX" sz="2000" dirty="0">
                <a:solidFill>
                  <a:schemeClr val="tx1"/>
                </a:solidFill>
              </a:rPr>
              <a:t>Permisos con y sin goce de sueldo</a:t>
            </a:r>
          </a:p>
          <a:p>
            <a:pPr>
              <a:buFontTx/>
              <a:buChar char="•"/>
            </a:pPr>
            <a:r>
              <a:rPr lang="es-MX" altLang="es-MX" sz="2000" dirty="0">
                <a:solidFill>
                  <a:schemeClr val="tx1"/>
                </a:solidFill>
              </a:rPr>
              <a:t>Vacaciones</a:t>
            </a:r>
          </a:p>
          <a:p>
            <a:pPr>
              <a:buFontTx/>
              <a:buChar char="•"/>
            </a:pPr>
            <a:r>
              <a:rPr lang="es-MX" altLang="es-MX" sz="2000" dirty="0" smtClean="0">
                <a:solidFill>
                  <a:schemeClr val="tx1"/>
                </a:solidFill>
              </a:rPr>
              <a:t>Incentivos</a:t>
            </a:r>
          </a:p>
          <a:p>
            <a:pPr>
              <a:buFontTx/>
              <a:buChar char="•"/>
            </a:pPr>
            <a:r>
              <a:rPr lang="es-MX" altLang="es-MX" sz="2000" dirty="0" smtClean="0">
                <a:solidFill>
                  <a:schemeClr val="tx1"/>
                </a:solidFill>
              </a:rPr>
              <a:t>Festivos y descansos trabajados</a:t>
            </a:r>
          </a:p>
          <a:p>
            <a:pPr>
              <a:buFontTx/>
              <a:buChar char="•"/>
            </a:pPr>
            <a:endParaRPr lang="es-MX" altLang="es-MX" sz="2000" dirty="0">
              <a:solidFill>
                <a:schemeClr val="tx1"/>
              </a:solidFill>
            </a:endParaRPr>
          </a:p>
          <a:p>
            <a:pPr algn="ctr"/>
            <a:r>
              <a:rPr lang="es-MX" altLang="es-MX" sz="2000" dirty="0" smtClean="0">
                <a:solidFill>
                  <a:schemeClr val="tx1"/>
                </a:solidFill>
                <a:hlinkClick r:id="rId5"/>
              </a:rPr>
              <a:t>Guía para autorizar incidencias</a:t>
            </a:r>
            <a:endParaRPr lang="es-MX" altLang="es-MX" sz="2000" dirty="0" smtClean="0">
              <a:solidFill>
                <a:schemeClr val="tx1"/>
              </a:solidFill>
            </a:endParaRPr>
          </a:p>
          <a:p>
            <a:endParaRPr lang="es-MX" sz="1900" dirty="0">
              <a:solidFill>
                <a:schemeClr val="tx1"/>
              </a:solidFill>
            </a:endParaRPr>
          </a:p>
        </p:txBody>
      </p:sp>
      <p:pic>
        <p:nvPicPr>
          <p:cNvPr id="61" name="60 Imagen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3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74" y="8697128"/>
            <a:ext cx="1313378" cy="11681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4" name="3 Rectángulo"/>
          <p:cNvSpPr/>
          <p:nvPr/>
        </p:nvSpPr>
        <p:spPr>
          <a:xfrm>
            <a:off x="3595459" y="1528616"/>
            <a:ext cx="3758594" cy="64748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900" dirty="0" smtClean="0">
                <a:solidFill>
                  <a:schemeClr val="bg1"/>
                </a:solidFill>
              </a:rPr>
              <a:t>El asistente de RRHH prepara :</a:t>
            </a:r>
          </a:p>
          <a:p>
            <a:endParaRPr lang="es-MX" sz="19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Ingresa altas en fortia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>
                <a:solidFill>
                  <a:schemeClr val="bg1"/>
                </a:solidFill>
              </a:rPr>
              <a:t>Ingresa </a:t>
            </a:r>
            <a:r>
              <a:rPr lang="es-MX" sz="1900" dirty="0" smtClean="0">
                <a:solidFill>
                  <a:schemeClr val="bg1"/>
                </a:solidFill>
              </a:rPr>
              <a:t>bajas fortia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Ingresa cambios de puesto en fortia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Ingresa Incrementos de salario en fortia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Envía Incapacidades digitalizadas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Envía digitalizados  avisos de retención de Créditos Infonavit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Envía digitalizados avisos de pensiones alimenticias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Incentivos y/o bonos  en formato </a:t>
            </a:r>
            <a:r>
              <a:rPr lang="es-MX" sz="1900" dirty="0" err="1" smtClean="0">
                <a:solidFill>
                  <a:schemeClr val="bg1"/>
                </a:solidFill>
              </a:rPr>
              <a:t>excel</a:t>
            </a:r>
            <a:r>
              <a:rPr lang="es-MX" sz="1900" dirty="0" smtClean="0">
                <a:solidFill>
                  <a:schemeClr val="bg1"/>
                </a:solidFill>
              </a:rPr>
              <a:t> con firmados por </a:t>
            </a:r>
            <a:r>
              <a:rPr lang="es-MX" sz="1900" dirty="0" err="1" smtClean="0">
                <a:solidFill>
                  <a:schemeClr val="bg1"/>
                </a:solidFill>
              </a:rPr>
              <a:t>Gte</a:t>
            </a:r>
            <a:r>
              <a:rPr lang="es-MX" sz="1900" dirty="0" smtClean="0">
                <a:solidFill>
                  <a:schemeClr val="bg1"/>
                </a:solidFill>
              </a:rPr>
              <a:t>. </a:t>
            </a:r>
            <a:r>
              <a:rPr lang="es-MX" sz="1900" dirty="0">
                <a:solidFill>
                  <a:schemeClr val="bg1"/>
                </a:solidFill>
              </a:rPr>
              <a:t>d</a:t>
            </a:r>
            <a:r>
              <a:rPr lang="es-MX" sz="1900" dirty="0" smtClean="0">
                <a:solidFill>
                  <a:schemeClr val="bg1"/>
                </a:solidFill>
              </a:rPr>
              <a:t>e RH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En </a:t>
            </a:r>
            <a:r>
              <a:rPr lang="es-MX" sz="1900" dirty="0" err="1" smtClean="0">
                <a:solidFill>
                  <a:schemeClr val="bg1"/>
                </a:solidFill>
              </a:rPr>
              <a:t>excel</a:t>
            </a:r>
            <a:r>
              <a:rPr lang="es-MX" sz="1900" dirty="0" smtClean="0">
                <a:solidFill>
                  <a:schemeClr val="bg1"/>
                </a:solidFill>
              </a:rPr>
              <a:t> responsabilidades.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Comisiones.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Premios</a:t>
            </a:r>
            <a:endParaRPr lang="es-MX" sz="1900" dirty="0">
              <a:solidFill>
                <a:schemeClr val="bg1"/>
              </a:solidFill>
            </a:endParaRPr>
          </a:p>
          <a:p>
            <a:pPr algn="ctr"/>
            <a:endParaRPr lang="es-MX" sz="1900" dirty="0" smtClean="0">
              <a:solidFill>
                <a:schemeClr val="bg1"/>
              </a:solidFill>
            </a:endParaRPr>
          </a:p>
        </p:txBody>
      </p:sp>
      <p:pic>
        <p:nvPicPr>
          <p:cNvPr id="65" name="64 Imagen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798"/>
          <a:stretch/>
        </p:blipFill>
        <p:spPr>
          <a:xfrm>
            <a:off x="1782851" y="920088"/>
            <a:ext cx="1587986" cy="1668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3" name="12 Conector angular"/>
          <p:cNvCxnSpPr>
            <a:stCxn id="4" idx="3"/>
          </p:cNvCxnSpPr>
          <p:nvPr/>
        </p:nvCxnSpPr>
        <p:spPr>
          <a:xfrm flipV="1">
            <a:off x="7354053" y="2808463"/>
            <a:ext cx="2551790" cy="1957586"/>
          </a:xfrm>
          <a:prstGeom prst="bentConnector3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>
            <a:stCxn id="70" idx="3"/>
          </p:cNvCxnSpPr>
          <p:nvPr/>
        </p:nvCxnSpPr>
        <p:spPr>
          <a:xfrm flipV="1">
            <a:off x="7226085" y="3384526"/>
            <a:ext cx="4901342" cy="7560136"/>
          </a:xfrm>
          <a:prstGeom prst="bentConnector2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74 Rectángulo"/>
          <p:cNvSpPr/>
          <p:nvPr/>
        </p:nvSpPr>
        <p:spPr>
          <a:xfrm>
            <a:off x="16911837" y="1630714"/>
            <a:ext cx="3373195" cy="18786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En  caso de ser necesario el gerente de RRHH modifica la información y notifica al supervisor  de área o al asistente  los  cambios que realizo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77" name="76 Imagen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798"/>
          <a:stretch/>
        </p:blipFill>
        <p:spPr>
          <a:xfrm>
            <a:off x="15323851" y="1353110"/>
            <a:ext cx="1587986" cy="1129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5" name="84 Rectángulo"/>
          <p:cNvSpPr/>
          <p:nvPr/>
        </p:nvSpPr>
        <p:spPr>
          <a:xfrm>
            <a:off x="16992014" y="4614702"/>
            <a:ext cx="3373195" cy="18786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El gerente de RRHH libera la información para el calculo de la nomina y notifica al nominista 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92" name="91 Imagen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9798"/>
          <a:stretch/>
        </p:blipFill>
        <p:spPr>
          <a:xfrm>
            <a:off x="15404028" y="4337098"/>
            <a:ext cx="1587986" cy="11294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7" name="106 Rectángulo"/>
          <p:cNvSpPr/>
          <p:nvPr/>
        </p:nvSpPr>
        <p:spPr>
          <a:xfrm>
            <a:off x="17027089" y="7478516"/>
            <a:ext cx="3373194" cy="22673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El nominista cierra el periodo de pago en el control de asistencia y revisa la integridad de la información  (debe contar con número de colaborador, nombre, concepto e importe )</a:t>
            </a:r>
          </a:p>
          <a:p>
            <a:pPr algn="ctr"/>
            <a:r>
              <a:rPr lang="es-MX" sz="1900" dirty="0" smtClean="0">
                <a:solidFill>
                  <a:schemeClr val="bg1"/>
                </a:solidFill>
                <a:hlinkClick r:id="rId8"/>
              </a:rPr>
              <a:t>Manual  de proceso de nómina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5986" y="7281305"/>
            <a:ext cx="1285851" cy="1471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9" name="108 Rectángulo"/>
          <p:cNvSpPr/>
          <p:nvPr/>
        </p:nvSpPr>
        <p:spPr>
          <a:xfrm>
            <a:off x="17069187" y="10635455"/>
            <a:ext cx="3373194" cy="18786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El nominista cierra el periodo de pago en el control de asistencia 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110" name="109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7015" y="10639678"/>
            <a:ext cx="1143791" cy="1172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2" name="111 Conector recto de flecha"/>
          <p:cNvCxnSpPr/>
          <p:nvPr/>
        </p:nvCxnSpPr>
        <p:spPr>
          <a:xfrm flipH="1">
            <a:off x="18749979" y="12740041"/>
            <a:ext cx="11610" cy="823391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20805948" y="17304840"/>
            <a:ext cx="1296144" cy="0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" name="110 Rectángulo"/>
          <p:cNvSpPr/>
          <p:nvPr/>
        </p:nvSpPr>
        <p:spPr>
          <a:xfrm>
            <a:off x="16911838" y="13681670"/>
            <a:ext cx="3754708" cy="7200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r>
              <a:rPr lang="es-MX" sz="1900" dirty="0" smtClean="0">
                <a:solidFill>
                  <a:schemeClr val="bg1"/>
                </a:solidFill>
              </a:rPr>
              <a:t>El nominista valida las  siguientes incidencias:</a:t>
            </a:r>
          </a:p>
          <a:p>
            <a:endParaRPr lang="es-MX" sz="1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>
                <a:solidFill>
                  <a:schemeClr val="bg1"/>
                </a:solidFill>
              </a:rPr>
              <a:t>Que todos los puestos tenga una política de pago asignada.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Pago de primas dominicales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Descuento de ausencias injustificadas.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Festivos y descansos trabajados.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Autorización de omisiones de marcajes.</a:t>
            </a:r>
            <a:endParaRPr lang="es-MX" sz="1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Descuento de turnos incompletos.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# de descansos asignados</a:t>
            </a:r>
            <a:r>
              <a:rPr lang="es-MX" sz="1900" dirty="0">
                <a:solidFill>
                  <a:schemeClr val="bg1"/>
                </a:solidFill>
              </a:rPr>
              <a:t> </a:t>
            </a:r>
            <a:r>
              <a:rPr lang="es-MX" sz="1900" dirty="0" smtClean="0">
                <a:solidFill>
                  <a:schemeClr val="bg1"/>
                </a:solidFill>
              </a:rPr>
              <a:t>en el periodo.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Incapacidades.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TXT disfrutado.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Permisos con goce y sin goce d e sueldo.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Turnos Extras.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Tiempo Extra.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Pagos de bonos  derivados de la asistencia.</a:t>
            </a:r>
          </a:p>
        </p:txBody>
      </p:sp>
      <p:pic>
        <p:nvPicPr>
          <p:cNvPr id="39" name="38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5986" y="13453080"/>
            <a:ext cx="1359557" cy="1274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3" name="42 Rectángulo"/>
          <p:cNvSpPr/>
          <p:nvPr/>
        </p:nvSpPr>
        <p:spPr>
          <a:xfrm>
            <a:off x="23769475" y="14625434"/>
            <a:ext cx="3373194" cy="62570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r>
              <a:rPr lang="es-MX" sz="1900" dirty="0" smtClean="0">
                <a:solidFill>
                  <a:schemeClr val="bg1"/>
                </a:solidFill>
              </a:rPr>
              <a:t>El nominista aplica  las incidencias  enviadas por el gerente de RRHH:</a:t>
            </a:r>
          </a:p>
          <a:p>
            <a:endParaRPr lang="es-MX" sz="19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Comisiones y/o bonos.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Responsabilidades.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Descuentos </a:t>
            </a:r>
            <a:r>
              <a:rPr lang="es-MX" sz="1900" dirty="0" err="1" smtClean="0">
                <a:solidFill>
                  <a:schemeClr val="bg1"/>
                </a:solidFill>
              </a:rPr>
              <a:t>Infonavit</a:t>
            </a:r>
            <a:endParaRPr lang="es-MX" sz="19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Descuentos </a:t>
            </a:r>
            <a:r>
              <a:rPr lang="es-MX" sz="1900" dirty="0" err="1" smtClean="0">
                <a:solidFill>
                  <a:schemeClr val="bg1"/>
                </a:solidFill>
              </a:rPr>
              <a:t>Infonacot</a:t>
            </a:r>
            <a:endParaRPr lang="es-MX" sz="19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Incapacidades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Descuentos Varios.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Compensaciones.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Préstamos personales, por caja y fondo de ahorro.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Pensiones Alimenticias.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Suspensiones de </a:t>
            </a:r>
            <a:r>
              <a:rPr lang="es-MX" sz="1900" dirty="0" err="1" smtClean="0">
                <a:solidFill>
                  <a:schemeClr val="bg1"/>
                </a:solidFill>
              </a:rPr>
              <a:t>Fonacot</a:t>
            </a:r>
            <a:r>
              <a:rPr lang="es-MX" sz="1900" dirty="0" smtClean="0">
                <a:solidFill>
                  <a:schemeClr val="bg1"/>
                </a:solidFill>
              </a:rPr>
              <a:t> e </a:t>
            </a:r>
            <a:r>
              <a:rPr lang="es-MX" sz="1900" dirty="0" err="1" smtClean="0">
                <a:solidFill>
                  <a:schemeClr val="bg1"/>
                </a:solidFill>
              </a:rPr>
              <a:t>Infonavit</a:t>
            </a:r>
            <a:r>
              <a:rPr lang="es-MX" sz="19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Ayudas de Renta.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Becas.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bg1"/>
                </a:solidFill>
              </a:rPr>
              <a:t>Permisos por nacimiento y matrimonio.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859" y="16393828"/>
            <a:ext cx="1070616" cy="1011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7" name="36 Conector recto de flecha"/>
          <p:cNvCxnSpPr/>
          <p:nvPr/>
        </p:nvCxnSpPr>
        <p:spPr>
          <a:xfrm flipV="1">
            <a:off x="25409106" y="13453080"/>
            <a:ext cx="0" cy="866684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40 Rectángulo"/>
          <p:cNvSpPr/>
          <p:nvPr/>
        </p:nvSpPr>
        <p:spPr>
          <a:xfrm>
            <a:off x="23798350" y="8136683"/>
            <a:ext cx="3373194" cy="18786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El nominista  envía los soportes al supervisor de nominas para que de su visto bueno al cálculo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45" name="44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265" y="8003482"/>
            <a:ext cx="1070616" cy="107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7" name="46 Rectángulo"/>
          <p:cNvSpPr/>
          <p:nvPr/>
        </p:nvSpPr>
        <p:spPr>
          <a:xfrm>
            <a:off x="23798350" y="11273105"/>
            <a:ext cx="3373194" cy="18786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El nominista calcula la nómina y notifica al supervisor que la nómina esta lista para revisión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48" name="47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265" y="11139904"/>
            <a:ext cx="1070616" cy="107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49" name="48 Conector recto de flecha"/>
          <p:cNvCxnSpPr/>
          <p:nvPr/>
        </p:nvCxnSpPr>
        <p:spPr>
          <a:xfrm flipV="1">
            <a:off x="25456072" y="10151985"/>
            <a:ext cx="0" cy="866684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V="1">
            <a:off x="25304666" y="7193265"/>
            <a:ext cx="0" cy="866684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51 Rectángulo"/>
          <p:cNvSpPr/>
          <p:nvPr/>
        </p:nvSpPr>
        <p:spPr>
          <a:xfrm>
            <a:off x="22735671" y="216174"/>
            <a:ext cx="4987660" cy="6900759"/>
          </a:xfrm>
          <a:prstGeom prst="rect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r>
              <a:rPr lang="es-MX" sz="1900" dirty="0">
                <a:solidFill>
                  <a:schemeClr val="tx1"/>
                </a:solidFill>
              </a:rPr>
              <a:t>El supervisor de nomina analiza lo soportes de </a:t>
            </a:r>
            <a:r>
              <a:rPr lang="es-MX" sz="1900" dirty="0" smtClean="0">
                <a:solidFill>
                  <a:schemeClr val="tx1"/>
                </a:solidFill>
              </a:rPr>
              <a:t>:</a:t>
            </a:r>
            <a:endParaRPr lang="es-MX" sz="19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# de colaboradores en nómina vs bajas y altas.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Personal  incluido en nómina VS finiquitos.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a detalle las retenciones de IMSS, ISR, pensiones alimenticos.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las retenciones de INFONAVIT.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las retenciones INFONACOT.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bajas posteriores al  termino del periodo.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primas dominicales.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el cálculo de vales de despensa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los Incrementos de salario.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Cálculo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los descuentos de préstamos personales, cajas y fondos de ahorro.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Compara los  importes pagados de la nómina actual vs la anterior para identificar posibles variaciones entre periodos,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recibos en cero.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que no haya pagos en efectivo.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900" dirty="0" smtClean="0">
                <a:solidFill>
                  <a:schemeClr val="tx1"/>
                </a:solidFill>
              </a:rPr>
              <a:t>Valida que no hay a pago doble de vacaciones</a:t>
            </a:r>
            <a:endParaRPr lang="es-MX" sz="1900" dirty="0">
              <a:solidFill>
                <a:schemeClr val="tx1"/>
              </a:solidFill>
            </a:endParaRPr>
          </a:p>
        </p:txBody>
      </p:sp>
      <p:pic>
        <p:nvPicPr>
          <p:cNvPr id="53" name="52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3804" y="286419"/>
            <a:ext cx="1136160" cy="1200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4" name="53 Conector recto de flecha"/>
          <p:cNvCxnSpPr/>
          <p:nvPr/>
        </p:nvCxnSpPr>
        <p:spPr>
          <a:xfrm>
            <a:off x="27939354" y="1331987"/>
            <a:ext cx="1008112" cy="0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55 Rectángulo"/>
          <p:cNvSpPr/>
          <p:nvPr/>
        </p:nvSpPr>
        <p:spPr>
          <a:xfrm>
            <a:off x="30508831" y="845401"/>
            <a:ext cx="3373194" cy="1454187"/>
          </a:xfrm>
          <a:prstGeom prst="rect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tx1"/>
                </a:solidFill>
              </a:rPr>
              <a:t>El supervisor de nómina en caso necesario solicita correcciones al nominista </a:t>
            </a:r>
            <a:endParaRPr lang="es-MX" sz="1900" dirty="0">
              <a:solidFill>
                <a:schemeClr val="tx1"/>
              </a:solidFill>
            </a:endParaRPr>
          </a:p>
        </p:txBody>
      </p:sp>
      <p:pic>
        <p:nvPicPr>
          <p:cNvPr id="57" name="56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7746" y="712200"/>
            <a:ext cx="1070616" cy="107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0" name="59 Rectángulo"/>
          <p:cNvSpPr/>
          <p:nvPr/>
        </p:nvSpPr>
        <p:spPr>
          <a:xfrm>
            <a:off x="30544821" y="3253372"/>
            <a:ext cx="3373194" cy="18786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El nominista aplica  las correcciones  y  envía  la nomina de nuevo al supervisor de nóminas para validar que las correcciones se hayan aplicado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62" name="61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3736" y="3120171"/>
            <a:ext cx="1070616" cy="107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3" name="62 Conector recto de flecha"/>
          <p:cNvCxnSpPr/>
          <p:nvPr/>
        </p:nvCxnSpPr>
        <p:spPr>
          <a:xfrm>
            <a:off x="32195428" y="2487116"/>
            <a:ext cx="0" cy="633055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>
            <a:off x="32286928" y="5280311"/>
            <a:ext cx="0" cy="780306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4" name="73 Rectángulo"/>
          <p:cNvSpPr/>
          <p:nvPr/>
        </p:nvSpPr>
        <p:spPr>
          <a:xfrm>
            <a:off x="30544821" y="6503675"/>
            <a:ext cx="3373194" cy="1359716"/>
          </a:xfrm>
          <a:prstGeom prst="rect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tx1"/>
                </a:solidFill>
              </a:rPr>
              <a:t>El supervisor de  nóminas da el visto bueno a la nómina y notifica al nominista</a:t>
            </a:r>
            <a:endParaRPr lang="es-MX" sz="1900" dirty="0">
              <a:solidFill>
                <a:schemeClr val="tx1"/>
              </a:solidFill>
            </a:endParaRPr>
          </a:p>
        </p:txBody>
      </p:sp>
      <p:pic>
        <p:nvPicPr>
          <p:cNvPr id="76" name="75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3736" y="6370474"/>
            <a:ext cx="1070616" cy="107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0" name="79 Rectángulo"/>
          <p:cNvSpPr/>
          <p:nvPr/>
        </p:nvSpPr>
        <p:spPr>
          <a:xfrm>
            <a:off x="30551095" y="8808454"/>
            <a:ext cx="3373194" cy="13097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bg1"/>
                </a:solidFill>
              </a:rPr>
              <a:t>El nominista genera  envía la nómina con todos sus reportes y su póliza al gerente de  RRHH</a:t>
            </a:r>
            <a:endParaRPr lang="es-MX" sz="1900" dirty="0">
              <a:solidFill>
                <a:schemeClr val="bg1"/>
              </a:solidFill>
            </a:endParaRPr>
          </a:p>
        </p:txBody>
      </p:sp>
      <p:pic>
        <p:nvPicPr>
          <p:cNvPr id="82" name="81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0010" y="8675253"/>
            <a:ext cx="1070616" cy="107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3" name="82 Conector recto de flecha"/>
          <p:cNvCxnSpPr/>
          <p:nvPr/>
        </p:nvCxnSpPr>
        <p:spPr>
          <a:xfrm flipH="1">
            <a:off x="32374780" y="8005610"/>
            <a:ext cx="17410" cy="730536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6" name="85 Rectángulo"/>
          <p:cNvSpPr/>
          <p:nvPr/>
        </p:nvSpPr>
        <p:spPr>
          <a:xfrm>
            <a:off x="30551095" y="11203274"/>
            <a:ext cx="3373194" cy="1878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tx1"/>
                </a:solidFill>
              </a:rPr>
              <a:t>Contraloría aplica la transferencia en el portal de Bancomer y envía al supervisor de nominas copia de la transferencia en Excel y PDF</a:t>
            </a:r>
            <a:endParaRPr lang="es-MX" sz="1900" dirty="0">
              <a:solidFill>
                <a:schemeClr val="tx1"/>
              </a:solidFill>
            </a:endParaRPr>
          </a:p>
        </p:txBody>
      </p:sp>
      <p:pic>
        <p:nvPicPr>
          <p:cNvPr id="87" name="86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0010" y="11070073"/>
            <a:ext cx="1070616" cy="107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8" name="87 Conector recto de flecha"/>
          <p:cNvCxnSpPr/>
          <p:nvPr/>
        </p:nvCxnSpPr>
        <p:spPr>
          <a:xfrm flipH="1">
            <a:off x="32222713" y="10339537"/>
            <a:ext cx="17410" cy="730536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1" name="90 Rectángulo"/>
          <p:cNvSpPr/>
          <p:nvPr/>
        </p:nvSpPr>
        <p:spPr>
          <a:xfrm>
            <a:off x="30603650" y="13976459"/>
            <a:ext cx="3373194" cy="1878632"/>
          </a:xfrm>
          <a:prstGeom prst="rect">
            <a:avLst/>
          </a:prstGeom>
          <a:solidFill>
            <a:schemeClr val="accent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8088" tIns="49044" rIns="98088" bIns="49044" rtlCol="0" anchor="ctr"/>
          <a:lstStyle/>
          <a:p>
            <a:pPr algn="ctr"/>
            <a:r>
              <a:rPr lang="es-MX" sz="1900" dirty="0" smtClean="0">
                <a:solidFill>
                  <a:schemeClr val="tx1"/>
                </a:solidFill>
              </a:rPr>
              <a:t>El supervisor de nómina coteja lo enviado VS lo transferido y el pedido de vales de despensa</a:t>
            </a:r>
            <a:endParaRPr lang="es-MX" sz="1900" dirty="0">
              <a:solidFill>
                <a:schemeClr val="tx1"/>
              </a:solidFill>
            </a:endParaRPr>
          </a:p>
        </p:txBody>
      </p:sp>
      <p:pic>
        <p:nvPicPr>
          <p:cNvPr id="93" name="92 Imagen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5538" y="13843258"/>
            <a:ext cx="1070616" cy="1070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4" name="93 Conector recto de flecha"/>
          <p:cNvCxnSpPr/>
          <p:nvPr/>
        </p:nvCxnSpPr>
        <p:spPr>
          <a:xfrm flipH="1">
            <a:off x="32285931" y="13245923"/>
            <a:ext cx="17410" cy="730536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 flipH="1">
            <a:off x="32476793" y="16055338"/>
            <a:ext cx="17410" cy="730536"/>
          </a:xfrm>
          <a:prstGeom prst="straightConnector1">
            <a:avLst/>
          </a:prstGeom>
          <a:ln w="88900" cmpd="sng">
            <a:solidFill>
              <a:schemeClr val="tx2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CuadroTexto 2"/>
          <p:cNvSpPr txBox="1"/>
          <p:nvPr/>
        </p:nvSpPr>
        <p:spPr>
          <a:xfrm>
            <a:off x="6753178" y="15262380"/>
            <a:ext cx="4824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Participantes Flujo:</a:t>
            </a:r>
          </a:p>
          <a:p>
            <a:endParaRPr lang="es-MX" sz="2400" dirty="0"/>
          </a:p>
          <a:p>
            <a:r>
              <a:rPr lang="es-MX" sz="2400" dirty="0" smtClean="0"/>
              <a:t>Gerente de RH</a:t>
            </a:r>
          </a:p>
          <a:p>
            <a:r>
              <a:rPr lang="es-MX" sz="2400" dirty="0" smtClean="0"/>
              <a:t>Asistentes de RH</a:t>
            </a:r>
          </a:p>
          <a:p>
            <a:r>
              <a:rPr lang="es-MX" sz="2400" dirty="0" smtClean="0"/>
              <a:t>Supervisor de Nomina</a:t>
            </a:r>
          </a:p>
          <a:p>
            <a:r>
              <a:rPr lang="es-MX" sz="2400" dirty="0" smtClean="0"/>
              <a:t>Nominista</a:t>
            </a:r>
          </a:p>
          <a:p>
            <a:r>
              <a:rPr lang="es-MX" sz="2400" dirty="0" smtClean="0"/>
              <a:t>Contraloría</a:t>
            </a:r>
          </a:p>
          <a:p>
            <a:r>
              <a:rPr lang="es-MX" sz="2400" dirty="0" smtClean="0"/>
              <a:t>Supervisor de Área</a:t>
            </a:r>
            <a:endParaRPr lang="es-MX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3684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allOver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0.9|0.8|0.9|1.3|0.8|1.1|0.8|1|0.8|1|0.9|1|0.7|0.8|0.8|0.7|1|0.7|0.9|0.7|1|0.9|0.7|1.2|1|1.3|0.8|1.1|0.8|1.5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4938</TotalTime>
  <Words>636</Words>
  <Application>Microsoft Office PowerPoint</Application>
  <PresentationFormat>Personalizado</PresentationFormat>
  <Paragraphs>94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Armendariz Rojas</dc:creator>
  <cp:lastModifiedBy>José Luis González Martínez</cp:lastModifiedBy>
  <cp:revision>324</cp:revision>
  <cp:lastPrinted>2020-01-08T17:45:05Z</cp:lastPrinted>
  <dcterms:created xsi:type="dcterms:W3CDTF">2016-03-02T16:29:41Z</dcterms:created>
  <dcterms:modified xsi:type="dcterms:W3CDTF">2020-01-08T17:46:38Z</dcterms:modified>
</cp:coreProperties>
</file>