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4" roundtripDataSignature="AMtx7mhvkIgpY9UtK5l/3FkY4TEjAneT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c653f7e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8c653f7e7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867041db7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867041db77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c6762383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8c6762383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67041db7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867041db7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67041db7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867041db77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867041db7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67041db77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67041db77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867041db77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 name="Google Shape;22;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7" name="Shape 37"/>
        <p:cNvGrpSpPr/>
        <p:nvPr/>
      </p:nvGrpSpPr>
      <p:grpSpPr>
        <a:xfrm>
          <a:off x="0" y="0"/>
          <a:ext cx="0" cy="0"/>
          <a:chOff x="0" y="0"/>
          <a:chExt cx="0" cy="0"/>
        </a:xfrm>
      </p:grpSpPr>
      <p:sp>
        <p:nvSpPr>
          <p:cNvPr id="38" name="Google Shape;3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9" name="Google Shape;3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0" name="Shape 40"/>
        <p:cNvGrpSpPr/>
        <p:nvPr/>
      </p:nvGrpSpPr>
      <p:grpSpPr>
        <a:xfrm>
          <a:off x="0" y="0"/>
          <a:ext cx="0" cy="0"/>
          <a:chOff x="0" y="0"/>
          <a:chExt cx="0" cy="0"/>
        </a:xfrm>
      </p:grpSpPr>
      <p:sp>
        <p:nvSpPr>
          <p:cNvPr id="41" name="Google Shape;4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3" name="Google Shape;4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1"/>
          <p:cNvSpPr txBox="1"/>
          <p:nvPr>
            <p:ph idx="1" type="subTitle"/>
          </p:nvPr>
        </p:nvSpPr>
        <p:spPr>
          <a:xfrm>
            <a:off x="311700" y="3132301"/>
            <a:ext cx="8520600" cy="142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s"/>
              <a:t>En esta sección se analizará el cambio que han tenido los activos de reservas Colombiano en los últimos cuatro años</a:t>
            </a:r>
            <a:endParaRPr/>
          </a:p>
        </p:txBody>
      </p:sp>
      <p:sp>
        <p:nvSpPr>
          <p:cNvPr id="51" name="Google Shape;51;p1"/>
          <p:cNvSpPr/>
          <p:nvPr/>
        </p:nvSpPr>
        <p:spPr>
          <a:xfrm>
            <a:off x="1721963" y="785050"/>
            <a:ext cx="5887953" cy="1871624"/>
          </a:xfrm>
          <a:prstGeom prst="rect">
            <a:avLst/>
          </a:prstGeom>
        </p:spPr>
        <p:txBody>
          <a:bodyPr>
            <a:prstTxWarp prst="textPlain"/>
          </a:bodyPr>
          <a:lstStyle/>
          <a:p>
            <a:pPr lvl="0" algn="ctr"/>
            <a:r>
              <a:rPr b="1" i="0">
                <a:ln cap="flat" cmpd="sng" w="9525">
                  <a:solidFill>
                    <a:srgbClr val="6D9EEB"/>
                  </a:solidFill>
                  <a:prstDash val="solid"/>
                  <a:round/>
                  <a:headEnd len="sm" w="sm" type="none"/>
                  <a:tailEnd len="sm" w="sm" type="none"/>
                </a:ln>
                <a:solidFill>
                  <a:srgbClr val="00FFFF"/>
                </a:solidFill>
                <a:latin typeface="Caveat"/>
              </a:rPr>
              <a:t>ACTIVOS DE RESERVAS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g8c653f7e73_0_0"/>
          <p:cNvSpPr txBox="1"/>
          <p:nvPr>
            <p:ph type="title"/>
          </p:nvPr>
        </p:nvSpPr>
        <p:spPr>
          <a:xfrm>
            <a:off x="-334000" y="1426450"/>
            <a:ext cx="52287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s" sz="4000"/>
              <a:t>¿QUÉ SON LOS </a:t>
            </a:r>
            <a:endParaRPr sz="4000"/>
          </a:p>
          <a:p>
            <a:pPr indent="0" lvl="0" marL="0" rtl="0" algn="ctr">
              <a:lnSpc>
                <a:spcPct val="100000"/>
              </a:lnSpc>
              <a:spcBef>
                <a:spcPts val="0"/>
              </a:spcBef>
              <a:spcAft>
                <a:spcPts val="0"/>
              </a:spcAft>
              <a:buSzPts val="4200"/>
              <a:buNone/>
            </a:pPr>
            <a:r>
              <a:rPr lang="es" sz="4000"/>
              <a:t>ACTIVOS DE RESERVAS?</a:t>
            </a:r>
            <a:endParaRPr sz="4000"/>
          </a:p>
        </p:txBody>
      </p:sp>
      <p:sp>
        <p:nvSpPr>
          <p:cNvPr id="57" name="Google Shape;57;g8c653f7e73_0_0"/>
          <p:cNvSpPr txBox="1"/>
          <p:nvPr>
            <p:ph idx="2" type="body"/>
          </p:nvPr>
        </p:nvSpPr>
        <p:spPr>
          <a:xfrm>
            <a:off x="4894700" y="585300"/>
            <a:ext cx="4091700" cy="3972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800"/>
              <a:buNone/>
            </a:pPr>
            <a:r>
              <a:rPr lang="es"/>
              <a:t>S</a:t>
            </a:r>
            <a:r>
              <a:rPr lang="es"/>
              <a:t>on activos sobre el exterior bajo el control de las autoridades monetarias y que están disponibles en forma inmediata para financiar directamente desequilibrios de la balanza de pagos, para regular indirectamente la magnitud de dichos desequilibrios mediante la intervención en los mercados cambiarios (tipo de cambio), y para otros fines de política.</a:t>
            </a:r>
            <a:endParaRPr/>
          </a:p>
        </p:txBody>
      </p:sp>
      <p:pic>
        <p:nvPicPr>
          <p:cNvPr id="58" name="Google Shape;58;g8c653f7e73_0_0"/>
          <p:cNvPicPr preferRelativeResize="0"/>
          <p:nvPr/>
        </p:nvPicPr>
        <p:blipFill>
          <a:blip r:embed="rId3">
            <a:alphaModFix/>
          </a:blip>
          <a:stretch>
            <a:fillRect/>
          </a:stretch>
        </p:blipFill>
        <p:spPr>
          <a:xfrm>
            <a:off x="851600" y="2958000"/>
            <a:ext cx="2857500" cy="160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g867041db77_0_58"/>
          <p:cNvSpPr txBox="1"/>
          <p:nvPr>
            <p:ph type="title"/>
          </p:nvPr>
        </p:nvSpPr>
        <p:spPr>
          <a:xfrm>
            <a:off x="-334000" y="1941750"/>
            <a:ext cx="52287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s" sz="4000"/>
              <a:t>¿QUÉ ES </a:t>
            </a:r>
            <a:endParaRPr sz="4000"/>
          </a:p>
          <a:p>
            <a:pPr indent="0" lvl="0" marL="0" rtl="0" algn="ctr">
              <a:lnSpc>
                <a:spcPct val="100000"/>
              </a:lnSpc>
              <a:spcBef>
                <a:spcPts val="0"/>
              </a:spcBef>
              <a:spcAft>
                <a:spcPts val="0"/>
              </a:spcAft>
              <a:buSzPts val="4200"/>
              <a:buNone/>
            </a:pPr>
            <a:r>
              <a:rPr lang="es" sz="4000"/>
              <a:t>BALANZA DE PAGOS?</a:t>
            </a:r>
            <a:endParaRPr sz="4000"/>
          </a:p>
        </p:txBody>
      </p:sp>
      <p:sp>
        <p:nvSpPr>
          <p:cNvPr id="64" name="Google Shape;64;g867041db77_0_58"/>
          <p:cNvSpPr txBox="1"/>
          <p:nvPr>
            <p:ph idx="2" type="body"/>
          </p:nvPr>
        </p:nvSpPr>
        <p:spPr>
          <a:xfrm>
            <a:off x="4633975" y="585300"/>
            <a:ext cx="4414500" cy="3972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800"/>
              <a:buNone/>
            </a:pPr>
            <a:r>
              <a:rPr lang="es"/>
              <a:t>E</a:t>
            </a:r>
            <a:r>
              <a:rPr lang="es"/>
              <a:t>s un indicador macroeconómico que proporciona información sobre la situación económica del país de una manera general. Es decir, permite conocer todos los ingresos que recibe un país procedentes del resto del mundo y los pagos que realiza tal país al resto del mundo debido a las importaciones y exportaciones de bienes, servicios, capital o transferencias en un período de tiempo.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g8c67623831_0_16"/>
          <p:cNvPicPr preferRelativeResize="0"/>
          <p:nvPr/>
        </p:nvPicPr>
        <p:blipFill>
          <a:blip r:embed="rId3">
            <a:alphaModFix/>
          </a:blip>
          <a:stretch>
            <a:fillRect/>
          </a:stretch>
        </p:blipFill>
        <p:spPr>
          <a:xfrm>
            <a:off x="983563" y="450825"/>
            <a:ext cx="7253224" cy="3652550"/>
          </a:xfrm>
          <a:prstGeom prst="rect">
            <a:avLst/>
          </a:prstGeom>
          <a:noFill/>
          <a:ln>
            <a:noFill/>
          </a:ln>
        </p:spPr>
      </p:pic>
      <p:sp>
        <p:nvSpPr>
          <p:cNvPr id="70" name="Google Shape;70;g8c67623831_0_16"/>
          <p:cNvSpPr txBox="1"/>
          <p:nvPr/>
        </p:nvSpPr>
        <p:spPr>
          <a:xfrm>
            <a:off x="707475" y="4227425"/>
            <a:ext cx="7805400" cy="59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1500">
                <a:solidFill>
                  <a:srgbClr val="595959"/>
                </a:solidFill>
                <a:latin typeface="Comic Sans MS"/>
                <a:ea typeface="Comic Sans MS"/>
                <a:cs typeface="Comic Sans MS"/>
                <a:sym typeface="Comic Sans MS"/>
              </a:rPr>
              <a:t>Elaboración propia. Basado en el informe de la balanza de pagos del Banco de la República</a:t>
            </a:r>
            <a:endParaRPr i="1" sz="1500">
              <a:solidFill>
                <a:srgbClr val="595959"/>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Google Shape;75;g867041db77_0_51"/>
          <p:cNvPicPr preferRelativeResize="0"/>
          <p:nvPr/>
        </p:nvPicPr>
        <p:blipFill>
          <a:blip r:embed="rId3">
            <a:alphaModFix/>
          </a:blip>
          <a:stretch>
            <a:fillRect/>
          </a:stretch>
        </p:blipFill>
        <p:spPr>
          <a:xfrm>
            <a:off x="1425763" y="126938"/>
            <a:ext cx="6292475" cy="4374325"/>
          </a:xfrm>
          <a:prstGeom prst="rect">
            <a:avLst/>
          </a:prstGeom>
          <a:noFill/>
          <a:ln>
            <a:noFill/>
          </a:ln>
        </p:spPr>
      </p:pic>
      <p:sp>
        <p:nvSpPr>
          <p:cNvPr id="76" name="Google Shape;76;g867041db77_0_51"/>
          <p:cNvSpPr txBox="1"/>
          <p:nvPr/>
        </p:nvSpPr>
        <p:spPr>
          <a:xfrm>
            <a:off x="755200" y="4475550"/>
            <a:ext cx="7805400" cy="59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1500">
                <a:solidFill>
                  <a:srgbClr val="595959"/>
                </a:solidFill>
                <a:latin typeface="Comic Sans MS"/>
                <a:ea typeface="Comic Sans MS"/>
                <a:cs typeface="Comic Sans MS"/>
                <a:sym typeface="Comic Sans MS"/>
              </a:rPr>
              <a:t>Elaboración propia. Basado en el informe de la balanza de pagos del Banco de la República</a:t>
            </a:r>
            <a:endParaRPr i="1" sz="1500">
              <a:solidFill>
                <a:srgbClr val="595959"/>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g867041db77_1_5"/>
          <p:cNvSpPr txBox="1"/>
          <p:nvPr>
            <p:ph idx="4294967295" type="body"/>
          </p:nvPr>
        </p:nvSpPr>
        <p:spPr>
          <a:xfrm>
            <a:off x="4633975" y="585300"/>
            <a:ext cx="4414500" cy="3972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800"/>
              <a:buNone/>
            </a:pPr>
            <a:r>
              <a:rPr lang="es"/>
              <a:t>Es necesario analizar en primer lugar el comportamiento de la balanza de pagos y determinar si su resultado es positivo o negativo, posteriormente se determina el comportamiento y resultado de las variaciones que no están incluidas dentro de dicha balanza, al realizar un consolidado entre ambos factores se puede determinar </a:t>
            </a:r>
            <a:r>
              <a:rPr lang="es"/>
              <a:t>qué</a:t>
            </a:r>
            <a:r>
              <a:rPr lang="es"/>
              <a:t> decisión se debe tomar respecto a las reservas internacionales, por esta razón se determinan los siguientes resultados.</a:t>
            </a:r>
            <a:endParaRPr/>
          </a:p>
        </p:txBody>
      </p:sp>
      <p:pic>
        <p:nvPicPr>
          <p:cNvPr id="82" name="Google Shape;82;g867041db77_1_5"/>
          <p:cNvPicPr preferRelativeResize="0"/>
          <p:nvPr/>
        </p:nvPicPr>
        <p:blipFill>
          <a:blip r:embed="rId3">
            <a:alphaModFix/>
          </a:blip>
          <a:stretch>
            <a:fillRect/>
          </a:stretch>
        </p:blipFill>
        <p:spPr>
          <a:xfrm>
            <a:off x="242825" y="1105276"/>
            <a:ext cx="4329175" cy="2801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g867041db77_0_46"/>
          <p:cNvPicPr preferRelativeResize="0"/>
          <p:nvPr/>
        </p:nvPicPr>
        <p:blipFill>
          <a:blip r:embed="rId3">
            <a:alphaModFix/>
          </a:blip>
          <a:stretch>
            <a:fillRect/>
          </a:stretch>
        </p:blipFill>
        <p:spPr>
          <a:xfrm>
            <a:off x="1388588" y="60425"/>
            <a:ext cx="6366825" cy="4415125"/>
          </a:xfrm>
          <a:prstGeom prst="rect">
            <a:avLst/>
          </a:prstGeom>
          <a:noFill/>
          <a:ln>
            <a:noFill/>
          </a:ln>
        </p:spPr>
      </p:pic>
      <p:sp>
        <p:nvSpPr>
          <p:cNvPr id="88" name="Google Shape;88;g867041db77_0_46"/>
          <p:cNvSpPr txBox="1"/>
          <p:nvPr/>
        </p:nvSpPr>
        <p:spPr>
          <a:xfrm>
            <a:off x="764725" y="4475550"/>
            <a:ext cx="7805400" cy="59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1500">
                <a:solidFill>
                  <a:srgbClr val="595959"/>
                </a:solidFill>
                <a:latin typeface="Comic Sans MS"/>
                <a:ea typeface="Comic Sans MS"/>
                <a:cs typeface="Comic Sans MS"/>
                <a:sym typeface="Comic Sans MS"/>
              </a:rPr>
              <a:t>Elaboración propia. Basado en el informe de la balanza de pagos del Banco de la República</a:t>
            </a:r>
            <a:endParaRPr i="1" sz="1500">
              <a:solidFill>
                <a:srgbClr val="595959"/>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g867041db77_1_9"/>
          <p:cNvSpPr txBox="1"/>
          <p:nvPr>
            <p:ph idx="4294967295" type="body"/>
          </p:nvPr>
        </p:nvSpPr>
        <p:spPr>
          <a:xfrm>
            <a:off x="513050" y="241775"/>
            <a:ext cx="8516400" cy="3972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800"/>
              <a:buNone/>
            </a:pPr>
            <a:r>
              <a:rPr lang="es"/>
              <a:t>Como se observa en la gráfica anterior el comportamiento de las reservas internacionales totales brutas es positivo y en constante incremento durante los últimos cuatro años, y según lo mencionado anteriormente, esto se debe a que tanto la balanza de pagos como las variaciones, presentan de igual manera un aumento en los mismo periodos, esto determina que la decisión es invertir y aumentar las reservas totales, generando una preparación en caso de que alguno de los dos factores presente una disminución significativa (así como se presenta en el año 2016), y de esta manera soportar el impacto negativo de un déficit en la balanza.</a:t>
            </a:r>
            <a:endParaRPr/>
          </a:p>
        </p:txBody>
      </p:sp>
      <p:pic>
        <p:nvPicPr>
          <p:cNvPr id="94" name="Google Shape;94;g867041db77_1_9"/>
          <p:cNvPicPr preferRelativeResize="0"/>
          <p:nvPr/>
        </p:nvPicPr>
        <p:blipFill>
          <a:blip r:embed="rId3">
            <a:alphaModFix/>
          </a:blip>
          <a:stretch>
            <a:fillRect/>
          </a:stretch>
        </p:blipFill>
        <p:spPr>
          <a:xfrm>
            <a:off x="3294875" y="3417713"/>
            <a:ext cx="2952750" cy="1552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