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3" roundtripDataSignature="AMtx7mgj/vxZ0hPeWuYmFHgoiLbXfH6b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c653f7e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8c653f7e7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c6762383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8c6762383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c653f7e7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8c653f7e73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c6762383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8c67623831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c6149b94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8c6149b94e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8c6762383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c6762383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 name="Google Shape;22;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7" name="Shape 37"/>
        <p:cNvGrpSpPr/>
        <p:nvPr/>
      </p:nvGrpSpPr>
      <p:grpSpPr>
        <a:xfrm>
          <a:off x="0" y="0"/>
          <a:ext cx="0" cy="0"/>
          <a:chOff x="0" y="0"/>
          <a:chExt cx="0" cy="0"/>
        </a:xfrm>
      </p:grpSpPr>
      <p:sp>
        <p:nvSpPr>
          <p:cNvPr id="38" name="Google Shape;3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9" name="Google Shape;3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0" name="Shape 40"/>
        <p:cNvGrpSpPr/>
        <p:nvPr/>
      </p:nvGrpSpPr>
      <p:grpSpPr>
        <a:xfrm>
          <a:off x="0" y="0"/>
          <a:ext cx="0" cy="0"/>
          <a:chOff x="0" y="0"/>
          <a:chExt cx="0" cy="0"/>
        </a:xfrm>
      </p:grpSpPr>
      <p:sp>
        <p:nvSpPr>
          <p:cNvPr id="41" name="Google Shape;4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3" name="Google Shape;4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1"/>
          <p:cNvSpPr txBox="1"/>
          <p:nvPr>
            <p:ph idx="1" type="subTitle"/>
          </p:nvPr>
        </p:nvSpPr>
        <p:spPr>
          <a:xfrm>
            <a:off x="311700" y="3132301"/>
            <a:ext cx="8520600" cy="142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s"/>
              <a:t>En esta sección se analizará el cambio que han tenido las transferencias corrientes de Colombia en los últimos cuatro años</a:t>
            </a:r>
            <a:endParaRPr/>
          </a:p>
        </p:txBody>
      </p:sp>
      <p:sp>
        <p:nvSpPr>
          <p:cNvPr id="51" name="Google Shape;51;p1"/>
          <p:cNvSpPr/>
          <p:nvPr/>
        </p:nvSpPr>
        <p:spPr>
          <a:xfrm>
            <a:off x="2332537" y="785046"/>
            <a:ext cx="4478913" cy="1395908"/>
          </a:xfrm>
          <a:prstGeom prst="rect">
            <a:avLst/>
          </a:prstGeom>
        </p:spPr>
        <p:txBody>
          <a:bodyPr>
            <a:prstTxWarp prst="textPlain"/>
          </a:bodyPr>
          <a:lstStyle/>
          <a:p>
            <a:pPr lvl="0" algn="ctr"/>
            <a:r>
              <a:rPr b="1" i="0">
                <a:ln cap="flat" cmpd="sng" w="9525">
                  <a:solidFill>
                    <a:srgbClr val="274E13"/>
                  </a:solidFill>
                  <a:prstDash val="solid"/>
                  <a:round/>
                  <a:headEnd len="sm" w="sm" type="none"/>
                  <a:tailEnd len="sm" w="sm" type="none"/>
                </a:ln>
                <a:solidFill>
                  <a:srgbClr val="93C47D"/>
                </a:solidFill>
                <a:latin typeface="Caveat"/>
              </a:rPr>
              <a:t>TRANSFERENCIAS CORRIENTES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g8c653f7e73_0_0"/>
          <p:cNvSpPr txBox="1"/>
          <p:nvPr>
            <p:ph type="title"/>
          </p:nvPr>
        </p:nvSpPr>
        <p:spPr>
          <a:xfrm>
            <a:off x="-334000" y="1941750"/>
            <a:ext cx="52287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s" sz="4000"/>
              <a:t>¿QUÉ SON LAS TRANSFERENCIAS CORRIENTES?</a:t>
            </a:r>
            <a:endParaRPr sz="4000"/>
          </a:p>
        </p:txBody>
      </p:sp>
      <p:sp>
        <p:nvSpPr>
          <p:cNvPr id="57" name="Google Shape;57;g8c653f7e73_0_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800"/>
              <a:buNone/>
            </a:pPr>
            <a:r>
              <a:rPr lang="es"/>
              <a:t>S</a:t>
            </a:r>
            <a:r>
              <a:rPr lang="es"/>
              <a:t>on transferencias de recursos que el Estado destina a otros niveles de Gobierno, como administraciones o entidades públicas. Estas transferencias están destinadas al pago de los gastos que el organismo o institución precisa pagar para el correcto desarrollo de su actividad y la prestación de servicios.</a:t>
            </a:r>
            <a:endParaRPr b="1"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g8c67623831_0_4"/>
          <p:cNvSpPr txBox="1"/>
          <p:nvPr>
            <p:ph type="title"/>
          </p:nvPr>
        </p:nvSpPr>
        <p:spPr>
          <a:xfrm>
            <a:off x="4702275" y="1560025"/>
            <a:ext cx="40938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s" sz="4000"/>
              <a:t>¿POR QUÉ  CORRIENTES?</a:t>
            </a:r>
            <a:endParaRPr sz="4000"/>
          </a:p>
        </p:txBody>
      </p:sp>
      <p:sp>
        <p:nvSpPr>
          <p:cNvPr id="63" name="Google Shape;63;g8c67623831_0_4"/>
          <p:cNvSpPr txBox="1"/>
          <p:nvPr>
            <p:ph idx="2" type="body"/>
          </p:nvPr>
        </p:nvSpPr>
        <p:spPr>
          <a:xfrm>
            <a:off x="311300" y="370500"/>
            <a:ext cx="3837000" cy="43134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800"/>
              <a:buNone/>
            </a:pPr>
            <a:r>
              <a:rPr lang="es"/>
              <a:t>Esta serie de transferencias son muy recurrentes y amortizables en el corto plazo, por lo que se realizan todos los años para financiar todos los gastos corrientes que posea la institución u organismo.</a:t>
            </a:r>
            <a:endParaRPr/>
          </a:p>
          <a:p>
            <a:pPr indent="0" lvl="0" marL="0" rtl="0" algn="just">
              <a:lnSpc>
                <a:spcPct val="115000"/>
              </a:lnSpc>
              <a:spcBef>
                <a:spcPts val="0"/>
              </a:spcBef>
              <a:spcAft>
                <a:spcPts val="0"/>
              </a:spcAft>
              <a:buSzPts val="1800"/>
              <a:buNone/>
            </a:pPr>
            <a:r>
              <a:t/>
            </a:r>
            <a:endParaRPr/>
          </a:p>
          <a:p>
            <a:pPr indent="0" lvl="0" marL="0" rtl="0" algn="just">
              <a:lnSpc>
                <a:spcPct val="115000"/>
              </a:lnSpc>
              <a:spcBef>
                <a:spcPts val="0"/>
              </a:spcBef>
              <a:spcAft>
                <a:spcPts val="0"/>
              </a:spcAft>
              <a:buSzPts val="1800"/>
              <a:buNone/>
            </a:pPr>
            <a:r>
              <a:rPr lang="es"/>
              <a:t>Por ejemplo, los gastos de personal, gastos de funcionamiento, gasto en pensiones, son claras muestras de gastos corrientes en la administración pública.</a:t>
            </a:r>
            <a:endParaRPr/>
          </a:p>
        </p:txBody>
      </p:sp>
      <p:pic>
        <p:nvPicPr>
          <p:cNvPr id="64" name="Google Shape;64;g8c67623831_0_4"/>
          <p:cNvPicPr preferRelativeResize="0"/>
          <p:nvPr/>
        </p:nvPicPr>
        <p:blipFill>
          <a:blip r:embed="rId3">
            <a:alphaModFix/>
          </a:blip>
          <a:stretch>
            <a:fillRect/>
          </a:stretch>
        </p:blipFill>
        <p:spPr>
          <a:xfrm>
            <a:off x="5923350" y="3205850"/>
            <a:ext cx="1651650" cy="165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g8c653f7e73_0_9"/>
          <p:cNvSpPr txBox="1"/>
          <p:nvPr>
            <p:ph idx="1" type="body"/>
          </p:nvPr>
        </p:nvSpPr>
        <p:spPr>
          <a:xfrm>
            <a:off x="755200" y="4475550"/>
            <a:ext cx="7805400" cy="59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s" sz="1500">
                <a:latin typeface="Comic Sans MS"/>
                <a:ea typeface="Comic Sans MS"/>
                <a:cs typeface="Comic Sans MS"/>
                <a:sym typeface="Comic Sans MS"/>
              </a:rPr>
              <a:t>Elaboración propia. Basado en el informe de la balanza de pagos del Banco de la República</a:t>
            </a:r>
            <a:endParaRPr i="1" sz="1500">
              <a:latin typeface="Comic Sans MS"/>
              <a:ea typeface="Comic Sans MS"/>
              <a:cs typeface="Comic Sans MS"/>
              <a:sym typeface="Comic Sans MS"/>
            </a:endParaRPr>
          </a:p>
        </p:txBody>
      </p:sp>
      <p:pic>
        <p:nvPicPr>
          <p:cNvPr id="70" name="Google Shape;70;g8c653f7e73_0_9"/>
          <p:cNvPicPr preferRelativeResize="0"/>
          <p:nvPr/>
        </p:nvPicPr>
        <p:blipFill>
          <a:blip r:embed="rId3">
            <a:alphaModFix/>
          </a:blip>
          <a:stretch>
            <a:fillRect/>
          </a:stretch>
        </p:blipFill>
        <p:spPr>
          <a:xfrm>
            <a:off x="696530" y="515025"/>
            <a:ext cx="7922750" cy="3796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g8c67623831_0_23"/>
          <p:cNvSpPr txBox="1"/>
          <p:nvPr>
            <p:ph idx="1" type="body"/>
          </p:nvPr>
        </p:nvSpPr>
        <p:spPr>
          <a:xfrm>
            <a:off x="4139250" y="1267525"/>
            <a:ext cx="4854900" cy="2662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s" sz="1800">
                <a:latin typeface="Comic Sans MS"/>
                <a:ea typeface="Comic Sans MS"/>
                <a:cs typeface="Comic Sans MS"/>
                <a:sym typeface="Comic Sans MS"/>
              </a:rPr>
              <a:t>En la gráfica anterior se puede observar que la mayor cantidad de ingresos por transferencias hacen parte de las remesas de los trabajadores, los principales incrementos de ingresos de remesas se observaron en las enviadas desde Estados Unidos, país que contribuye con el 44% del crecimiento total observado de cada año.</a:t>
            </a:r>
            <a:endParaRPr sz="1800">
              <a:latin typeface="Comic Sans MS"/>
              <a:ea typeface="Comic Sans MS"/>
              <a:cs typeface="Comic Sans MS"/>
              <a:sym typeface="Comic Sans MS"/>
            </a:endParaRPr>
          </a:p>
          <a:p>
            <a:pPr indent="0" lvl="0" marL="0" rtl="0" algn="just">
              <a:lnSpc>
                <a:spcPct val="115000"/>
              </a:lnSpc>
              <a:spcBef>
                <a:spcPts val="0"/>
              </a:spcBef>
              <a:spcAft>
                <a:spcPts val="0"/>
              </a:spcAft>
              <a:buSzPts val="1100"/>
              <a:buNone/>
            </a:pPr>
            <a:r>
              <a:t/>
            </a:r>
            <a:endParaRPr sz="1800">
              <a:latin typeface="Comic Sans MS"/>
              <a:ea typeface="Comic Sans MS"/>
              <a:cs typeface="Comic Sans MS"/>
              <a:sym typeface="Comic Sans MS"/>
            </a:endParaRPr>
          </a:p>
        </p:txBody>
      </p:sp>
      <p:pic>
        <p:nvPicPr>
          <p:cNvPr id="76" name="Google Shape;76;g8c67623831_0_23"/>
          <p:cNvPicPr preferRelativeResize="0"/>
          <p:nvPr/>
        </p:nvPicPr>
        <p:blipFill>
          <a:blip r:embed="rId3">
            <a:alphaModFix/>
          </a:blip>
          <a:stretch>
            <a:fillRect/>
          </a:stretch>
        </p:blipFill>
        <p:spPr>
          <a:xfrm>
            <a:off x="474625" y="1311100"/>
            <a:ext cx="3156675" cy="252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g8c6149b94e_0_58"/>
          <p:cNvSpPr txBox="1"/>
          <p:nvPr>
            <p:ph idx="1" type="body"/>
          </p:nvPr>
        </p:nvSpPr>
        <p:spPr>
          <a:xfrm>
            <a:off x="379400" y="315750"/>
            <a:ext cx="4723800" cy="4512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s" sz="1800">
                <a:latin typeface="Comic Sans MS"/>
                <a:ea typeface="Comic Sans MS"/>
                <a:cs typeface="Comic Sans MS"/>
                <a:sym typeface="Comic Sans MS"/>
              </a:rPr>
              <a:t>Aunque año tras año estas transferencias vienen aumentando, cada vez su aumento es menor con respecto al año anterior, esto puede llegar al punto en que se comiencen a generar disminuciones comparativas, por lo que los ingresos se verán reducidos.</a:t>
            </a:r>
            <a:endParaRPr sz="1800">
              <a:latin typeface="Comic Sans MS"/>
              <a:ea typeface="Comic Sans MS"/>
              <a:cs typeface="Comic Sans MS"/>
              <a:sym typeface="Comic Sans MS"/>
            </a:endParaRPr>
          </a:p>
          <a:p>
            <a:pPr indent="0" lvl="0" marL="0" rtl="0" algn="just">
              <a:lnSpc>
                <a:spcPct val="115000"/>
              </a:lnSpc>
              <a:spcBef>
                <a:spcPts val="0"/>
              </a:spcBef>
              <a:spcAft>
                <a:spcPts val="0"/>
              </a:spcAft>
              <a:buSzPts val="1100"/>
              <a:buNone/>
            </a:pPr>
            <a:r>
              <a:t/>
            </a:r>
            <a:endParaRPr sz="1800">
              <a:latin typeface="Comic Sans MS"/>
              <a:ea typeface="Comic Sans MS"/>
              <a:cs typeface="Comic Sans MS"/>
              <a:sym typeface="Comic Sans MS"/>
            </a:endParaRPr>
          </a:p>
          <a:p>
            <a:pPr indent="0" lvl="0" marL="0" rtl="0" algn="just">
              <a:spcBef>
                <a:spcPts val="0"/>
              </a:spcBef>
              <a:spcAft>
                <a:spcPts val="0"/>
              </a:spcAft>
              <a:buSzPts val="1100"/>
              <a:buNone/>
            </a:pPr>
            <a:r>
              <a:rPr lang="es" sz="1800">
                <a:latin typeface="Comic Sans MS"/>
                <a:ea typeface="Comic Sans MS"/>
                <a:cs typeface="Comic Sans MS"/>
                <a:sym typeface="Comic Sans MS"/>
              </a:rPr>
              <a:t>Los ingresos por otras transferencias, se derivan en su mayoría por entidades públicas, el gobierno central, organismos no gubernamentales e instituciones sin ánimo de lucro.</a:t>
            </a:r>
            <a:endParaRPr sz="1800">
              <a:latin typeface="Comic Sans MS"/>
              <a:ea typeface="Comic Sans MS"/>
              <a:cs typeface="Comic Sans MS"/>
              <a:sym typeface="Comic Sans MS"/>
            </a:endParaRPr>
          </a:p>
        </p:txBody>
      </p:sp>
      <p:pic>
        <p:nvPicPr>
          <p:cNvPr id="82" name="Google Shape;82;g8c6149b94e_0_58"/>
          <p:cNvPicPr preferRelativeResize="0"/>
          <p:nvPr/>
        </p:nvPicPr>
        <p:blipFill>
          <a:blip r:embed="rId3">
            <a:alphaModFix/>
          </a:blip>
          <a:stretch>
            <a:fillRect/>
          </a:stretch>
        </p:blipFill>
        <p:spPr>
          <a:xfrm>
            <a:off x="5503850" y="1626300"/>
            <a:ext cx="3115325" cy="233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g8c67623831_0_16"/>
          <p:cNvSpPr txBox="1"/>
          <p:nvPr>
            <p:ph idx="1" type="body"/>
          </p:nvPr>
        </p:nvSpPr>
        <p:spPr>
          <a:xfrm>
            <a:off x="3872050" y="1060050"/>
            <a:ext cx="5095500" cy="3023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s" sz="1800">
                <a:latin typeface="Comic Sans MS"/>
                <a:ea typeface="Comic Sans MS"/>
                <a:cs typeface="Comic Sans MS"/>
                <a:sym typeface="Comic Sans MS"/>
              </a:rPr>
              <a:t>En menor proporción, aunque también importante, se encuentran los egresos por transferencias al exterior, estos se originan principalmente en aportes a organismos internacionales a los que Colombia está adscrita, transferencias corrientes vinculadas con operaciones de seguros con el exterior y en menor medida, en el envío de remesas y otras donaciones.</a:t>
            </a:r>
            <a:endParaRPr sz="1800">
              <a:latin typeface="Comic Sans MS"/>
              <a:ea typeface="Comic Sans MS"/>
              <a:cs typeface="Comic Sans MS"/>
              <a:sym typeface="Comic Sans MS"/>
            </a:endParaRPr>
          </a:p>
          <a:p>
            <a:pPr indent="0" lvl="0" marL="0" rtl="0" algn="just">
              <a:lnSpc>
                <a:spcPct val="115000"/>
              </a:lnSpc>
              <a:spcBef>
                <a:spcPts val="0"/>
              </a:spcBef>
              <a:spcAft>
                <a:spcPts val="0"/>
              </a:spcAft>
              <a:buSzPts val="1100"/>
              <a:buNone/>
            </a:pPr>
            <a:r>
              <a:t/>
            </a:r>
            <a:endParaRPr sz="1800">
              <a:latin typeface="Comic Sans MS"/>
              <a:ea typeface="Comic Sans MS"/>
              <a:cs typeface="Comic Sans MS"/>
              <a:sym typeface="Comic Sans MS"/>
            </a:endParaRPr>
          </a:p>
        </p:txBody>
      </p:sp>
      <p:pic>
        <p:nvPicPr>
          <p:cNvPr id="88" name="Google Shape;88;g8c67623831_0_16"/>
          <p:cNvPicPr preferRelativeResize="0"/>
          <p:nvPr/>
        </p:nvPicPr>
        <p:blipFill>
          <a:blip r:embed="rId3">
            <a:alphaModFix/>
          </a:blip>
          <a:stretch>
            <a:fillRect/>
          </a:stretch>
        </p:blipFill>
        <p:spPr>
          <a:xfrm>
            <a:off x="362325" y="1528675"/>
            <a:ext cx="3128252" cy="20861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