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873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17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37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947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6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029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292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78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72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979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1583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03E17B-67C1-416A-89B9-F6A8D89E35B5}" type="datetimeFigureOut">
              <a:rPr lang="es-ES" smtClean="0"/>
              <a:t>10/08/2020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22CE8-91BB-43D6-9125-B9C763EA653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104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1BA64DE-50E1-4F59-A24D-F956CE4D8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8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27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8D688211-5012-4D06-959A-E1D9691DB533}"/>
              </a:ext>
            </a:extLst>
          </p:cNvPr>
          <p:cNvSpPr/>
          <p:nvPr/>
        </p:nvSpPr>
        <p:spPr>
          <a:xfrm>
            <a:off x="7839203" y="343945"/>
            <a:ext cx="3073053" cy="6513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Equilibrio de una economía abierta</a:t>
            </a:r>
            <a:endParaRPr lang="es-EC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xmlns="" id="{EE1860FD-3EC5-4D50-B2E9-CEEF0028F008}"/>
              </a:ext>
            </a:extLst>
          </p:cNvPr>
          <p:cNvSpPr/>
          <p:nvPr/>
        </p:nvSpPr>
        <p:spPr>
          <a:xfrm>
            <a:off x="7839203" y="1339243"/>
            <a:ext cx="3073053" cy="79644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economía abierta tiene fuentes alternas de inversión y opciones de uso para el ahorro.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xmlns="" id="{8F0620AA-BD48-4288-AB80-38ED54A8C579}"/>
                  </a:ext>
                </a:extLst>
              </p:cNvPr>
              <p:cNvSpPr/>
              <p:nvPr/>
            </p:nvSpPr>
            <p:spPr>
              <a:xfrm>
                <a:off x="7839200" y="2418049"/>
                <a:ext cx="3073053" cy="923794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s-EC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Una pequeña economía abierta debe igualar su tasa de interés domestica con la tasa de interés</a:t>
                </a:r>
              </a:p>
              <a:p>
                <a:r>
                  <a:rPr lang="es-EC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real del mundo,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EC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s-EC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s-EC" sz="1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sup>
                    </m:sSup>
                  </m:oMath>
                </a14:m>
                <a:r>
                  <a:rPr lang="es-EC" sz="14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7" name="Rectángulo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8F0620AA-BD48-4288-AB80-38ED54A8C5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9200" y="2418049"/>
                <a:ext cx="3073053" cy="923794"/>
              </a:xfrm>
              <a:prstGeom prst="rect">
                <a:avLst/>
              </a:prstGeom>
              <a:blipFill rotWithShape="0">
                <a:blip r:embed="rId4"/>
                <a:stretch>
                  <a:fillRect l="-395" t="-1961" b="-7190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ángulo 7">
            <a:extLst>
              <a:ext uri="{FF2B5EF4-FFF2-40B4-BE49-F238E27FC236}">
                <a16:creationId xmlns:a16="http://schemas.microsoft.com/office/drawing/2014/main" xmlns="" id="{22B2E2DE-1B1F-4D09-811B-8C5595F2CCF0}"/>
              </a:ext>
            </a:extLst>
          </p:cNvPr>
          <p:cNvSpPr/>
          <p:nvPr/>
        </p:nvSpPr>
        <p:spPr>
          <a:xfrm>
            <a:off x="7839200" y="3732242"/>
            <a:ext cx="3073053" cy="103235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mercados financieros son abiertos, los flujos de capitales internacionales igualaran las tasas de interés domestica y externa.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4085DB36-9ED1-467D-98D5-7EDF5A010D07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-19827" y="1"/>
            <a:ext cx="5649239" cy="6857999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xmlns="" id="{7F60DC85-40A3-4747-AC80-C6BCA686AF3F}"/>
              </a:ext>
            </a:extLst>
          </p:cNvPr>
          <p:cNvSpPr/>
          <p:nvPr/>
        </p:nvSpPr>
        <p:spPr>
          <a:xfrm>
            <a:off x="1605423" y="3826704"/>
            <a:ext cx="1037569" cy="4196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Inversión domestica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99AED682-58C1-40F4-BC8D-3985C3AC59C9}"/>
              </a:ext>
            </a:extLst>
          </p:cNvPr>
          <p:cNvSpPr/>
          <p:nvPr/>
        </p:nvSpPr>
        <p:spPr>
          <a:xfrm>
            <a:off x="4226496" y="3817310"/>
            <a:ext cx="1125251" cy="4196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Ahorro nacional total</a:t>
            </a:r>
            <a:endParaRPr lang="es-EC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xmlns="" id="{4D9B5880-4336-4939-B174-C6CCB954B38E}"/>
              </a:ext>
            </a:extLst>
          </p:cNvPr>
          <p:cNvSpPr/>
          <p:nvPr/>
        </p:nvSpPr>
        <p:spPr>
          <a:xfrm>
            <a:off x="2642992" y="2460327"/>
            <a:ext cx="1152394" cy="4196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Exportaciones netas</a:t>
            </a:r>
            <a:endParaRPr lang="es-EC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xmlns="" id="{2DA21CDD-D7DB-4893-86B3-0E4F41CEAD84}"/>
              </a:ext>
            </a:extLst>
          </p:cNvPr>
          <p:cNvSpPr/>
          <p:nvPr/>
        </p:nvSpPr>
        <p:spPr>
          <a:xfrm>
            <a:off x="7671139" y="5326176"/>
            <a:ext cx="3409174" cy="118787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exportaciones netas están determinadas</a:t>
            </a:r>
          </a:p>
          <a:p>
            <a:r>
              <a:rPr lang="es-EC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la diferencia entre el ahorro nacional y la inversión nacional, la que a su vez depende de factores domésticos y de la tasa de interés mundial.</a:t>
            </a: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xmlns="" id="{3A33F6CC-253A-4F25-8161-7D456DF7348C}"/>
              </a:ext>
            </a:extLst>
          </p:cNvPr>
          <p:cNvCxnSpPr>
            <a:stCxn id="5" idx="2"/>
            <a:endCxn id="6" idx="0"/>
          </p:cNvCxnSpPr>
          <p:nvPr/>
        </p:nvCxnSpPr>
        <p:spPr>
          <a:xfrm>
            <a:off x="9375730" y="995298"/>
            <a:ext cx="0" cy="343945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xmlns="" id="{481F0786-7C9C-4377-AA83-F41D08C682AB}"/>
              </a:ext>
            </a:extLst>
          </p:cNvPr>
          <p:cNvCxnSpPr>
            <a:cxnSpLocks/>
          </p:cNvCxnSpPr>
          <p:nvPr/>
        </p:nvCxnSpPr>
        <p:spPr>
          <a:xfrm flipV="1">
            <a:off x="9369457" y="2135690"/>
            <a:ext cx="0" cy="28235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xmlns="" id="{4B855C68-0417-4010-AD4F-F71DDCBF2687}"/>
              </a:ext>
            </a:extLst>
          </p:cNvPr>
          <p:cNvCxnSpPr>
            <a:cxnSpLocks/>
            <a:stCxn id="8" idx="0"/>
          </p:cNvCxnSpPr>
          <p:nvPr/>
        </p:nvCxnSpPr>
        <p:spPr>
          <a:xfrm flipV="1">
            <a:off x="9375727" y="3341844"/>
            <a:ext cx="0" cy="3903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819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1</cp:revision>
  <dcterms:created xsi:type="dcterms:W3CDTF">2020-08-10T06:20:04Z</dcterms:created>
  <dcterms:modified xsi:type="dcterms:W3CDTF">2020-08-10T06:20:18Z</dcterms:modified>
</cp:coreProperties>
</file>