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3"/>
  </p:notesMasterIdLst>
  <p:sldIdLst>
    <p:sldId id="256" r:id="rId2"/>
    <p:sldId id="257" r:id="rId3"/>
    <p:sldId id="258" r:id="rId4"/>
    <p:sldId id="260" r:id="rId5"/>
    <p:sldId id="259" r:id="rId6"/>
    <p:sldId id="297" r:id="rId7"/>
    <p:sldId id="298" r:id="rId8"/>
    <p:sldId id="299" r:id="rId9"/>
    <p:sldId id="300" r:id="rId10"/>
    <p:sldId id="301" r:id="rId11"/>
    <p:sldId id="261" r:id="rId12"/>
  </p:sldIdLst>
  <p:sldSz cx="9144000" cy="5143500" type="screen16x9"/>
  <p:notesSz cx="6858000" cy="9144000"/>
  <p:embeddedFontLst>
    <p:embeddedFont>
      <p:font typeface="Clicker Script" panose="020B0604020202020204" charset="0"/>
      <p:regular r:id="rId14"/>
    </p:embeddedFont>
    <p:embeddedFont>
      <p:font typeface="Montserrat" panose="020B0604020202020204" charset="0"/>
      <p:regular r:id="rId15"/>
      <p:bold r:id="rId16"/>
      <p:italic r:id="rId17"/>
      <p:boldItalic r:id="rId18"/>
    </p:embeddedFont>
    <p:embeddedFont>
      <p:font typeface="Patrick Hand"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F49D75-CCFD-4B35-B3A4-4A1A69A9432D}">
  <a:tblStyle styleId="{86F49D75-CCFD-4B35-B3A4-4A1A69A943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5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d69c37ea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d69c37e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07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d69c37ea5_0_5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d69c37ea5_0_5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d69c37ea5_0_5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d69c37ea5_0_5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d549154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d54915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d5491541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d5491541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d69c37ea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d69c37e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d69c37ea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d69c37e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26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d69c37ea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d69c37e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62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d69c37ea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d69c37e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416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d69c37ea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d69c37e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71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02600" y="2145450"/>
            <a:ext cx="6538800" cy="1069800"/>
          </a:xfrm>
          <a:prstGeom prst="rect">
            <a:avLst/>
          </a:prstGeom>
          <a:effectLst>
            <a:outerShdw dist="28575"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chemeClr val="accent4"/>
              </a:buClr>
              <a:buSzPts val="11000"/>
              <a:buFont typeface="Clicker Script"/>
              <a:buNone/>
              <a:defRPr sz="11000">
                <a:solidFill>
                  <a:schemeClr val="accent4"/>
                </a:solidFill>
                <a:latin typeface="Clicker Script"/>
                <a:ea typeface="Clicker Script"/>
                <a:cs typeface="Clicker Script"/>
                <a:sym typeface="Clicker Script"/>
              </a:defRPr>
            </a:lvl1pPr>
            <a:lvl2pPr lvl="1" algn="ctr">
              <a:spcBef>
                <a:spcPts val="0"/>
              </a:spcBef>
              <a:spcAft>
                <a:spcPts val="0"/>
              </a:spcAft>
              <a:buClr>
                <a:srgbClr val="000000"/>
              </a:buClr>
              <a:buSzPts val="5200"/>
              <a:buNone/>
              <a:defRPr sz="5200">
                <a:solidFill>
                  <a:srgbClr val="000000"/>
                </a:solidFill>
              </a:defRPr>
            </a:lvl2pPr>
            <a:lvl3pPr lvl="2" algn="ctr">
              <a:spcBef>
                <a:spcPts val="0"/>
              </a:spcBef>
              <a:spcAft>
                <a:spcPts val="0"/>
              </a:spcAft>
              <a:buClr>
                <a:srgbClr val="000000"/>
              </a:buClr>
              <a:buSzPts val="5200"/>
              <a:buNone/>
              <a:defRPr sz="5200">
                <a:solidFill>
                  <a:srgbClr val="000000"/>
                </a:solidFill>
              </a:defRPr>
            </a:lvl3pPr>
            <a:lvl4pPr lvl="3" algn="ctr">
              <a:spcBef>
                <a:spcPts val="0"/>
              </a:spcBef>
              <a:spcAft>
                <a:spcPts val="0"/>
              </a:spcAft>
              <a:buClr>
                <a:srgbClr val="000000"/>
              </a:buClr>
              <a:buSzPts val="5200"/>
              <a:buNone/>
              <a:defRPr sz="5200">
                <a:solidFill>
                  <a:srgbClr val="000000"/>
                </a:solidFill>
              </a:defRPr>
            </a:lvl4pPr>
            <a:lvl5pPr lvl="4" algn="ctr">
              <a:spcBef>
                <a:spcPts val="0"/>
              </a:spcBef>
              <a:spcAft>
                <a:spcPts val="0"/>
              </a:spcAft>
              <a:buClr>
                <a:srgbClr val="000000"/>
              </a:buClr>
              <a:buSzPts val="5200"/>
              <a:buNone/>
              <a:defRPr sz="5200">
                <a:solidFill>
                  <a:srgbClr val="000000"/>
                </a:solidFill>
              </a:defRPr>
            </a:lvl5pPr>
            <a:lvl6pPr lvl="5" algn="ctr">
              <a:spcBef>
                <a:spcPts val="0"/>
              </a:spcBef>
              <a:spcAft>
                <a:spcPts val="0"/>
              </a:spcAft>
              <a:buClr>
                <a:srgbClr val="000000"/>
              </a:buClr>
              <a:buSzPts val="5200"/>
              <a:buNone/>
              <a:defRPr sz="5200">
                <a:solidFill>
                  <a:srgbClr val="000000"/>
                </a:solidFill>
              </a:defRPr>
            </a:lvl6pPr>
            <a:lvl7pPr lvl="6" algn="ctr">
              <a:spcBef>
                <a:spcPts val="0"/>
              </a:spcBef>
              <a:spcAft>
                <a:spcPts val="0"/>
              </a:spcAft>
              <a:buClr>
                <a:srgbClr val="000000"/>
              </a:buClr>
              <a:buSzPts val="5200"/>
              <a:buNone/>
              <a:defRPr sz="5200">
                <a:solidFill>
                  <a:srgbClr val="000000"/>
                </a:solidFill>
              </a:defRPr>
            </a:lvl7pPr>
            <a:lvl8pPr lvl="7" algn="ctr">
              <a:spcBef>
                <a:spcPts val="0"/>
              </a:spcBef>
              <a:spcAft>
                <a:spcPts val="0"/>
              </a:spcAft>
              <a:buClr>
                <a:srgbClr val="000000"/>
              </a:buClr>
              <a:buSzPts val="5200"/>
              <a:buNone/>
              <a:defRPr sz="5200">
                <a:solidFill>
                  <a:srgbClr val="000000"/>
                </a:solidFill>
              </a:defRPr>
            </a:lvl8pPr>
            <a:lvl9pPr lvl="8" algn="ctr">
              <a:spcBef>
                <a:spcPts val="0"/>
              </a:spcBef>
              <a:spcAft>
                <a:spcPts val="0"/>
              </a:spcAft>
              <a:buClr>
                <a:srgbClr val="000000"/>
              </a:buClr>
              <a:buSzPts val="5200"/>
              <a:buNone/>
              <a:defRPr sz="5200">
                <a:solidFill>
                  <a:srgbClr val="000000"/>
                </a:solidFill>
              </a:defRPr>
            </a:lvl9pPr>
          </a:lstStyle>
          <a:p>
            <a:endParaRPr/>
          </a:p>
        </p:txBody>
      </p:sp>
      <p:sp>
        <p:nvSpPr>
          <p:cNvPr id="10" name="Google Shape;10;p2"/>
          <p:cNvSpPr txBox="1">
            <a:spLocks noGrp="1"/>
          </p:cNvSpPr>
          <p:nvPr>
            <p:ph type="subTitle" idx="1"/>
          </p:nvPr>
        </p:nvSpPr>
        <p:spPr>
          <a:xfrm>
            <a:off x="1940400" y="3913050"/>
            <a:ext cx="5263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a:lnSpc>
                <a:spcPct val="100000"/>
              </a:lnSpc>
              <a:spcBef>
                <a:spcPts val="0"/>
              </a:spcBef>
              <a:spcAft>
                <a:spcPts val="0"/>
              </a:spcAft>
              <a:buClr>
                <a:srgbClr val="000000"/>
              </a:buClr>
              <a:buSzPts val="1600"/>
              <a:buNone/>
              <a:defRPr sz="1600">
                <a:solidFill>
                  <a:srgbClr val="000000"/>
                </a:solidFill>
              </a:defRPr>
            </a:lvl2pPr>
            <a:lvl3pPr lvl="2" algn="ctr">
              <a:lnSpc>
                <a:spcPct val="100000"/>
              </a:lnSpc>
              <a:spcBef>
                <a:spcPts val="0"/>
              </a:spcBef>
              <a:spcAft>
                <a:spcPts val="0"/>
              </a:spcAft>
              <a:buClr>
                <a:srgbClr val="000000"/>
              </a:buClr>
              <a:buSzPts val="1600"/>
              <a:buNone/>
              <a:defRPr sz="1600">
                <a:solidFill>
                  <a:srgbClr val="000000"/>
                </a:solidFill>
              </a:defRPr>
            </a:lvl3pPr>
            <a:lvl4pPr lvl="3" algn="ctr">
              <a:lnSpc>
                <a:spcPct val="100000"/>
              </a:lnSpc>
              <a:spcBef>
                <a:spcPts val="0"/>
              </a:spcBef>
              <a:spcAft>
                <a:spcPts val="0"/>
              </a:spcAft>
              <a:buClr>
                <a:srgbClr val="000000"/>
              </a:buClr>
              <a:buSzPts val="1600"/>
              <a:buNone/>
              <a:defRPr sz="1600">
                <a:solidFill>
                  <a:srgbClr val="000000"/>
                </a:solidFill>
              </a:defRPr>
            </a:lvl4pPr>
            <a:lvl5pPr lvl="4" algn="ctr">
              <a:lnSpc>
                <a:spcPct val="100000"/>
              </a:lnSpc>
              <a:spcBef>
                <a:spcPts val="0"/>
              </a:spcBef>
              <a:spcAft>
                <a:spcPts val="0"/>
              </a:spcAft>
              <a:buClr>
                <a:srgbClr val="000000"/>
              </a:buClr>
              <a:buSzPts val="1600"/>
              <a:buNone/>
              <a:defRPr sz="1600">
                <a:solidFill>
                  <a:srgbClr val="000000"/>
                </a:solidFill>
              </a:defRPr>
            </a:lvl5pPr>
            <a:lvl6pPr lvl="5" algn="ctr">
              <a:lnSpc>
                <a:spcPct val="100000"/>
              </a:lnSpc>
              <a:spcBef>
                <a:spcPts val="0"/>
              </a:spcBef>
              <a:spcAft>
                <a:spcPts val="0"/>
              </a:spcAft>
              <a:buClr>
                <a:srgbClr val="000000"/>
              </a:buClr>
              <a:buSzPts val="1600"/>
              <a:buNone/>
              <a:defRPr sz="1600">
                <a:solidFill>
                  <a:srgbClr val="000000"/>
                </a:solidFill>
              </a:defRPr>
            </a:lvl6pPr>
            <a:lvl7pPr lvl="6" algn="ctr">
              <a:lnSpc>
                <a:spcPct val="100000"/>
              </a:lnSpc>
              <a:spcBef>
                <a:spcPts val="0"/>
              </a:spcBef>
              <a:spcAft>
                <a:spcPts val="0"/>
              </a:spcAft>
              <a:buClr>
                <a:srgbClr val="000000"/>
              </a:buClr>
              <a:buSzPts val="1600"/>
              <a:buNone/>
              <a:defRPr sz="1600">
                <a:solidFill>
                  <a:srgbClr val="000000"/>
                </a:solidFill>
              </a:defRPr>
            </a:lvl7pPr>
            <a:lvl8pPr lvl="7" algn="ctr">
              <a:lnSpc>
                <a:spcPct val="100000"/>
              </a:lnSpc>
              <a:spcBef>
                <a:spcPts val="0"/>
              </a:spcBef>
              <a:spcAft>
                <a:spcPts val="0"/>
              </a:spcAft>
              <a:buClr>
                <a:srgbClr val="000000"/>
              </a:buClr>
              <a:buSzPts val="1600"/>
              <a:buNone/>
              <a:defRPr sz="1600">
                <a:solidFill>
                  <a:srgbClr val="000000"/>
                </a:solidFill>
              </a:defRPr>
            </a:lvl8pPr>
            <a:lvl9pPr lvl="8" algn="ctr">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137800" y="1974050"/>
            <a:ext cx="48684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4"/>
              </a:buClr>
              <a:buSzPts val="9600"/>
              <a:buFont typeface="Clicker Script"/>
              <a:buNone/>
              <a:defRPr sz="9600" b="1">
                <a:solidFill>
                  <a:schemeClr val="accent4"/>
                </a:solidFill>
                <a:latin typeface="Clicker Script"/>
                <a:ea typeface="Clicker Script"/>
                <a:cs typeface="Clicker Script"/>
                <a:sym typeface="Clicker Scrip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p:nvPr>
        </p:nvSpPr>
        <p:spPr>
          <a:xfrm>
            <a:off x="3258750" y="2797600"/>
            <a:ext cx="232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6000"/>
              <a:buNone/>
              <a:defRPr sz="6000" b="1">
                <a:solidFill>
                  <a:schemeClr val="accent5"/>
                </a:solidFill>
              </a:defRPr>
            </a:lvl1pPr>
            <a:lvl2pPr lvl="1" algn="r" rtl="0">
              <a:spcBef>
                <a:spcPts val="0"/>
              </a:spcBef>
              <a:spcAft>
                <a:spcPts val="0"/>
              </a:spcAft>
              <a:buSzPts val="6000"/>
              <a:buFont typeface="Patrick Hand"/>
              <a:buNone/>
              <a:defRPr sz="6000">
                <a:latin typeface="Patrick Hand"/>
                <a:ea typeface="Patrick Hand"/>
                <a:cs typeface="Patrick Hand"/>
                <a:sym typeface="Patrick Hand"/>
              </a:defRPr>
            </a:lvl2pPr>
            <a:lvl3pPr lvl="2" algn="r" rtl="0">
              <a:spcBef>
                <a:spcPts val="0"/>
              </a:spcBef>
              <a:spcAft>
                <a:spcPts val="0"/>
              </a:spcAft>
              <a:buSzPts val="6000"/>
              <a:buFont typeface="Patrick Hand"/>
              <a:buNone/>
              <a:defRPr sz="6000">
                <a:latin typeface="Patrick Hand"/>
                <a:ea typeface="Patrick Hand"/>
                <a:cs typeface="Patrick Hand"/>
                <a:sym typeface="Patrick Hand"/>
              </a:defRPr>
            </a:lvl3pPr>
            <a:lvl4pPr lvl="3" algn="r" rtl="0">
              <a:spcBef>
                <a:spcPts val="0"/>
              </a:spcBef>
              <a:spcAft>
                <a:spcPts val="0"/>
              </a:spcAft>
              <a:buSzPts val="6000"/>
              <a:buFont typeface="Patrick Hand"/>
              <a:buNone/>
              <a:defRPr sz="6000">
                <a:latin typeface="Patrick Hand"/>
                <a:ea typeface="Patrick Hand"/>
                <a:cs typeface="Patrick Hand"/>
                <a:sym typeface="Patrick Hand"/>
              </a:defRPr>
            </a:lvl4pPr>
            <a:lvl5pPr lvl="4" algn="r" rtl="0">
              <a:spcBef>
                <a:spcPts val="0"/>
              </a:spcBef>
              <a:spcAft>
                <a:spcPts val="0"/>
              </a:spcAft>
              <a:buSzPts val="6000"/>
              <a:buFont typeface="Patrick Hand"/>
              <a:buNone/>
              <a:defRPr sz="6000">
                <a:latin typeface="Patrick Hand"/>
                <a:ea typeface="Patrick Hand"/>
                <a:cs typeface="Patrick Hand"/>
                <a:sym typeface="Patrick Hand"/>
              </a:defRPr>
            </a:lvl5pPr>
            <a:lvl6pPr lvl="5" algn="r" rtl="0">
              <a:spcBef>
                <a:spcPts val="0"/>
              </a:spcBef>
              <a:spcAft>
                <a:spcPts val="0"/>
              </a:spcAft>
              <a:buSzPts val="6000"/>
              <a:buFont typeface="Patrick Hand"/>
              <a:buNone/>
              <a:defRPr sz="6000">
                <a:latin typeface="Patrick Hand"/>
                <a:ea typeface="Patrick Hand"/>
                <a:cs typeface="Patrick Hand"/>
                <a:sym typeface="Patrick Hand"/>
              </a:defRPr>
            </a:lvl6pPr>
            <a:lvl7pPr lvl="6" algn="r" rtl="0">
              <a:spcBef>
                <a:spcPts val="0"/>
              </a:spcBef>
              <a:spcAft>
                <a:spcPts val="0"/>
              </a:spcAft>
              <a:buSzPts val="6000"/>
              <a:buFont typeface="Patrick Hand"/>
              <a:buNone/>
              <a:defRPr sz="6000">
                <a:latin typeface="Patrick Hand"/>
                <a:ea typeface="Patrick Hand"/>
                <a:cs typeface="Patrick Hand"/>
                <a:sym typeface="Patrick Hand"/>
              </a:defRPr>
            </a:lvl7pPr>
            <a:lvl8pPr lvl="7" algn="r" rtl="0">
              <a:spcBef>
                <a:spcPts val="0"/>
              </a:spcBef>
              <a:spcAft>
                <a:spcPts val="0"/>
              </a:spcAft>
              <a:buSzPts val="6000"/>
              <a:buFont typeface="Patrick Hand"/>
              <a:buNone/>
              <a:defRPr sz="6000">
                <a:latin typeface="Patrick Hand"/>
                <a:ea typeface="Patrick Hand"/>
                <a:cs typeface="Patrick Hand"/>
                <a:sym typeface="Patrick Hand"/>
              </a:defRPr>
            </a:lvl8pPr>
            <a:lvl9pPr lvl="8" algn="r" rtl="0">
              <a:spcBef>
                <a:spcPts val="0"/>
              </a:spcBef>
              <a:spcAft>
                <a:spcPts val="0"/>
              </a:spcAft>
              <a:buSzPts val="6000"/>
              <a:buFont typeface="Patrick Hand"/>
              <a:buNone/>
              <a:defRPr sz="6000">
                <a:latin typeface="Patrick Hand"/>
                <a:ea typeface="Patrick Hand"/>
                <a:cs typeface="Patrick Hand"/>
                <a:sym typeface="Patrick Hand"/>
              </a:defRPr>
            </a:lvl9pPr>
          </a:lstStyle>
          <a:p>
            <a:endParaRPr/>
          </a:p>
        </p:txBody>
      </p:sp>
      <p:sp>
        <p:nvSpPr>
          <p:cNvPr id="14" name="Google Shape;14;p3"/>
          <p:cNvSpPr txBox="1">
            <a:spLocks noGrp="1"/>
          </p:cNvSpPr>
          <p:nvPr>
            <p:ph type="title" idx="3" hasCustomPrompt="1"/>
          </p:nvPr>
        </p:nvSpPr>
        <p:spPr>
          <a:xfrm>
            <a:off x="311700" y="1029925"/>
            <a:ext cx="8520600" cy="69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15" name="Google Shape;15;p3"/>
          <p:cNvSpPr txBox="1">
            <a:spLocks noGrp="1"/>
          </p:cNvSpPr>
          <p:nvPr>
            <p:ph type="subTitle" idx="1"/>
          </p:nvPr>
        </p:nvSpPr>
        <p:spPr>
          <a:xfrm>
            <a:off x="2758500" y="3840975"/>
            <a:ext cx="3627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56700" y="1323500"/>
            <a:ext cx="7460400" cy="3095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18" name="Google Shape;18;p4"/>
          <p:cNvSpPr txBox="1">
            <a:spLocks noGrp="1"/>
          </p:cNvSpPr>
          <p:nvPr>
            <p:ph type="title"/>
          </p:nvPr>
        </p:nvSpPr>
        <p:spPr>
          <a:xfrm>
            <a:off x="656575" y="339500"/>
            <a:ext cx="8175600" cy="90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E98"/>
              </a:buClr>
              <a:buSzPts val="4800"/>
              <a:buNone/>
              <a:defRPr sz="4800">
                <a:solidFill>
                  <a:srgbClr val="FF9E98"/>
                </a:solidFill>
              </a:defRPr>
            </a:lvl1pPr>
            <a:lvl2pPr lvl="1" rtl="0">
              <a:spcBef>
                <a:spcPts val="0"/>
              </a:spcBef>
              <a:spcAft>
                <a:spcPts val="0"/>
              </a:spcAft>
              <a:buClr>
                <a:srgbClr val="FF9E98"/>
              </a:buClr>
              <a:buSzPts val="4800"/>
              <a:buNone/>
              <a:defRPr sz="4800">
                <a:solidFill>
                  <a:srgbClr val="FF9E98"/>
                </a:solidFill>
              </a:defRPr>
            </a:lvl2pPr>
            <a:lvl3pPr lvl="2" rtl="0">
              <a:spcBef>
                <a:spcPts val="0"/>
              </a:spcBef>
              <a:spcAft>
                <a:spcPts val="0"/>
              </a:spcAft>
              <a:buClr>
                <a:srgbClr val="FF9E98"/>
              </a:buClr>
              <a:buSzPts val="4800"/>
              <a:buNone/>
              <a:defRPr sz="4800">
                <a:solidFill>
                  <a:srgbClr val="FF9E98"/>
                </a:solidFill>
              </a:defRPr>
            </a:lvl3pPr>
            <a:lvl4pPr lvl="3" rtl="0">
              <a:spcBef>
                <a:spcPts val="0"/>
              </a:spcBef>
              <a:spcAft>
                <a:spcPts val="0"/>
              </a:spcAft>
              <a:buClr>
                <a:srgbClr val="FF9E98"/>
              </a:buClr>
              <a:buSzPts val="4800"/>
              <a:buNone/>
              <a:defRPr sz="4800">
                <a:solidFill>
                  <a:srgbClr val="FF9E98"/>
                </a:solidFill>
              </a:defRPr>
            </a:lvl4pPr>
            <a:lvl5pPr lvl="4" rtl="0">
              <a:spcBef>
                <a:spcPts val="0"/>
              </a:spcBef>
              <a:spcAft>
                <a:spcPts val="0"/>
              </a:spcAft>
              <a:buClr>
                <a:srgbClr val="FF9E98"/>
              </a:buClr>
              <a:buSzPts val="4800"/>
              <a:buNone/>
              <a:defRPr sz="4800">
                <a:solidFill>
                  <a:srgbClr val="FF9E98"/>
                </a:solidFill>
              </a:defRPr>
            </a:lvl5pPr>
            <a:lvl6pPr lvl="5" rtl="0">
              <a:spcBef>
                <a:spcPts val="0"/>
              </a:spcBef>
              <a:spcAft>
                <a:spcPts val="0"/>
              </a:spcAft>
              <a:buClr>
                <a:srgbClr val="FF9E98"/>
              </a:buClr>
              <a:buSzPts val="4800"/>
              <a:buNone/>
              <a:defRPr sz="4800">
                <a:solidFill>
                  <a:srgbClr val="FF9E98"/>
                </a:solidFill>
              </a:defRPr>
            </a:lvl6pPr>
            <a:lvl7pPr lvl="6" rtl="0">
              <a:spcBef>
                <a:spcPts val="0"/>
              </a:spcBef>
              <a:spcAft>
                <a:spcPts val="0"/>
              </a:spcAft>
              <a:buClr>
                <a:srgbClr val="FF9E98"/>
              </a:buClr>
              <a:buSzPts val="4800"/>
              <a:buNone/>
              <a:defRPr sz="4800">
                <a:solidFill>
                  <a:srgbClr val="FF9E98"/>
                </a:solidFill>
              </a:defRPr>
            </a:lvl7pPr>
            <a:lvl8pPr lvl="7" rtl="0">
              <a:spcBef>
                <a:spcPts val="0"/>
              </a:spcBef>
              <a:spcAft>
                <a:spcPts val="0"/>
              </a:spcAft>
              <a:buClr>
                <a:srgbClr val="FF9E98"/>
              </a:buClr>
              <a:buSzPts val="4800"/>
              <a:buNone/>
              <a:defRPr sz="4800">
                <a:solidFill>
                  <a:srgbClr val="FF9E98"/>
                </a:solidFill>
              </a:defRPr>
            </a:lvl8pPr>
            <a:lvl9pPr lvl="8" rtl="0">
              <a:spcBef>
                <a:spcPts val="0"/>
              </a:spcBef>
              <a:spcAft>
                <a:spcPts val="0"/>
              </a:spcAft>
              <a:buClr>
                <a:srgbClr val="FF9E98"/>
              </a:buClr>
              <a:buSzPts val="4800"/>
              <a:buNone/>
              <a:defRPr sz="4800">
                <a:solidFill>
                  <a:srgbClr val="FF9E9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816500" y="1249200"/>
            <a:ext cx="3291600" cy="755700"/>
          </a:xfrm>
          <a:prstGeom prst="rect">
            <a:avLst/>
          </a:prstGeom>
        </p:spPr>
        <p:txBody>
          <a:bodyPr spcFirstLastPara="1" wrap="square" lIns="91425" tIns="91425" rIns="91425" bIns="91425" anchor="b" anchorCtr="0">
            <a:noAutofit/>
          </a:bodyPr>
          <a:lstStyle>
            <a:lvl1pPr lvl="0">
              <a:spcBef>
                <a:spcPts val="0"/>
              </a:spcBef>
              <a:spcAft>
                <a:spcPts val="0"/>
              </a:spcAft>
              <a:buClr>
                <a:srgbClr val="FF9E98"/>
              </a:buClr>
              <a:buSzPts val="3600"/>
              <a:buNone/>
              <a:defRPr sz="3600">
                <a:solidFill>
                  <a:srgbClr val="FF9E98"/>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816500" y="2053900"/>
            <a:ext cx="3291600" cy="1983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Char char="●"/>
              <a:defRPr sz="1400">
                <a:solidFill>
                  <a:schemeClr val="accent2"/>
                </a:solidFill>
              </a:defRPr>
            </a:lvl1pPr>
            <a:lvl2pPr marL="914400" lvl="1" indent="-317500">
              <a:spcBef>
                <a:spcPts val="1600"/>
              </a:spcBef>
              <a:spcAft>
                <a:spcPts val="0"/>
              </a:spcAft>
              <a:buClr>
                <a:schemeClr val="accent2"/>
              </a:buClr>
              <a:buSzPts val="1400"/>
              <a:buChar char="○"/>
              <a:defRPr>
                <a:solidFill>
                  <a:schemeClr val="accent2"/>
                </a:solidFill>
              </a:defRPr>
            </a:lvl2pPr>
            <a:lvl3pPr marL="1371600" lvl="2" indent="-317500">
              <a:spcBef>
                <a:spcPts val="1600"/>
              </a:spcBef>
              <a:spcAft>
                <a:spcPts val="0"/>
              </a:spcAft>
              <a:buClr>
                <a:schemeClr val="accent2"/>
              </a:buClr>
              <a:buSzPts val="1400"/>
              <a:buChar char="■"/>
              <a:defRPr>
                <a:solidFill>
                  <a:schemeClr val="accent2"/>
                </a:solidFill>
              </a:defRPr>
            </a:lvl3pPr>
            <a:lvl4pPr marL="1828800" lvl="3" indent="-317500">
              <a:spcBef>
                <a:spcPts val="1600"/>
              </a:spcBef>
              <a:spcAft>
                <a:spcPts val="0"/>
              </a:spcAft>
              <a:buClr>
                <a:schemeClr val="accent2"/>
              </a:buClr>
              <a:buSzPts val="1400"/>
              <a:buChar char="●"/>
              <a:defRPr>
                <a:solidFill>
                  <a:schemeClr val="accent2"/>
                </a:solidFill>
              </a:defRPr>
            </a:lvl4pPr>
            <a:lvl5pPr marL="2286000" lvl="4" indent="-317500">
              <a:spcBef>
                <a:spcPts val="1600"/>
              </a:spcBef>
              <a:spcAft>
                <a:spcPts val="0"/>
              </a:spcAft>
              <a:buClr>
                <a:schemeClr val="accent2"/>
              </a:buClr>
              <a:buSzPts val="1400"/>
              <a:buChar char="○"/>
              <a:defRPr>
                <a:solidFill>
                  <a:schemeClr val="accent2"/>
                </a:solidFill>
              </a:defRPr>
            </a:lvl5pPr>
            <a:lvl6pPr marL="2743200" lvl="5" indent="-317500">
              <a:spcBef>
                <a:spcPts val="1600"/>
              </a:spcBef>
              <a:spcAft>
                <a:spcPts val="0"/>
              </a:spcAft>
              <a:buClr>
                <a:schemeClr val="accent2"/>
              </a:buClr>
              <a:buSzPts val="1400"/>
              <a:buChar char="■"/>
              <a:defRPr>
                <a:solidFill>
                  <a:schemeClr val="accent2"/>
                </a:solidFill>
              </a:defRPr>
            </a:lvl6pPr>
            <a:lvl7pPr marL="3200400" lvl="6" indent="-317500">
              <a:spcBef>
                <a:spcPts val="1600"/>
              </a:spcBef>
              <a:spcAft>
                <a:spcPts val="0"/>
              </a:spcAft>
              <a:buClr>
                <a:schemeClr val="accent2"/>
              </a:buClr>
              <a:buSzPts val="1400"/>
              <a:buChar char="●"/>
              <a:defRPr>
                <a:solidFill>
                  <a:schemeClr val="accent2"/>
                </a:solidFill>
              </a:defRPr>
            </a:lvl7pPr>
            <a:lvl8pPr marL="3657600" lvl="7" indent="-317500">
              <a:spcBef>
                <a:spcPts val="1600"/>
              </a:spcBef>
              <a:spcAft>
                <a:spcPts val="0"/>
              </a:spcAft>
              <a:buClr>
                <a:schemeClr val="accent2"/>
              </a:buClr>
              <a:buSzPts val="1400"/>
              <a:buChar char="○"/>
              <a:defRPr>
                <a:solidFill>
                  <a:schemeClr val="accent2"/>
                </a:solidFill>
              </a:defRPr>
            </a:lvl8pPr>
            <a:lvl9pPr marL="4114800" lvl="8" indent="-317500">
              <a:spcBef>
                <a:spcPts val="1600"/>
              </a:spcBef>
              <a:spcAft>
                <a:spcPts val="1600"/>
              </a:spcAft>
              <a:buClr>
                <a:schemeClr val="accent2"/>
              </a:buClr>
              <a:buSzPts val="1400"/>
              <a:buChar char="■"/>
              <a:defRPr>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311700" y="14109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12000"/>
              <a:buNone/>
              <a:defRPr sz="12000">
                <a:solidFill>
                  <a:schemeClr val="accent2"/>
                </a:solidFill>
              </a:defRPr>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
        <p:nvSpPr>
          <p:cNvPr id="39" name="Google Shape;3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2"/>
              </a:buClr>
              <a:buSzPts val="1800"/>
              <a:buChar char="●"/>
              <a:defRPr>
                <a:solidFill>
                  <a:schemeClr val="accent2"/>
                </a:solidFill>
              </a:defRPr>
            </a:lvl1pPr>
            <a:lvl2pPr marL="914400" lvl="1" indent="-317500" algn="ctr">
              <a:spcBef>
                <a:spcPts val="1600"/>
              </a:spcBef>
              <a:spcAft>
                <a:spcPts val="0"/>
              </a:spcAft>
              <a:buClr>
                <a:schemeClr val="accent2"/>
              </a:buClr>
              <a:buSzPts val="1400"/>
              <a:buChar char="○"/>
              <a:defRPr>
                <a:solidFill>
                  <a:schemeClr val="accent2"/>
                </a:solidFill>
              </a:defRPr>
            </a:lvl2pPr>
            <a:lvl3pPr marL="1371600" lvl="2" indent="-317500" algn="ctr">
              <a:spcBef>
                <a:spcPts val="1600"/>
              </a:spcBef>
              <a:spcAft>
                <a:spcPts val="0"/>
              </a:spcAft>
              <a:buClr>
                <a:schemeClr val="accent2"/>
              </a:buClr>
              <a:buSzPts val="1400"/>
              <a:buChar char="■"/>
              <a:defRPr>
                <a:solidFill>
                  <a:schemeClr val="accent2"/>
                </a:solidFill>
              </a:defRPr>
            </a:lvl3pPr>
            <a:lvl4pPr marL="1828800" lvl="3" indent="-317500" algn="ctr">
              <a:spcBef>
                <a:spcPts val="1600"/>
              </a:spcBef>
              <a:spcAft>
                <a:spcPts val="0"/>
              </a:spcAft>
              <a:buClr>
                <a:schemeClr val="accent2"/>
              </a:buClr>
              <a:buSzPts val="1400"/>
              <a:buChar char="●"/>
              <a:defRPr>
                <a:solidFill>
                  <a:schemeClr val="accent2"/>
                </a:solidFill>
              </a:defRPr>
            </a:lvl4pPr>
            <a:lvl5pPr marL="2286000" lvl="4" indent="-317500" algn="ctr">
              <a:spcBef>
                <a:spcPts val="1600"/>
              </a:spcBef>
              <a:spcAft>
                <a:spcPts val="0"/>
              </a:spcAft>
              <a:buClr>
                <a:schemeClr val="accent2"/>
              </a:buClr>
              <a:buSzPts val="1400"/>
              <a:buChar char="○"/>
              <a:defRPr>
                <a:solidFill>
                  <a:schemeClr val="accent2"/>
                </a:solidFill>
              </a:defRPr>
            </a:lvl5pPr>
            <a:lvl6pPr marL="2743200" lvl="5" indent="-317500" algn="ctr">
              <a:spcBef>
                <a:spcPts val="1600"/>
              </a:spcBef>
              <a:spcAft>
                <a:spcPts val="0"/>
              </a:spcAft>
              <a:buClr>
                <a:schemeClr val="accent2"/>
              </a:buClr>
              <a:buSzPts val="1400"/>
              <a:buChar char="■"/>
              <a:defRPr>
                <a:solidFill>
                  <a:schemeClr val="accent2"/>
                </a:solidFill>
              </a:defRPr>
            </a:lvl6pPr>
            <a:lvl7pPr marL="3200400" lvl="6" indent="-317500" algn="ctr">
              <a:spcBef>
                <a:spcPts val="1600"/>
              </a:spcBef>
              <a:spcAft>
                <a:spcPts val="0"/>
              </a:spcAft>
              <a:buClr>
                <a:schemeClr val="accent2"/>
              </a:buClr>
              <a:buSzPts val="1400"/>
              <a:buChar char="●"/>
              <a:defRPr>
                <a:solidFill>
                  <a:schemeClr val="accent2"/>
                </a:solidFill>
              </a:defRPr>
            </a:lvl7pPr>
            <a:lvl8pPr marL="3657600" lvl="7" indent="-317500" algn="ctr">
              <a:spcBef>
                <a:spcPts val="1600"/>
              </a:spcBef>
              <a:spcAft>
                <a:spcPts val="0"/>
              </a:spcAft>
              <a:buClr>
                <a:schemeClr val="accent2"/>
              </a:buClr>
              <a:buSzPts val="1400"/>
              <a:buChar char="○"/>
              <a:defRPr>
                <a:solidFill>
                  <a:schemeClr val="accent2"/>
                </a:solidFill>
              </a:defRPr>
            </a:lvl8pPr>
            <a:lvl9pPr marL="4114800" lvl="8" indent="-317500" algn="ctr">
              <a:spcBef>
                <a:spcPts val="1600"/>
              </a:spcBef>
              <a:spcAft>
                <a:spcPts val="1600"/>
              </a:spcAft>
              <a:buClr>
                <a:schemeClr val="accent2"/>
              </a:buClr>
              <a:buSzPts val="1400"/>
              <a:buChar char="■"/>
              <a:defRPr>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IG_NUMBER_1">
    <p:bg>
      <p:bgPr>
        <a:solidFill>
          <a:schemeClr val="accen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1935263" y="126756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43" name="Google Shape;43;p13"/>
          <p:cNvSpPr txBox="1">
            <a:spLocks noGrp="1"/>
          </p:cNvSpPr>
          <p:nvPr>
            <p:ph type="title" idx="2" hasCustomPrompt="1"/>
          </p:nvPr>
        </p:nvSpPr>
        <p:spPr>
          <a:xfrm>
            <a:off x="2338013" y="76366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44" name="Google Shape;44;p13"/>
          <p:cNvSpPr txBox="1">
            <a:spLocks noGrp="1"/>
          </p:cNvSpPr>
          <p:nvPr>
            <p:ph type="subTitle" idx="1"/>
          </p:nvPr>
        </p:nvSpPr>
        <p:spPr>
          <a:xfrm>
            <a:off x="1935263" y="178544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45" name="Google Shape;45;p13"/>
          <p:cNvSpPr txBox="1">
            <a:spLocks noGrp="1"/>
          </p:cNvSpPr>
          <p:nvPr>
            <p:ph type="title" idx="3"/>
          </p:nvPr>
        </p:nvSpPr>
        <p:spPr>
          <a:xfrm>
            <a:off x="1935263" y="333381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46" name="Google Shape;46;p13"/>
          <p:cNvSpPr txBox="1">
            <a:spLocks noGrp="1"/>
          </p:cNvSpPr>
          <p:nvPr>
            <p:ph type="title" idx="4" hasCustomPrompt="1"/>
          </p:nvPr>
        </p:nvSpPr>
        <p:spPr>
          <a:xfrm>
            <a:off x="2338013" y="282991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47" name="Google Shape;47;p13"/>
          <p:cNvSpPr txBox="1">
            <a:spLocks noGrp="1"/>
          </p:cNvSpPr>
          <p:nvPr>
            <p:ph type="subTitle" idx="5"/>
          </p:nvPr>
        </p:nvSpPr>
        <p:spPr>
          <a:xfrm>
            <a:off x="1935263" y="385169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48" name="Google Shape;48;p13"/>
          <p:cNvSpPr txBox="1">
            <a:spLocks noGrp="1"/>
          </p:cNvSpPr>
          <p:nvPr>
            <p:ph type="title" idx="6"/>
          </p:nvPr>
        </p:nvSpPr>
        <p:spPr>
          <a:xfrm>
            <a:off x="5002838" y="126756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49" name="Google Shape;49;p13"/>
          <p:cNvSpPr txBox="1">
            <a:spLocks noGrp="1"/>
          </p:cNvSpPr>
          <p:nvPr>
            <p:ph type="title" idx="7" hasCustomPrompt="1"/>
          </p:nvPr>
        </p:nvSpPr>
        <p:spPr>
          <a:xfrm>
            <a:off x="5405588" y="76366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50" name="Google Shape;50;p13"/>
          <p:cNvSpPr txBox="1">
            <a:spLocks noGrp="1"/>
          </p:cNvSpPr>
          <p:nvPr>
            <p:ph type="subTitle" idx="8"/>
          </p:nvPr>
        </p:nvSpPr>
        <p:spPr>
          <a:xfrm>
            <a:off x="5002838" y="178544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51" name="Google Shape;51;p13"/>
          <p:cNvSpPr txBox="1">
            <a:spLocks noGrp="1"/>
          </p:cNvSpPr>
          <p:nvPr>
            <p:ph type="title" idx="9"/>
          </p:nvPr>
        </p:nvSpPr>
        <p:spPr>
          <a:xfrm>
            <a:off x="5002838" y="333381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52" name="Google Shape;52;p13"/>
          <p:cNvSpPr txBox="1">
            <a:spLocks noGrp="1"/>
          </p:cNvSpPr>
          <p:nvPr>
            <p:ph type="title" idx="13" hasCustomPrompt="1"/>
          </p:nvPr>
        </p:nvSpPr>
        <p:spPr>
          <a:xfrm>
            <a:off x="5405588" y="282991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53" name="Google Shape;53;p13"/>
          <p:cNvSpPr txBox="1">
            <a:spLocks noGrp="1"/>
          </p:cNvSpPr>
          <p:nvPr>
            <p:ph type="subTitle" idx="14"/>
          </p:nvPr>
        </p:nvSpPr>
        <p:spPr>
          <a:xfrm>
            <a:off x="5002838" y="385169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0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trick Hand"/>
              <a:buNone/>
              <a:defRPr sz="2800">
                <a:solidFill>
                  <a:schemeClr val="accent2"/>
                </a:solidFill>
                <a:latin typeface="Patrick Hand"/>
                <a:ea typeface="Patrick Hand"/>
                <a:cs typeface="Patrick Hand"/>
                <a:sym typeface="Patrick Hand"/>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59"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Shape 117"/>
        <p:cNvGrpSpPr/>
        <p:nvPr/>
      </p:nvGrpSpPr>
      <p:grpSpPr>
        <a:xfrm>
          <a:off x="0" y="0"/>
          <a:ext cx="0" cy="0"/>
          <a:chOff x="0" y="0"/>
          <a:chExt cx="0" cy="0"/>
        </a:xfrm>
      </p:grpSpPr>
      <p:sp>
        <p:nvSpPr>
          <p:cNvPr id="118" name="Google Shape;118;p26"/>
          <p:cNvSpPr txBox="1">
            <a:spLocks noGrp="1"/>
          </p:cNvSpPr>
          <p:nvPr>
            <p:ph type="ctrTitle"/>
          </p:nvPr>
        </p:nvSpPr>
        <p:spPr>
          <a:xfrm>
            <a:off x="1302600" y="2145450"/>
            <a:ext cx="6538800" cy="106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chemeClr val="accent4"/>
                </a:solidFill>
              </a:rPr>
              <a:t>Valoración</a:t>
            </a:r>
            <a:endParaRPr b="1" dirty="0">
              <a:solidFill>
                <a:schemeClr val="accent4"/>
              </a:solidFill>
            </a:endParaRPr>
          </a:p>
        </p:txBody>
      </p:sp>
      <p:sp>
        <p:nvSpPr>
          <p:cNvPr id="125" name="Google Shape;125;p26"/>
          <p:cNvSpPr txBox="1">
            <a:spLocks noGrp="1"/>
          </p:cNvSpPr>
          <p:nvPr>
            <p:ph type="ctrTitle"/>
          </p:nvPr>
        </p:nvSpPr>
        <p:spPr>
          <a:xfrm>
            <a:off x="2251350" y="2952204"/>
            <a:ext cx="4641300" cy="8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sz="4800" dirty="0">
                <a:solidFill>
                  <a:schemeClr val="accent5"/>
                </a:solidFill>
                <a:latin typeface="Patrick Hand"/>
                <a:ea typeface="Patrick Hand"/>
                <a:cs typeface="Patrick Hand"/>
                <a:sym typeface="Patrick Hand"/>
              </a:rPr>
              <a:t>D</a:t>
            </a:r>
            <a:r>
              <a:rPr lang="en" sz="4800" dirty="0">
                <a:solidFill>
                  <a:schemeClr val="accent5"/>
                </a:solidFill>
                <a:latin typeface="Patrick Hand"/>
                <a:ea typeface="Patrick Hand"/>
                <a:cs typeface="Patrick Hand"/>
                <a:sym typeface="Patrick Hand"/>
              </a:rPr>
              <a:t>e empresas</a:t>
            </a:r>
            <a:endParaRPr sz="4800" dirty="0">
              <a:solidFill>
                <a:schemeClr val="accent5"/>
              </a:solidFill>
              <a:latin typeface="Patrick Hand"/>
              <a:ea typeface="Patrick Hand"/>
              <a:cs typeface="Patrick Hand"/>
              <a:sym typeface="Patrick Hand"/>
            </a:endParaRPr>
          </a:p>
        </p:txBody>
      </p:sp>
      <p:sp>
        <p:nvSpPr>
          <p:cNvPr id="127" name="Google Shape;127;p26"/>
          <p:cNvSpPr/>
          <p:nvPr/>
        </p:nvSpPr>
        <p:spPr>
          <a:xfrm rot="-792729" flipH="1">
            <a:off x="4215803" y="2757898"/>
            <a:ext cx="1887822" cy="542720"/>
          </a:xfrm>
          <a:custGeom>
            <a:avLst/>
            <a:gdLst/>
            <a:ahLst/>
            <a:cxnLst/>
            <a:rect l="l" t="t" r="r" b="b"/>
            <a:pathLst>
              <a:path w="116615" h="33525" extrusionOk="0">
                <a:moveTo>
                  <a:pt x="104263" y="0"/>
                </a:moveTo>
                <a:cubicBezTo>
                  <a:pt x="102302" y="0"/>
                  <a:pt x="100338" y="147"/>
                  <a:pt x="98378" y="340"/>
                </a:cubicBezTo>
                <a:cubicBezTo>
                  <a:pt x="93591" y="815"/>
                  <a:pt x="88895" y="1779"/>
                  <a:pt x="84270" y="3110"/>
                </a:cubicBezTo>
                <a:cubicBezTo>
                  <a:pt x="70659" y="7026"/>
                  <a:pt x="57397" y="11916"/>
                  <a:pt x="44432" y="17592"/>
                </a:cubicBezTo>
                <a:cubicBezTo>
                  <a:pt x="35458" y="21519"/>
                  <a:pt x="26514" y="25503"/>
                  <a:pt x="17239" y="28683"/>
                </a:cubicBezTo>
                <a:cubicBezTo>
                  <a:pt x="13690" y="29900"/>
                  <a:pt x="10106" y="30967"/>
                  <a:pt x="6363" y="31385"/>
                </a:cubicBezTo>
                <a:cubicBezTo>
                  <a:pt x="4674" y="31573"/>
                  <a:pt x="2976" y="31681"/>
                  <a:pt x="1282" y="31835"/>
                </a:cubicBezTo>
                <a:cubicBezTo>
                  <a:pt x="1006" y="31859"/>
                  <a:pt x="699" y="31868"/>
                  <a:pt x="469" y="31996"/>
                </a:cubicBezTo>
                <a:cubicBezTo>
                  <a:pt x="259" y="32113"/>
                  <a:pt x="9" y="32380"/>
                  <a:pt x="5" y="32584"/>
                </a:cubicBezTo>
                <a:cubicBezTo>
                  <a:pt x="1" y="32797"/>
                  <a:pt x="228" y="33097"/>
                  <a:pt x="433" y="33209"/>
                </a:cubicBezTo>
                <a:cubicBezTo>
                  <a:pt x="704" y="33355"/>
                  <a:pt x="1051" y="33377"/>
                  <a:pt x="1371" y="33412"/>
                </a:cubicBezTo>
                <a:cubicBezTo>
                  <a:pt x="2057" y="33489"/>
                  <a:pt x="2741" y="33524"/>
                  <a:pt x="3423" y="33524"/>
                </a:cubicBezTo>
                <a:cubicBezTo>
                  <a:pt x="5130" y="33524"/>
                  <a:pt x="6823" y="33302"/>
                  <a:pt x="8495" y="32945"/>
                </a:cubicBezTo>
                <a:cubicBezTo>
                  <a:pt x="10910" y="32427"/>
                  <a:pt x="13293" y="31760"/>
                  <a:pt x="15686" y="31138"/>
                </a:cubicBezTo>
                <a:cubicBezTo>
                  <a:pt x="23221" y="29180"/>
                  <a:pt x="30549" y="26619"/>
                  <a:pt x="37692" y="23529"/>
                </a:cubicBezTo>
                <a:cubicBezTo>
                  <a:pt x="43240" y="21130"/>
                  <a:pt x="48738" y="18636"/>
                  <a:pt x="54452" y="16604"/>
                </a:cubicBezTo>
                <a:cubicBezTo>
                  <a:pt x="60740" y="14377"/>
                  <a:pt x="67165" y="12703"/>
                  <a:pt x="73724" y="11584"/>
                </a:cubicBezTo>
                <a:cubicBezTo>
                  <a:pt x="81323" y="10288"/>
                  <a:pt x="89005" y="9927"/>
                  <a:pt x="96704" y="9925"/>
                </a:cubicBezTo>
                <a:cubicBezTo>
                  <a:pt x="97391" y="9925"/>
                  <a:pt x="98078" y="9933"/>
                  <a:pt x="98765" y="9933"/>
                </a:cubicBezTo>
                <a:cubicBezTo>
                  <a:pt x="99177" y="9933"/>
                  <a:pt x="99589" y="9930"/>
                  <a:pt x="100000" y="9920"/>
                </a:cubicBezTo>
                <a:cubicBezTo>
                  <a:pt x="103636" y="9836"/>
                  <a:pt x="107272" y="9771"/>
                  <a:pt x="110905" y="9621"/>
                </a:cubicBezTo>
                <a:cubicBezTo>
                  <a:pt x="112173" y="9568"/>
                  <a:pt x="113418" y="9238"/>
                  <a:pt x="114535" y="8573"/>
                </a:cubicBezTo>
                <a:cubicBezTo>
                  <a:pt x="116105" y="7639"/>
                  <a:pt x="116614" y="6082"/>
                  <a:pt x="115893" y="4403"/>
                </a:cubicBezTo>
                <a:cubicBezTo>
                  <a:pt x="115326" y="3085"/>
                  <a:pt x="114408" y="2046"/>
                  <a:pt x="113091" y="1494"/>
                </a:cubicBezTo>
                <a:cubicBezTo>
                  <a:pt x="112009" y="1039"/>
                  <a:pt x="110863" y="669"/>
                  <a:pt x="109710" y="458"/>
                </a:cubicBezTo>
                <a:cubicBezTo>
                  <a:pt x="107900" y="126"/>
                  <a:pt x="106082" y="0"/>
                  <a:pt x="104263" y="0"/>
                </a:cubicBezTo>
                <a:close/>
              </a:path>
            </a:pathLst>
          </a:custGeom>
          <a:solidFill>
            <a:srgbClr val="ABE5D9"/>
          </a:solidFill>
          <a:ln>
            <a:noFill/>
          </a:ln>
          <a:effectLst>
            <a:outerShdw dist="57150" dir="540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6"/>
          <p:cNvSpPr/>
          <p:nvPr/>
        </p:nvSpPr>
        <p:spPr>
          <a:xfrm>
            <a:off x="2226500" y="2887108"/>
            <a:ext cx="682925" cy="271050"/>
          </a:xfrm>
          <a:custGeom>
            <a:avLst/>
            <a:gdLst/>
            <a:ahLst/>
            <a:cxnLst/>
            <a:rect l="l" t="t" r="r" b="b"/>
            <a:pathLst>
              <a:path w="27317" h="10842" extrusionOk="0">
                <a:moveTo>
                  <a:pt x="27178" y="0"/>
                </a:moveTo>
                <a:cubicBezTo>
                  <a:pt x="26920" y="116"/>
                  <a:pt x="26648" y="207"/>
                  <a:pt x="26412" y="354"/>
                </a:cubicBezTo>
                <a:cubicBezTo>
                  <a:pt x="26214" y="478"/>
                  <a:pt x="26055" y="664"/>
                  <a:pt x="25884" y="828"/>
                </a:cubicBezTo>
                <a:cubicBezTo>
                  <a:pt x="23986" y="2654"/>
                  <a:pt x="21809" y="4070"/>
                  <a:pt x="19421" y="5156"/>
                </a:cubicBezTo>
                <a:cubicBezTo>
                  <a:pt x="17170" y="6180"/>
                  <a:pt x="14845" y="6946"/>
                  <a:pt x="12372" y="6946"/>
                </a:cubicBezTo>
                <a:cubicBezTo>
                  <a:pt x="12021" y="6946"/>
                  <a:pt x="11666" y="6930"/>
                  <a:pt x="11308" y="6898"/>
                </a:cubicBezTo>
                <a:cubicBezTo>
                  <a:pt x="9036" y="6692"/>
                  <a:pt x="7286" y="5711"/>
                  <a:pt x="6529" y="3391"/>
                </a:cubicBezTo>
                <a:cubicBezTo>
                  <a:pt x="6377" y="2925"/>
                  <a:pt x="6204" y="2427"/>
                  <a:pt x="5905" y="2053"/>
                </a:cubicBezTo>
                <a:cubicBezTo>
                  <a:pt x="5527" y="1582"/>
                  <a:pt x="5069" y="1095"/>
                  <a:pt x="4538" y="841"/>
                </a:cubicBezTo>
                <a:cubicBezTo>
                  <a:pt x="4146" y="653"/>
                  <a:pt x="3744" y="566"/>
                  <a:pt x="3350" y="566"/>
                </a:cubicBezTo>
                <a:cubicBezTo>
                  <a:pt x="1921" y="566"/>
                  <a:pt x="608" y="1718"/>
                  <a:pt x="305" y="3421"/>
                </a:cubicBezTo>
                <a:cubicBezTo>
                  <a:pt x="0" y="5146"/>
                  <a:pt x="647" y="6553"/>
                  <a:pt x="1789" y="7769"/>
                </a:cubicBezTo>
                <a:cubicBezTo>
                  <a:pt x="3925" y="10047"/>
                  <a:pt x="6673" y="10780"/>
                  <a:pt x="9942" y="10842"/>
                </a:cubicBezTo>
                <a:cubicBezTo>
                  <a:pt x="10434" y="10801"/>
                  <a:pt x="11189" y="10775"/>
                  <a:pt x="11933" y="10669"/>
                </a:cubicBezTo>
                <a:cubicBezTo>
                  <a:pt x="17502" y="9876"/>
                  <a:pt x="22205" y="7462"/>
                  <a:pt x="25846" y="3126"/>
                </a:cubicBezTo>
                <a:cubicBezTo>
                  <a:pt x="26392" y="2477"/>
                  <a:pt x="26798" y="1698"/>
                  <a:pt x="27190" y="939"/>
                </a:cubicBezTo>
                <a:cubicBezTo>
                  <a:pt x="27316" y="694"/>
                  <a:pt x="27189" y="318"/>
                  <a:pt x="27178" y="0"/>
                </a:cubicBezTo>
                <a:close/>
              </a:path>
            </a:pathLst>
          </a:custGeom>
          <a:solidFill>
            <a:srgbClr val="AB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6"/>
          <p:cNvSpPr/>
          <p:nvPr/>
        </p:nvSpPr>
        <p:spPr>
          <a:xfrm>
            <a:off x="6442425" y="3247613"/>
            <a:ext cx="401575" cy="164775"/>
          </a:xfrm>
          <a:custGeom>
            <a:avLst/>
            <a:gdLst/>
            <a:ahLst/>
            <a:cxnLst/>
            <a:rect l="l" t="t" r="r" b="b"/>
            <a:pathLst>
              <a:path w="16063" h="6591" extrusionOk="0">
                <a:moveTo>
                  <a:pt x="11560" y="1"/>
                </a:moveTo>
                <a:cubicBezTo>
                  <a:pt x="6987" y="1"/>
                  <a:pt x="3536" y="2408"/>
                  <a:pt x="410" y="5437"/>
                </a:cubicBezTo>
                <a:cubicBezTo>
                  <a:pt x="0" y="5834"/>
                  <a:pt x="305" y="6531"/>
                  <a:pt x="899" y="6586"/>
                </a:cubicBezTo>
                <a:cubicBezTo>
                  <a:pt x="932" y="6589"/>
                  <a:pt x="966" y="6590"/>
                  <a:pt x="999" y="6590"/>
                </a:cubicBezTo>
                <a:cubicBezTo>
                  <a:pt x="1276" y="6590"/>
                  <a:pt x="1563" y="6492"/>
                  <a:pt x="1841" y="6433"/>
                </a:cubicBezTo>
                <a:cubicBezTo>
                  <a:pt x="3185" y="6150"/>
                  <a:pt x="4516" y="5743"/>
                  <a:pt x="5875" y="5601"/>
                </a:cubicBezTo>
                <a:cubicBezTo>
                  <a:pt x="8012" y="5376"/>
                  <a:pt x="10168" y="5345"/>
                  <a:pt x="12315" y="5198"/>
                </a:cubicBezTo>
                <a:cubicBezTo>
                  <a:pt x="13379" y="5124"/>
                  <a:pt x="14388" y="4838"/>
                  <a:pt x="15260" y="4176"/>
                </a:cubicBezTo>
                <a:cubicBezTo>
                  <a:pt x="15776" y="3784"/>
                  <a:pt x="16053" y="3280"/>
                  <a:pt x="16063" y="2539"/>
                </a:cubicBezTo>
                <a:cubicBezTo>
                  <a:pt x="15961" y="1645"/>
                  <a:pt x="15450" y="875"/>
                  <a:pt x="14542" y="565"/>
                </a:cubicBezTo>
                <a:cubicBezTo>
                  <a:pt x="13621" y="251"/>
                  <a:pt x="12624" y="8"/>
                  <a:pt x="11657" y="1"/>
                </a:cubicBezTo>
                <a:cubicBezTo>
                  <a:pt x="11625" y="1"/>
                  <a:pt x="11593" y="1"/>
                  <a:pt x="1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6"/>
          <p:cNvSpPr/>
          <p:nvPr/>
        </p:nvSpPr>
        <p:spPr>
          <a:xfrm>
            <a:off x="2370000" y="3219150"/>
            <a:ext cx="314775" cy="157625"/>
          </a:xfrm>
          <a:custGeom>
            <a:avLst/>
            <a:gdLst/>
            <a:ahLst/>
            <a:cxnLst/>
            <a:rect l="l" t="t" r="r" b="b"/>
            <a:pathLst>
              <a:path w="12591" h="6305" extrusionOk="0">
                <a:moveTo>
                  <a:pt x="5323" y="1"/>
                </a:moveTo>
                <a:cubicBezTo>
                  <a:pt x="3726" y="29"/>
                  <a:pt x="2346" y="456"/>
                  <a:pt x="1202" y="1467"/>
                </a:cubicBezTo>
                <a:cubicBezTo>
                  <a:pt x="0" y="2526"/>
                  <a:pt x="49" y="4110"/>
                  <a:pt x="1314" y="5090"/>
                </a:cubicBezTo>
                <a:cubicBezTo>
                  <a:pt x="1711" y="5397"/>
                  <a:pt x="2202" y="5659"/>
                  <a:pt x="2687" y="5759"/>
                </a:cubicBezTo>
                <a:cubicBezTo>
                  <a:pt x="3524" y="5930"/>
                  <a:pt x="4388" y="6000"/>
                  <a:pt x="5244" y="6038"/>
                </a:cubicBezTo>
                <a:cubicBezTo>
                  <a:pt x="6941" y="6114"/>
                  <a:pt x="8640" y="6132"/>
                  <a:pt x="10337" y="6190"/>
                </a:cubicBezTo>
                <a:cubicBezTo>
                  <a:pt x="10819" y="6206"/>
                  <a:pt x="11301" y="6305"/>
                  <a:pt x="11781" y="6305"/>
                </a:cubicBezTo>
                <a:cubicBezTo>
                  <a:pt x="11792" y="6305"/>
                  <a:pt x="11802" y="6305"/>
                  <a:pt x="11812" y="6305"/>
                </a:cubicBezTo>
                <a:cubicBezTo>
                  <a:pt x="12254" y="6300"/>
                  <a:pt x="12590" y="6049"/>
                  <a:pt x="12475" y="5565"/>
                </a:cubicBezTo>
                <a:cubicBezTo>
                  <a:pt x="12332" y="4966"/>
                  <a:pt x="12160" y="4357"/>
                  <a:pt x="11884" y="3811"/>
                </a:cubicBezTo>
                <a:cubicBezTo>
                  <a:pt x="10510" y="1097"/>
                  <a:pt x="8092" y="165"/>
                  <a:pt x="5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6"/>
          <p:cNvSpPr/>
          <p:nvPr/>
        </p:nvSpPr>
        <p:spPr>
          <a:xfrm>
            <a:off x="2435425" y="3411525"/>
            <a:ext cx="233875" cy="167100"/>
          </a:xfrm>
          <a:custGeom>
            <a:avLst/>
            <a:gdLst/>
            <a:ahLst/>
            <a:cxnLst/>
            <a:rect l="l" t="t" r="r" b="b"/>
            <a:pathLst>
              <a:path w="9355" h="6684" extrusionOk="0">
                <a:moveTo>
                  <a:pt x="6009" y="1"/>
                </a:moveTo>
                <a:cubicBezTo>
                  <a:pt x="4210" y="103"/>
                  <a:pt x="2262" y="876"/>
                  <a:pt x="1148" y="2218"/>
                </a:cubicBezTo>
                <a:cubicBezTo>
                  <a:pt x="688" y="2770"/>
                  <a:pt x="348" y="3503"/>
                  <a:pt x="194" y="4205"/>
                </a:cubicBezTo>
                <a:cubicBezTo>
                  <a:pt x="0" y="5087"/>
                  <a:pt x="300" y="5940"/>
                  <a:pt x="1136" y="6437"/>
                </a:cubicBezTo>
                <a:cubicBezTo>
                  <a:pt x="1427" y="6610"/>
                  <a:pt x="1713" y="6684"/>
                  <a:pt x="1995" y="6684"/>
                </a:cubicBezTo>
                <a:cubicBezTo>
                  <a:pt x="2470" y="6684"/>
                  <a:pt x="2931" y="6474"/>
                  <a:pt x="3371" y="6179"/>
                </a:cubicBezTo>
                <a:cubicBezTo>
                  <a:pt x="3496" y="6095"/>
                  <a:pt x="3614" y="6002"/>
                  <a:pt x="3738" y="5915"/>
                </a:cubicBezTo>
                <a:cubicBezTo>
                  <a:pt x="5388" y="4752"/>
                  <a:pt x="7034" y="3584"/>
                  <a:pt x="8690" y="2431"/>
                </a:cubicBezTo>
                <a:cubicBezTo>
                  <a:pt x="9274" y="2025"/>
                  <a:pt x="9354" y="1808"/>
                  <a:pt x="8946" y="1233"/>
                </a:cubicBezTo>
                <a:cubicBezTo>
                  <a:pt x="8779" y="999"/>
                  <a:pt x="8534" y="758"/>
                  <a:pt x="8272" y="665"/>
                </a:cubicBezTo>
                <a:cubicBezTo>
                  <a:pt x="7531" y="403"/>
                  <a:pt x="6765" y="216"/>
                  <a:pt x="6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p:nvPr/>
        </p:nvSpPr>
        <p:spPr>
          <a:xfrm>
            <a:off x="6518325" y="3417188"/>
            <a:ext cx="263075" cy="133000"/>
          </a:xfrm>
          <a:custGeom>
            <a:avLst/>
            <a:gdLst/>
            <a:ahLst/>
            <a:cxnLst/>
            <a:rect l="l" t="t" r="r" b="b"/>
            <a:pathLst>
              <a:path w="10523" h="5320" extrusionOk="0">
                <a:moveTo>
                  <a:pt x="4579" y="0"/>
                </a:moveTo>
                <a:cubicBezTo>
                  <a:pt x="3262" y="0"/>
                  <a:pt x="1945" y="338"/>
                  <a:pt x="638" y="937"/>
                </a:cubicBezTo>
                <a:cubicBezTo>
                  <a:pt x="369" y="1060"/>
                  <a:pt x="0" y="1408"/>
                  <a:pt x="23" y="1613"/>
                </a:cubicBezTo>
                <a:cubicBezTo>
                  <a:pt x="52" y="1865"/>
                  <a:pt x="406" y="2153"/>
                  <a:pt x="686" y="2287"/>
                </a:cubicBezTo>
                <a:cubicBezTo>
                  <a:pt x="1283" y="2573"/>
                  <a:pt x="1935" y="2744"/>
                  <a:pt x="2543" y="3009"/>
                </a:cubicBezTo>
                <a:cubicBezTo>
                  <a:pt x="4097" y="3686"/>
                  <a:pt x="5624" y="4432"/>
                  <a:pt x="7198" y="5057"/>
                </a:cubicBezTo>
                <a:cubicBezTo>
                  <a:pt x="7653" y="5236"/>
                  <a:pt x="8181" y="5320"/>
                  <a:pt x="8688" y="5320"/>
                </a:cubicBezTo>
                <a:cubicBezTo>
                  <a:pt x="8819" y="5320"/>
                  <a:pt x="8950" y="5314"/>
                  <a:pt x="9077" y="5303"/>
                </a:cubicBezTo>
                <a:cubicBezTo>
                  <a:pt x="9944" y="5228"/>
                  <a:pt x="10410" y="4562"/>
                  <a:pt x="10523" y="3633"/>
                </a:cubicBezTo>
                <a:cubicBezTo>
                  <a:pt x="10305" y="3154"/>
                  <a:pt x="10185" y="2588"/>
                  <a:pt x="9848" y="2219"/>
                </a:cubicBezTo>
                <a:cubicBezTo>
                  <a:pt x="9368" y="1691"/>
                  <a:pt x="8779" y="1208"/>
                  <a:pt x="8146" y="884"/>
                </a:cubicBezTo>
                <a:cubicBezTo>
                  <a:pt x="6961" y="276"/>
                  <a:pt x="5770"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p:nvPr/>
        </p:nvSpPr>
        <p:spPr>
          <a:xfrm>
            <a:off x="2093600" y="2127898"/>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p:nvPr/>
        </p:nvSpPr>
        <p:spPr>
          <a:xfrm>
            <a:off x="6518313" y="3665175"/>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6892638" y="2667975"/>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4031021" y="1395973"/>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2501500" y="3832000"/>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5176121" y="1067644"/>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1869146" y="147073"/>
            <a:ext cx="411758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Valor de las</a:t>
            </a:r>
            <a:endParaRPr sz="8000" dirty="0"/>
          </a:p>
        </p:txBody>
      </p:sp>
      <p:sp>
        <p:nvSpPr>
          <p:cNvPr id="196" name="Google Shape;196;p29"/>
          <p:cNvSpPr txBox="1">
            <a:spLocks noGrp="1"/>
          </p:cNvSpPr>
          <p:nvPr>
            <p:ph type="title" idx="2"/>
          </p:nvPr>
        </p:nvSpPr>
        <p:spPr>
          <a:xfrm>
            <a:off x="-7118" y="1488396"/>
            <a:ext cx="4007964"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dirty="0"/>
              <a:t>Acciones a partir de </a:t>
            </a:r>
            <a:r>
              <a:rPr lang="es-CO" dirty="0" err="1"/>
              <a:t>CF´s</a:t>
            </a:r>
            <a:endParaRPr dirty="0"/>
          </a:p>
        </p:txBody>
      </p:sp>
      <p:grpSp>
        <p:nvGrpSpPr>
          <p:cNvPr id="198" name="Google Shape;198;p29"/>
          <p:cNvGrpSpPr/>
          <p:nvPr/>
        </p:nvGrpSpPr>
        <p:grpSpPr>
          <a:xfrm rot="9905798">
            <a:off x="664164" y="110747"/>
            <a:ext cx="992340" cy="1002566"/>
            <a:chOff x="4479325" y="838125"/>
            <a:chExt cx="992300" cy="1002525"/>
          </a:xfrm>
        </p:grpSpPr>
        <p:sp>
          <p:nvSpPr>
            <p:cNvPr id="199" name="Google Shape;199;p29"/>
            <p:cNvSpPr/>
            <p:nvPr/>
          </p:nvSpPr>
          <p:spPr>
            <a:xfrm>
              <a:off x="4507125" y="876150"/>
              <a:ext cx="964500" cy="96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479325" y="96210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679025" y="101525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593075" y="838125"/>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9"/>
          <p:cNvSpPr txBox="1">
            <a:spLocks noGrp="1"/>
          </p:cNvSpPr>
          <p:nvPr>
            <p:ph type="title" idx="3"/>
          </p:nvPr>
        </p:nvSpPr>
        <p:spPr>
          <a:xfrm>
            <a:off x="758459" y="347061"/>
            <a:ext cx="740723" cy="6805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06</a:t>
            </a:r>
            <a:endParaRPr dirty="0">
              <a:solidFill>
                <a:schemeClr val="accent1"/>
              </a:solidFill>
            </a:endParaRPr>
          </a:p>
        </p:txBody>
      </p:sp>
      <p:sp>
        <p:nvSpPr>
          <p:cNvPr id="205" name="Google Shape;205;p29"/>
          <p:cNvSpPr/>
          <p:nvPr/>
        </p:nvSpPr>
        <p:spPr>
          <a:xfrm>
            <a:off x="1810135" y="464331"/>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3867946" y="117218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66884" y="107986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66884" y="192037"/>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8" name="Picture 2" descr="Ciclo normal de operación – ASOFI Consultores">
            <a:extLst>
              <a:ext uri="{FF2B5EF4-FFF2-40B4-BE49-F238E27FC236}">
                <a16:creationId xmlns:a16="http://schemas.microsoft.com/office/drawing/2014/main" id="{38461F14-A950-4B8A-AD8A-71CDF9CED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046" y="853052"/>
            <a:ext cx="4343400" cy="4143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finicion de dinero legal - Blog">
            <a:extLst>
              <a:ext uri="{FF2B5EF4-FFF2-40B4-BE49-F238E27FC236}">
                <a16:creationId xmlns:a16="http://schemas.microsoft.com/office/drawing/2014/main" id="{90EB495B-E8EA-41C0-9525-D27A030CE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011" y="2605830"/>
            <a:ext cx="2823677" cy="252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5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163945" y="775560"/>
            <a:ext cx="8797000" cy="389324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sz="4000" dirty="0"/>
              <a:t>Una empresa también puede tener distinto valor para diferentes compradores por otras razones: distintas percepciones sobre el futuro del sector y de la empresa, distintas estrategias, economías de escala, economías de complementariedad</a:t>
            </a:r>
            <a:endParaRPr sz="4000" dirty="0"/>
          </a:p>
        </p:txBody>
      </p:sp>
      <p:sp>
        <p:nvSpPr>
          <p:cNvPr id="266" name="Google Shape;266;p31"/>
          <p:cNvSpPr/>
          <p:nvPr/>
        </p:nvSpPr>
        <p:spPr>
          <a:xfrm>
            <a:off x="4562445" y="4592996"/>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3572708" y="4751801"/>
            <a:ext cx="896571" cy="391699"/>
          </a:xfrm>
          <a:custGeom>
            <a:avLst/>
            <a:gdLst/>
            <a:ahLst/>
            <a:cxnLst/>
            <a:rect l="l" t="t" r="r" b="b"/>
            <a:pathLst>
              <a:path w="9863" h="4309" extrusionOk="0">
                <a:moveTo>
                  <a:pt x="7610" y="0"/>
                </a:moveTo>
                <a:cubicBezTo>
                  <a:pt x="7518" y="0"/>
                  <a:pt x="7426" y="4"/>
                  <a:pt x="7332" y="11"/>
                </a:cubicBezTo>
                <a:cubicBezTo>
                  <a:pt x="6502" y="78"/>
                  <a:pt x="5782" y="423"/>
                  <a:pt x="5143" y="937"/>
                </a:cubicBezTo>
                <a:cubicBezTo>
                  <a:pt x="4674" y="1316"/>
                  <a:pt x="4225" y="1720"/>
                  <a:pt x="3757" y="2100"/>
                </a:cubicBezTo>
                <a:cubicBezTo>
                  <a:pt x="3387" y="2399"/>
                  <a:pt x="2980" y="2628"/>
                  <a:pt x="2483" y="2629"/>
                </a:cubicBezTo>
                <a:cubicBezTo>
                  <a:pt x="2478" y="2629"/>
                  <a:pt x="2473" y="2630"/>
                  <a:pt x="2468" y="2630"/>
                </a:cubicBezTo>
                <a:cubicBezTo>
                  <a:pt x="1780" y="2630"/>
                  <a:pt x="1596" y="2365"/>
                  <a:pt x="1845" y="1731"/>
                </a:cubicBezTo>
                <a:cubicBezTo>
                  <a:pt x="1876" y="1649"/>
                  <a:pt x="1925" y="1570"/>
                  <a:pt x="1947" y="1485"/>
                </a:cubicBezTo>
                <a:cubicBezTo>
                  <a:pt x="2029" y="1173"/>
                  <a:pt x="1862" y="929"/>
                  <a:pt x="1560" y="929"/>
                </a:cubicBezTo>
                <a:cubicBezTo>
                  <a:pt x="1540" y="929"/>
                  <a:pt x="1519" y="930"/>
                  <a:pt x="1497" y="932"/>
                </a:cubicBezTo>
                <a:cubicBezTo>
                  <a:pt x="1328" y="950"/>
                  <a:pt x="1149" y="1026"/>
                  <a:pt x="1007" y="1122"/>
                </a:cubicBezTo>
                <a:cubicBezTo>
                  <a:pt x="1" y="1810"/>
                  <a:pt x="22" y="3217"/>
                  <a:pt x="1042" y="3885"/>
                </a:cubicBezTo>
                <a:cubicBezTo>
                  <a:pt x="1526" y="4203"/>
                  <a:pt x="2071" y="4301"/>
                  <a:pt x="2638" y="4308"/>
                </a:cubicBezTo>
                <a:cubicBezTo>
                  <a:pt x="2649" y="4308"/>
                  <a:pt x="2659" y="4308"/>
                  <a:pt x="2670" y="4308"/>
                </a:cubicBezTo>
                <a:cubicBezTo>
                  <a:pt x="3466" y="4308"/>
                  <a:pt x="4195" y="4082"/>
                  <a:pt x="4843" y="3624"/>
                </a:cubicBezTo>
                <a:cubicBezTo>
                  <a:pt x="5281" y="3315"/>
                  <a:pt x="5681" y="2957"/>
                  <a:pt x="6113" y="2639"/>
                </a:cubicBezTo>
                <a:cubicBezTo>
                  <a:pt x="6452" y="2389"/>
                  <a:pt x="6797" y="2135"/>
                  <a:pt x="7168" y="1939"/>
                </a:cubicBezTo>
                <a:cubicBezTo>
                  <a:pt x="7431" y="1799"/>
                  <a:pt x="7697" y="1719"/>
                  <a:pt x="7959" y="1719"/>
                </a:cubicBezTo>
                <a:cubicBezTo>
                  <a:pt x="8245" y="1719"/>
                  <a:pt x="8527" y="1814"/>
                  <a:pt x="8801" y="2033"/>
                </a:cubicBezTo>
                <a:cubicBezTo>
                  <a:pt x="8906" y="2115"/>
                  <a:pt x="9026" y="2178"/>
                  <a:pt x="9155" y="2217"/>
                </a:cubicBezTo>
                <a:cubicBezTo>
                  <a:pt x="9233" y="2241"/>
                  <a:pt x="9307" y="2252"/>
                  <a:pt x="9376" y="2252"/>
                </a:cubicBezTo>
                <a:cubicBezTo>
                  <a:pt x="9672" y="2252"/>
                  <a:pt x="9862" y="2036"/>
                  <a:pt x="9845" y="1675"/>
                </a:cubicBezTo>
                <a:cubicBezTo>
                  <a:pt x="9823" y="1172"/>
                  <a:pt x="9562" y="786"/>
                  <a:pt x="9171" y="493"/>
                </a:cubicBezTo>
                <a:cubicBezTo>
                  <a:pt x="8702" y="144"/>
                  <a:pt x="8172" y="0"/>
                  <a:pt x="7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5239298" y="4668808"/>
            <a:ext cx="861392" cy="332794"/>
          </a:xfrm>
          <a:custGeom>
            <a:avLst/>
            <a:gdLst/>
            <a:ahLst/>
            <a:cxnLst/>
            <a:rect l="l" t="t" r="r" b="b"/>
            <a:pathLst>
              <a:path w="9476" h="3661" extrusionOk="0">
                <a:moveTo>
                  <a:pt x="2800" y="1"/>
                </a:moveTo>
                <a:cubicBezTo>
                  <a:pt x="1649" y="1"/>
                  <a:pt x="512" y="704"/>
                  <a:pt x="103" y="1871"/>
                </a:cubicBezTo>
                <a:cubicBezTo>
                  <a:pt x="72" y="1955"/>
                  <a:pt x="51" y="2043"/>
                  <a:pt x="39" y="2132"/>
                </a:cubicBezTo>
                <a:cubicBezTo>
                  <a:pt x="1" y="2511"/>
                  <a:pt x="216" y="2768"/>
                  <a:pt x="523" y="2768"/>
                </a:cubicBezTo>
                <a:cubicBezTo>
                  <a:pt x="611" y="2768"/>
                  <a:pt x="707" y="2747"/>
                  <a:pt x="806" y="2701"/>
                </a:cubicBezTo>
                <a:cubicBezTo>
                  <a:pt x="1005" y="2608"/>
                  <a:pt x="1175" y="2452"/>
                  <a:pt x="1363" y="2330"/>
                </a:cubicBezTo>
                <a:cubicBezTo>
                  <a:pt x="1897" y="1986"/>
                  <a:pt x="2273" y="1806"/>
                  <a:pt x="2616" y="1806"/>
                </a:cubicBezTo>
                <a:cubicBezTo>
                  <a:pt x="3026" y="1806"/>
                  <a:pt x="3388" y="2064"/>
                  <a:pt x="3912" y="2608"/>
                </a:cubicBezTo>
                <a:cubicBezTo>
                  <a:pt x="4590" y="3312"/>
                  <a:pt x="5412" y="3635"/>
                  <a:pt x="6630" y="3660"/>
                </a:cubicBezTo>
                <a:cubicBezTo>
                  <a:pt x="6883" y="3598"/>
                  <a:pt x="7394" y="3520"/>
                  <a:pt x="7871" y="3344"/>
                </a:cubicBezTo>
                <a:cubicBezTo>
                  <a:pt x="8478" y="3121"/>
                  <a:pt x="8936" y="2687"/>
                  <a:pt x="9211" y="2093"/>
                </a:cubicBezTo>
                <a:cubicBezTo>
                  <a:pt x="9476" y="1516"/>
                  <a:pt x="9421" y="944"/>
                  <a:pt x="9034" y="449"/>
                </a:cubicBezTo>
                <a:cubicBezTo>
                  <a:pt x="8935" y="320"/>
                  <a:pt x="8700" y="229"/>
                  <a:pt x="8522" y="229"/>
                </a:cubicBezTo>
                <a:cubicBezTo>
                  <a:pt x="8501" y="229"/>
                  <a:pt x="8481" y="230"/>
                  <a:pt x="8461" y="233"/>
                </a:cubicBezTo>
                <a:cubicBezTo>
                  <a:pt x="8315" y="253"/>
                  <a:pt x="8166" y="474"/>
                  <a:pt x="8080" y="638"/>
                </a:cubicBezTo>
                <a:cubicBezTo>
                  <a:pt x="8012" y="766"/>
                  <a:pt x="8039" y="943"/>
                  <a:pt x="8026" y="1098"/>
                </a:cubicBezTo>
                <a:cubicBezTo>
                  <a:pt x="7979" y="1667"/>
                  <a:pt x="7841" y="1851"/>
                  <a:pt x="7288" y="1974"/>
                </a:cubicBezTo>
                <a:cubicBezTo>
                  <a:pt x="7086" y="2019"/>
                  <a:pt x="6890" y="2043"/>
                  <a:pt x="6701" y="2043"/>
                </a:cubicBezTo>
                <a:cubicBezTo>
                  <a:pt x="6168" y="2043"/>
                  <a:pt x="5688" y="1850"/>
                  <a:pt x="5284" y="1378"/>
                </a:cubicBezTo>
                <a:cubicBezTo>
                  <a:pt x="5010" y="1057"/>
                  <a:pt x="4710" y="744"/>
                  <a:pt x="4369" y="499"/>
                </a:cubicBezTo>
                <a:cubicBezTo>
                  <a:pt x="3894" y="158"/>
                  <a:pt x="3345" y="1"/>
                  <a:pt x="2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4297737" y="141898"/>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3308000" y="300703"/>
            <a:ext cx="896571" cy="391699"/>
          </a:xfrm>
          <a:custGeom>
            <a:avLst/>
            <a:gdLst/>
            <a:ahLst/>
            <a:cxnLst/>
            <a:rect l="l" t="t" r="r" b="b"/>
            <a:pathLst>
              <a:path w="9863" h="4309" extrusionOk="0">
                <a:moveTo>
                  <a:pt x="7610" y="0"/>
                </a:moveTo>
                <a:cubicBezTo>
                  <a:pt x="7518" y="0"/>
                  <a:pt x="7426" y="4"/>
                  <a:pt x="7332" y="11"/>
                </a:cubicBezTo>
                <a:cubicBezTo>
                  <a:pt x="6502" y="78"/>
                  <a:pt x="5782" y="423"/>
                  <a:pt x="5143" y="937"/>
                </a:cubicBezTo>
                <a:cubicBezTo>
                  <a:pt x="4674" y="1316"/>
                  <a:pt x="4225" y="1720"/>
                  <a:pt x="3757" y="2100"/>
                </a:cubicBezTo>
                <a:cubicBezTo>
                  <a:pt x="3387" y="2399"/>
                  <a:pt x="2980" y="2628"/>
                  <a:pt x="2483" y="2629"/>
                </a:cubicBezTo>
                <a:cubicBezTo>
                  <a:pt x="2478" y="2629"/>
                  <a:pt x="2473" y="2630"/>
                  <a:pt x="2468" y="2630"/>
                </a:cubicBezTo>
                <a:cubicBezTo>
                  <a:pt x="1780" y="2630"/>
                  <a:pt x="1596" y="2365"/>
                  <a:pt x="1845" y="1731"/>
                </a:cubicBezTo>
                <a:cubicBezTo>
                  <a:pt x="1876" y="1649"/>
                  <a:pt x="1925" y="1570"/>
                  <a:pt x="1947" y="1485"/>
                </a:cubicBezTo>
                <a:cubicBezTo>
                  <a:pt x="2029" y="1173"/>
                  <a:pt x="1862" y="929"/>
                  <a:pt x="1560" y="929"/>
                </a:cubicBezTo>
                <a:cubicBezTo>
                  <a:pt x="1540" y="929"/>
                  <a:pt x="1519" y="930"/>
                  <a:pt x="1497" y="932"/>
                </a:cubicBezTo>
                <a:cubicBezTo>
                  <a:pt x="1328" y="950"/>
                  <a:pt x="1149" y="1026"/>
                  <a:pt x="1007" y="1122"/>
                </a:cubicBezTo>
                <a:cubicBezTo>
                  <a:pt x="1" y="1810"/>
                  <a:pt x="22" y="3217"/>
                  <a:pt x="1042" y="3885"/>
                </a:cubicBezTo>
                <a:cubicBezTo>
                  <a:pt x="1526" y="4203"/>
                  <a:pt x="2071" y="4301"/>
                  <a:pt x="2638" y="4308"/>
                </a:cubicBezTo>
                <a:cubicBezTo>
                  <a:pt x="2649" y="4308"/>
                  <a:pt x="2659" y="4308"/>
                  <a:pt x="2670" y="4308"/>
                </a:cubicBezTo>
                <a:cubicBezTo>
                  <a:pt x="3466" y="4308"/>
                  <a:pt x="4195" y="4082"/>
                  <a:pt x="4843" y="3624"/>
                </a:cubicBezTo>
                <a:cubicBezTo>
                  <a:pt x="5281" y="3315"/>
                  <a:pt x="5681" y="2957"/>
                  <a:pt x="6113" y="2639"/>
                </a:cubicBezTo>
                <a:cubicBezTo>
                  <a:pt x="6452" y="2389"/>
                  <a:pt x="6797" y="2135"/>
                  <a:pt x="7168" y="1939"/>
                </a:cubicBezTo>
                <a:cubicBezTo>
                  <a:pt x="7431" y="1799"/>
                  <a:pt x="7697" y="1719"/>
                  <a:pt x="7959" y="1719"/>
                </a:cubicBezTo>
                <a:cubicBezTo>
                  <a:pt x="8245" y="1719"/>
                  <a:pt x="8527" y="1814"/>
                  <a:pt x="8801" y="2033"/>
                </a:cubicBezTo>
                <a:cubicBezTo>
                  <a:pt x="8906" y="2115"/>
                  <a:pt x="9026" y="2178"/>
                  <a:pt x="9155" y="2217"/>
                </a:cubicBezTo>
                <a:cubicBezTo>
                  <a:pt x="9233" y="2241"/>
                  <a:pt x="9307" y="2252"/>
                  <a:pt x="9376" y="2252"/>
                </a:cubicBezTo>
                <a:cubicBezTo>
                  <a:pt x="9672" y="2252"/>
                  <a:pt x="9862" y="2036"/>
                  <a:pt x="9845" y="1675"/>
                </a:cubicBezTo>
                <a:cubicBezTo>
                  <a:pt x="9823" y="1172"/>
                  <a:pt x="9562" y="786"/>
                  <a:pt x="9171" y="493"/>
                </a:cubicBezTo>
                <a:cubicBezTo>
                  <a:pt x="8702" y="144"/>
                  <a:pt x="8172" y="0"/>
                  <a:pt x="7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4974591" y="217710"/>
            <a:ext cx="861392" cy="332794"/>
          </a:xfrm>
          <a:custGeom>
            <a:avLst/>
            <a:gdLst/>
            <a:ahLst/>
            <a:cxnLst/>
            <a:rect l="l" t="t" r="r" b="b"/>
            <a:pathLst>
              <a:path w="9476" h="3661" extrusionOk="0">
                <a:moveTo>
                  <a:pt x="2800" y="1"/>
                </a:moveTo>
                <a:cubicBezTo>
                  <a:pt x="1649" y="1"/>
                  <a:pt x="512" y="704"/>
                  <a:pt x="103" y="1871"/>
                </a:cubicBezTo>
                <a:cubicBezTo>
                  <a:pt x="72" y="1955"/>
                  <a:pt x="51" y="2043"/>
                  <a:pt x="39" y="2132"/>
                </a:cubicBezTo>
                <a:cubicBezTo>
                  <a:pt x="1" y="2511"/>
                  <a:pt x="216" y="2768"/>
                  <a:pt x="523" y="2768"/>
                </a:cubicBezTo>
                <a:cubicBezTo>
                  <a:pt x="611" y="2768"/>
                  <a:pt x="707" y="2747"/>
                  <a:pt x="806" y="2701"/>
                </a:cubicBezTo>
                <a:cubicBezTo>
                  <a:pt x="1005" y="2608"/>
                  <a:pt x="1175" y="2452"/>
                  <a:pt x="1363" y="2330"/>
                </a:cubicBezTo>
                <a:cubicBezTo>
                  <a:pt x="1897" y="1986"/>
                  <a:pt x="2273" y="1806"/>
                  <a:pt x="2616" y="1806"/>
                </a:cubicBezTo>
                <a:cubicBezTo>
                  <a:pt x="3026" y="1806"/>
                  <a:pt x="3388" y="2064"/>
                  <a:pt x="3912" y="2608"/>
                </a:cubicBezTo>
                <a:cubicBezTo>
                  <a:pt x="4590" y="3312"/>
                  <a:pt x="5412" y="3635"/>
                  <a:pt x="6630" y="3660"/>
                </a:cubicBezTo>
                <a:cubicBezTo>
                  <a:pt x="6883" y="3598"/>
                  <a:pt x="7394" y="3520"/>
                  <a:pt x="7871" y="3344"/>
                </a:cubicBezTo>
                <a:cubicBezTo>
                  <a:pt x="8478" y="3121"/>
                  <a:pt x="8936" y="2687"/>
                  <a:pt x="9211" y="2093"/>
                </a:cubicBezTo>
                <a:cubicBezTo>
                  <a:pt x="9476" y="1516"/>
                  <a:pt x="9421" y="944"/>
                  <a:pt x="9034" y="449"/>
                </a:cubicBezTo>
                <a:cubicBezTo>
                  <a:pt x="8935" y="320"/>
                  <a:pt x="8700" y="229"/>
                  <a:pt x="8522" y="229"/>
                </a:cubicBezTo>
                <a:cubicBezTo>
                  <a:pt x="8501" y="229"/>
                  <a:pt x="8481" y="230"/>
                  <a:pt x="8461" y="233"/>
                </a:cubicBezTo>
                <a:cubicBezTo>
                  <a:pt x="8315" y="253"/>
                  <a:pt x="8166" y="474"/>
                  <a:pt x="8080" y="638"/>
                </a:cubicBezTo>
                <a:cubicBezTo>
                  <a:pt x="8012" y="766"/>
                  <a:pt x="8039" y="943"/>
                  <a:pt x="8026" y="1098"/>
                </a:cubicBezTo>
                <a:cubicBezTo>
                  <a:pt x="7979" y="1667"/>
                  <a:pt x="7841" y="1851"/>
                  <a:pt x="7288" y="1974"/>
                </a:cubicBezTo>
                <a:cubicBezTo>
                  <a:pt x="7086" y="2019"/>
                  <a:pt x="6890" y="2043"/>
                  <a:pt x="6701" y="2043"/>
                </a:cubicBezTo>
                <a:cubicBezTo>
                  <a:pt x="6168" y="2043"/>
                  <a:pt x="5688" y="1850"/>
                  <a:pt x="5284" y="1378"/>
                </a:cubicBezTo>
                <a:cubicBezTo>
                  <a:pt x="5010" y="1057"/>
                  <a:pt x="4710" y="744"/>
                  <a:pt x="4369" y="499"/>
                </a:cubicBezTo>
                <a:cubicBezTo>
                  <a:pt x="3894" y="158"/>
                  <a:pt x="3345" y="1"/>
                  <a:pt x="2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484200" y="1161036"/>
            <a:ext cx="7830850" cy="30957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CO" sz="2000" dirty="0">
                <a:solidFill>
                  <a:schemeClr val="accent2"/>
                </a:solidFill>
              </a:rPr>
              <a:t>La valoración de una empresa es un modelo para calcular un rango de valores entre los cuales se encuentra el precio de la compañía. También la podemos definir como un instrumento de evaluación de los resultados de la empresa.</a:t>
            </a:r>
          </a:p>
          <a:p>
            <a:pPr marL="0" lvl="0" indent="0" algn="just" rtl="0">
              <a:spcBef>
                <a:spcPts val="0"/>
              </a:spcBef>
              <a:spcAft>
                <a:spcPts val="1600"/>
              </a:spcAft>
              <a:buNone/>
            </a:pPr>
            <a:r>
              <a:rPr lang="es-CO" sz="2000" dirty="0">
                <a:solidFill>
                  <a:schemeClr val="accent2"/>
                </a:solidFill>
              </a:rPr>
              <a:t>Una empresa suele tener distinto valor para diferentes compradores y para el vendedor. El valor no debe confundirse con el precio</a:t>
            </a:r>
          </a:p>
        </p:txBody>
      </p:sp>
      <p:sp>
        <p:nvSpPr>
          <p:cNvPr id="144" name="Google Shape;144;p27"/>
          <p:cNvSpPr txBox="1">
            <a:spLocks noGrp="1"/>
          </p:cNvSpPr>
          <p:nvPr>
            <p:ph type="title"/>
          </p:nvPr>
        </p:nvSpPr>
        <p:spPr>
          <a:xfrm>
            <a:off x="484200" y="270488"/>
            <a:ext cx="8175600" cy="7129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¿Para qué sirve una valoración? </a:t>
            </a:r>
            <a:endParaRPr dirty="0"/>
          </a:p>
        </p:txBody>
      </p:sp>
      <p:pic>
        <p:nvPicPr>
          <p:cNvPr id="1026" name="Picture 2" descr="Dólar Dinero Dólares - Foto gratis en Pixabay">
            <a:extLst>
              <a:ext uri="{FF2B5EF4-FFF2-40B4-BE49-F238E27FC236}">
                <a16:creationId xmlns:a16="http://schemas.microsoft.com/office/drawing/2014/main" id="{32DF8CAD-6350-4EF6-802C-4202E5137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4" t="9120" r="19106" b="14358"/>
          <a:stretch/>
        </p:blipFill>
        <p:spPr bwMode="auto">
          <a:xfrm>
            <a:off x="7021903" y="3482903"/>
            <a:ext cx="2122098" cy="1660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2866026" y="1045690"/>
            <a:ext cx="2439000" cy="106635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CO" dirty="0"/>
              <a:t>¿Qué se está haciendo?</a:t>
            </a:r>
          </a:p>
        </p:txBody>
      </p:sp>
      <p:sp>
        <p:nvSpPr>
          <p:cNvPr id="151" name="Google Shape;151;p28"/>
          <p:cNvSpPr txBox="1">
            <a:spLocks noGrp="1"/>
          </p:cNvSpPr>
          <p:nvPr>
            <p:ph type="title" idx="2"/>
          </p:nvPr>
        </p:nvSpPr>
        <p:spPr>
          <a:xfrm>
            <a:off x="3385313" y="505595"/>
            <a:ext cx="1400400" cy="7045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153" name="Google Shape;153;p28"/>
          <p:cNvSpPr txBox="1">
            <a:spLocks noGrp="1"/>
          </p:cNvSpPr>
          <p:nvPr>
            <p:ph type="title" idx="3"/>
          </p:nvPr>
        </p:nvSpPr>
        <p:spPr>
          <a:xfrm>
            <a:off x="2871431" y="3240533"/>
            <a:ext cx="2439000" cy="148798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CO" dirty="0"/>
              <a:t>¿Para qué se está haciendo la valoración?</a:t>
            </a:r>
          </a:p>
        </p:txBody>
      </p:sp>
      <p:sp>
        <p:nvSpPr>
          <p:cNvPr id="154" name="Google Shape;154;p28"/>
          <p:cNvSpPr txBox="1">
            <a:spLocks noGrp="1"/>
          </p:cNvSpPr>
          <p:nvPr>
            <p:ph type="title" idx="4"/>
          </p:nvPr>
        </p:nvSpPr>
        <p:spPr>
          <a:xfrm>
            <a:off x="3390705" y="2736626"/>
            <a:ext cx="1400400" cy="6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56" name="Google Shape;156;p28"/>
          <p:cNvSpPr txBox="1">
            <a:spLocks noGrp="1"/>
          </p:cNvSpPr>
          <p:nvPr>
            <p:ph type="title" idx="6"/>
          </p:nvPr>
        </p:nvSpPr>
        <p:spPr>
          <a:xfrm>
            <a:off x="5288863" y="1055689"/>
            <a:ext cx="3657599" cy="153612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CO" dirty="0"/>
              <a:t>¿Por qué se está haciendo la valoración de determinada manera?</a:t>
            </a:r>
          </a:p>
        </p:txBody>
      </p:sp>
      <p:sp>
        <p:nvSpPr>
          <p:cNvPr id="157" name="Google Shape;157;p28"/>
          <p:cNvSpPr txBox="1">
            <a:spLocks noGrp="1"/>
          </p:cNvSpPr>
          <p:nvPr>
            <p:ph type="title" idx="7"/>
          </p:nvPr>
        </p:nvSpPr>
        <p:spPr>
          <a:xfrm>
            <a:off x="6417463" y="255001"/>
            <a:ext cx="1400400" cy="93065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159" name="Google Shape;159;p28"/>
          <p:cNvSpPr txBox="1">
            <a:spLocks noGrp="1"/>
          </p:cNvSpPr>
          <p:nvPr>
            <p:ph type="title" idx="9"/>
          </p:nvPr>
        </p:nvSpPr>
        <p:spPr>
          <a:xfrm>
            <a:off x="5941143" y="3240533"/>
            <a:ext cx="2439000" cy="102062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CO" dirty="0"/>
              <a:t>¿Para quién se está haciendo?”</a:t>
            </a:r>
            <a:endParaRPr dirty="0"/>
          </a:p>
        </p:txBody>
      </p:sp>
      <p:sp>
        <p:nvSpPr>
          <p:cNvPr id="160" name="Google Shape;160;p28"/>
          <p:cNvSpPr txBox="1">
            <a:spLocks noGrp="1"/>
          </p:cNvSpPr>
          <p:nvPr>
            <p:ph type="title" idx="13"/>
          </p:nvPr>
        </p:nvSpPr>
        <p:spPr>
          <a:xfrm>
            <a:off x="6458280" y="2736626"/>
            <a:ext cx="1400400" cy="6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grpSp>
        <p:nvGrpSpPr>
          <p:cNvPr id="162" name="Google Shape;162;p28"/>
          <p:cNvGrpSpPr/>
          <p:nvPr/>
        </p:nvGrpSpPr>
        <p:grpSpPr>
          <a:xfrm>
            <a:off x="3511068" y="143177"/>
            <a:ext cx="1148909" cy="704588"/>
            <a:chOff x="3969900" y="337650"/>
            <a:chExt cx="608500" cy="312675"/>
          </a:xfrm>
        </p:grpSpPr>
        <p:sp>
          <p:nvSpPr>
            <p:cNvPr id="163" name="Google Shape;163;p28"/>
            <p:cNvSpPr/>
            <p:nvPr/>
          </p:nvSpPr>
          <p:spPr>
            <a:xfrm>
              <a:off x="4482575" y="5621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4211425" y="3376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3969900" y="6124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4029000" y="4371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4429175" y="4039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8"/>
          <p:cNvGrpSpPr/>
          <p:nvPr/>
        </p:nvGrpSpPr>
        <p:grpSpPr>
          <a:xfrm>
            <a:off x="6526975" y="732215"/>
            <a:ext cx="1252225" cy="115550"/>
            <a:chOff x="5554625" y="4291575"/>
            <a:chExt cx="1252225" cy="115550"/>
          </a:xfrm>
        </p:grpSpPr>
        <p:sp>
          <p:nvSpPr>
            <p:cNvPr id="169" name="Google Shape;169;p28"/>
            <p:cNvSpPr/>
            <p:nvPr/>
          </p:nvSpPr>
          <p:spPr>
            <a:xfrm>
              <a:off x="5554625" y="4300900"/>
              <a:ext cx="228925" cy="106225"/>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6571100" y="4291575"/>
              <a:ext cx="235750" cy="97950"/>
            </a:xfrm>
            <a:custGeom>
              <a:avLst/>
              <a:gdLst/>
              <a:ahLst/>
              <a:cxnLst/>
              <a:rect l="l" t="t" r="r" b="b"/>
              <a:pathLst>
                <a:path w="9430" h="3918" extrusionOk="0">
                  <a:moveTo>
                    <a:pt x="2970" y="1"/>
                  </a:moveTo>
                  <a:cubicBezTo>
                    <a:pt x="1687" y="1"/>
                    <a:pt x="404" y="885"/>
                    <a:pt x="69" y="2186"/>
                  </a:cubicBezTo>
                  <a:cubicBezTo>
                    <a:pt x="47" y="2271"/>
                    <a:pt x="1" y="2371"/>
                    <a:pt x="24" y="2445"/>
                  </a:cubicBezTo>
                  <a:cubicBezTo>
                    <a:pt x="83" y="2625"/>
                    <a:pt x="134" y="2869"/>
                    <a:pt x="268" y="2944"/>
                  </a:cubicBezTo>
                  <a:cubicBezTo>
                    <a:pt x="314" y="2970"/>
                    <a:pt x="374" y="2980"/>
                    <a:pt x="439" y="2980"/>
                  </a:cubicBezTo>
                  <a:cubicBezTo>
                    <a:pt x="566" y="2980"/>
                    <a:pt x="713" y="2939"/>
                    <a:pt x="816" y="2884"/>
                  </a:cubicBezTo>
                  <a:cubicBezTo>
                    <a:pt x="1068" y="2748"/>
                    <a:pt x="1273" y="2529"/>
                    <a:pt x="1510" y="2364"/>
                  </a:cubicBezTo>
                  <a:cubicBezTo>
                    <a:pt x="1844" y="2133"/>
                    <a:pt x="2171" y="2011"/>
                    <a:pt x="2503" y="2011"/>
                  </a:cubicBezTo>
                  <a:cubicBezTo>
                    <a:pt x="2823" y="2011"/>
                    <a:pt x="3148" y="2126"/>
                    <a:pt x="3484" y="2367"/>
                  </a:cubicBezTo>
                  <a:cubicBezTo>
                    <a:pt x="4066" y="2781"/>
                    <a:pt x="4683" y="3144"/>
                    <a:pt x="5328" y="3449"/>
                  </a:cubicBezTo>
                  <a:cubicBezTo>
                    <a:pt x="5802" y="3673"/>
                    <a:pt x="6337" y="3766"/>
                    <a:pt x="6845" y="3917"/>
                  </a:cubicBezTo>
                  <a:cubicBezTo>
                    <a:pt x="8100" y="3826"/>
                    <a:pt x="9062" y="3093"/>
                    <a:pt x="9332" y="1958"/>
                  </a:cubicBezTo>
                  <a:cubicBezTo>
                    <a:pt x="9430" y="1547"/>
                    <a:pt x="9416" y="1138"/>
                    <a:pt x="9107" y="830"/>
                  </a:cubicBezTo>
                  <a:cubicBezTo>
                    <a:pt x="8993" y="717"/>
                    <a:pt x="8780" y="636"/>
                    <a:pt x="8606" y="636"/>
                  </a:cubicBezTo>
                  <a:cubicBezTo>
                    <a:pt x="8577" y="636"/>
                    <a:pt x="8548" y="639"/>
                    <a:pt x="8521" y="644"/>
                  </a:cubicBezTo>
                  <a:cubicBezTo>
                    <a:pt x="8385" y="669"/>
                    <a:pt x="8265" y="909"/>
                    <a:pt x="8186" y="1075"/>
                  </a:cubicBezTo>
                  <a:cubicBezTo>
                    <a:pt x="8122" y="1210"/>
                    <a:pt x="8144" y="1383"/>
                    <a:pt x="8104" y="1533"/>
                  </a:cubicBezTo>
                  <a:cubicBezTo>
                    <a:pt x="7979" y="2002"/>
                    <a:pt x="7747" y="2245"/>
                    <a:pt x="7403" y="2245"/>
                  </a:cubicBezTo>
                  <a:cubicBezTo>
                    <a:pt x="7255" y="2245"/>
                    <a:pt x="7087" y="2200"/>
                    <a:pt x="6898" y="2110"/>
                  </a:cubicBezTo>
                  <a:cubicBezTo>
                    <a:pt x="6540" y="1938"/>
                    <a:pt x="6222" y="1681"/>
                    <a:pt x="5891" y="1454"/>
                  </a:cubicBezTo>
                  <a:cubicBezTo>
                    <a:pt x="5320" y="1065"/>
                    <a:pt x="4786" y="607"/>
                    <a:pt x="4178" y="291"/>
                  </a:cubicBezTo>
                  <a:cubicBezTo>
                    <a:pt x="3797" y="92"/>
                    <a:pt x="3383" y="1"/>
                    <a:pt x="2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8"/>
          <p:cNvSpPr/>
          <p:nvPr/>
        </p:nvSpPr>
        <p:spPr>
          <a:xfrm rot="-5400000">
            <a:off x="7642515" y="2882995"/>
            <a:ext cx="32554" cy="148272"/>
          </a:xfrm>
          <a:custGeom>
            <a:avLst/>
            <a:gdLst/>
            <a:ahLst/>
            <a:cxnLst/>
            <a:rect l="l" t="t" r="r" b="b"/>
            <a:pathLst>
              <a:path w="907" h="4131" extrusionOk="0">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rot="-5400000">
            <a:off x="7590812" y="3082611"/>
            <a:ext cx="77851" cy="60515"/>
          </a:xfrm>
          <a:custGeom>
            <a:avLst/>
            <a:gdLst/>
            <a:ahLst/>
            <a:cxnLst/>
            <a:rect l="l" t="t" r="r" b="b"/>
            <a:pathLst>
              <a:path w="2169" h="1686" extrusionOk="0">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rot="-5400000">
            <a:off x="7586522" y="2783716"/>
            <a:ext cx="81943" cy="76128"/>
          </a:xfrm>
          <a:custGeom>
            <a:avLst/>
            <a:gdLst/>
            <a:ahLst/>
            <a:cxnLst/>
            <a:rect l="l" t="t" r="r" b="b"/>
            <a:pathLst>
              <a:path w="2283" h="2121" extrusionOk="0">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rot="5400000">
            <a:off x="6641890" y="2901336"/>
            <a:ext cx="32554" cy="148272"/>
          </a:xfrm>
          <a:custGeom>
            <a:avLst/>
            <a:gdLst/>
            <a:ahLst/>
            <a:cxnLst/>
            <a:rect l="l" t="t" r="r" b="b"/>
            <a:pathLst>
              <a:path w="907" h="4131" extrusionOk="0">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rot="5400000">
            <a:off x="6648297" y="2789477"/>
            <a:ext cx="77851" cy="60515"/>
          </a:xfrm>
          <a:custGeom>
            <a:avLst/>
            <a:gdLst/>
            <a:ahLst/>
            <a:cxnLst/>
            <a:rect l="l" t="t" r="r" b="b"/>
            <a:pathLst>
              <a:path w="2169" h="1686" extrusionOk="0">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rot="5400000">
            <a:off x="6648494" y="3072758"/>
            <a:ext cx="81943" cy="76128"/>
          </a:xfrm>
          <a:custGeom>
            <a:avLst/>
            <a:gdLst/>
            <a:ahLst/>
            <a:cxnLst/>
            <a:rect l="l" t="t" r="r" b="b"/>
            <a:pathLst>
              <a:path w="2283" h="2121" extrusionOk="0">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28"/>
          <p:cNvGrpSpPr/>
          <p:nvPr/>
        </p:nvGrpSpPr>
        <p:grpSpPr>
          <a:xfrm>
            <a:off x="3464805" y="2899359"/>
            <a:ext cx="1252225" cy="115550"/>
            <a:chOff x="5554625" y="4291575"/>
            <a:chExt cx="1252225" cy="115550"/>
          </a:xfrm>
        </p:grpSpPr>
        <p:sp>
          <p:nvSpPr>
            <p:cNvPr id="178" name="Google Shape;178;p28"/>
            <p:cNvSpPr/>
            <p:nvPr/>
          </p:nvSpPr>
          <p:spPr>
            <a:xfrm>
              <a:off x="5554625" y="4300900"/>
              <a:ext cx="228925" cy="106225"/>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6571100" y="4291575"/>
              <a:ext cx="235750" cy="97950"/>
            </a:xfrm>
            <a:custGeom>
              <a:avLst/>
              <a:gdLst/>
              <a:ahLst/>
              <a:cxnLst/>
              <a:rect l="l" t="t" r="r" b="b"/>
              <a:pathLst>
                <a:path w="9430" h="3918" extrusionOk="0">
                  <a:moveTo>
                    <a:pt x="2970" y="1"/>
                  </a:moveTo>
                  <a:cubicBezTo>
                    <a:pt x="1687" y="1"/>
                    <a:pt x="404" y="885"/>
                    <a:pt x="69" y="2186"/>
                  </a:cubicBezTo>
                  <a:cubicBezTo>
                    <a:pt x="47" y="2271"/>
                    <a:pt x="1" y="2371"/>
                    <a:pt x="24" y="2445"/>
                  </a:cubicBezTo>
                  <a:cubicBezTo>
                    <a:pt x="83" y="2625"/>
                    <a:pt x="134" y="2869"/>
                    <a:pt x="268" y="2944"/>
                  </a:cubicBezTo>
                  <a:cubicBezTo>
                    <a:pt x="314" y="2970"/>
                    <a:pt x="374" y="2980"/>
                    <a:pt x="439" y="2980"/>
                  </a:cubicBezTo>
                  <a:cubicBezTo>
                    <a:pt x="566" y="2980"/>
                    <a:pt x="713" y="2939"/>
                    <a:pt x="816" y="2884"/>
                  </a:cubicBezTo>
                  <a:cubicBezTo>
                    <a:pt x="1068" y="2748"/>
                    <a:pt x="1273" y="2529"/>
                    <a:pt x="1510" y="2364"/>
                  </a:cubicBezTo>
                  <a:cubicBezTo>
                    <a:pt x="1844" y="2133"/>
                    <a:pt x="2171" y="2011"/>
                    <a:pt x="2503" y="2011"/>
                  </a:cubicBezTo>
                  <a:cubicBezTo>
                    <a:pt x="2823" y="2011"/>
                    <a:pt x="3148" y="2126"/>
                    <a:pt x="3484" y="2367"/>
                  </a:cubicBezTo>
                  <a:cubicBezTo>
                    <a:pt x="4066" y="2781"/>
                    <a:pt x="4683" y="3144"/>
                    <a:pt x="5328" y="3449"/>
                  </a:cubicBezTo>
                  <a:cubicBezTo>
                    <a:pt x="5802" y="3673"/>
                    <a:pt x="6337" y="3766"/>
                    <a:pt x="6845" y="3917"/>
                  </a:cubicBezTo>
                  <a:cubicBezTo>
                    <a:pt x="8100" y="3826"/>
                    <a:pt x="9062" y="3093"/>
                    <a:pt x="9332" y="1958"/>
                  </a:cubicBezTo>
                  <a:cubicBezTo>
                    <a:pt x="9430" y="1547"/>
                    <a:pt x="9416" y="1138"/>
                    <a:pt x="9107" y="830"/>
                  </a:cubicBezTo>
                  <a:cubicBezTo>
                    <a:pt x="8993" y="717"/>
                    <a:pt x="8780" y="636"/>
                    <a:pt x="8606" y="636"/>
                  </a:cubicBezTo>
                  <a:cubicBezTo>
                    <a:pt x="8577" y="636"/>
                    <a:pt x="8548" y="639"/>
                    <a:pt x="8521" y="644"/>
                  </a:cubicBezTo>
                  <a:cubicBezTo>
                    <a:pt x="8385" y="669"/>
                    <a:pt x="8265" y="909"/>
                    <a:pt x="8186" y="1075"/>
                  </a:cubicBezTo>
                  <a:cubicBezTo>
                    <a:pt x="8122" y="1210"/>
                    <a:pt x="8144" y="1383"/>
                    <a:pt x="8104" y="1533"/>
                  </a:cubicBezTo>
                  <a:cubicBezTo>
                    <a:pt x="7979" y="2002"/>
                    <a:pt x="7747" y="2245"/>
                    <a:pt x="7403" y="2245"/>
                  </a:cubicBezTo>
                  <a:cubicBezTo>
                    <a:pt x="7255" y="2245"/>
                    <a:pt x="7087" y="2200"/>
                    <a:pt x="6898" y="2110"/>
                  </a:cubicBezTo>
                  <a:cubicBezTo>
                    <a:pt x="6540" y="1938"/>
                    <a:pt x="6222" y="1681"/>
                    <a:pt x="5891" y="1454"/>
                  </a:cubicBezTo>
                  <a:cubicBezTo>
                    <a:pt x="5320" y="1065"/>
                    <a:pt x="4786" y="607"/>
                    <a:pt x="4178" y="291"/>
                  </a:cubicBezTo>
                  <a:cubicBezTo>
                    <a:pt x="3797" y="92"/>
                    <a:pt x="3383" y="1"/>
                    <a:pt x="2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28"/>
          <p:cNvGrpSpPr/>
          <p:nvPr/>
        </p:nvGrpSpPr>
        <p:grpSpPr>
          <a:xfrm>
            <a:off x="899902" y="330692"/>
            <a:ext cx="941471" cy="1034145"/>
            <a:chOff x="9887550" y="272050"/>
            <a:chExt cx="608500" cy="668225"/>
          </a:xfrm>
        </p:grpSpPr>
        <p:sp>
          <p:nvSpPr>
            <p:cNvPr id="182"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10;p29">
            <a:extLst>
              <a:ext uri="{FF2B5EF4-FFF2-40B4-BE49-F238E27FC236}">
                <a16:creationId xmlns:a16="http://schemas.microsoft.com/office/drawing/2014/main" id="{CF2B4EE0-8E3E-493D-8299-7DA4186782D7}"/>
              </a:ext>
            </a:extLst>
          </p:cNvPr>
          <p:cNvSpPr txBox="1">
            <a:spLocks/>
          </p:cNvSpPr>
          <p:nvPr/>
        </p:nvSpPr>
        <p:spPr>
          <a:xfrm>
            <a:off x="53757" y="1578867"/>
            <a:ext cx="2583789" cy="22730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2"/>
              </a:buClr>
              <a:buSzPts val="1400"/>
              <a:buFont typeface="Montserrat"/>
              <a:buNone/>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accent2"/>
              </a:buClr>
              <a:buSzPts val="2100"/>
              <a:buFont typeface="Montserrat"/>
              <a:buNone/>
              <a:defRPr sz="2100" b="0" i="0" u="none" strike="noStrike" cap="none">
                <a:solidFill>
                  <a:schemeClr val="accent2"/>
                </a:solidFill>
                <a:latin typeface="Montserrat"/>
                <a:ea typeface="Montserrat"/>
                <a:cs typeface="Montserrat"/>
                <a:sym typeface="Montserrat"/>
              </a:defRPr>
            </a:lvl9pPr>
          </a:lstStyle>
          <a:p>
            <a:pPr marL="0" indent="0"/>
            <a:r>
              <a:rPr lang="es-CO" sz="2800" dirty="0"/>
              <a:t>Para dicha evaluación es necesario tener en cuenta: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454190" y="232549"/>
            <a:ext cx="8241235"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sz="4800" dirty="0"/>
              <a:t>PRINCIPALES MÉTODOS</a:t>
            </a:r>
            <a:endParaRPr sz="4800" dirty="0"/>
          </a:p>
        </p:txBody>
      </p:sp>
      <p:sp>
        <p:nvSpPr>
          <p:cNvPr id="217" name="Google Shape;217;p30"/>
          <p:cNvSpPr txBox="1">
            <a:spLocks noGrp="1"/>
          </p:cNvSpPr>
          <p:nvPr>
            <p:ph type="body" idx="1"/>
          </p:nvPr>
        </p:nvSpPr>
        <p:spPr>
          <a:xfrm>
            <a:off x="448574" y="988249"/>
            <a:ext cx="4502987" cy="198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CO" sz="2000" dirty="0"/>
              <a:t>Los métodos de valoración de empresa pueden agruparse en al menos seis áreas, sin embargo, el mundo de las finanzas dista de ser un mundo perfecto, y por ello debemos considerar el grupo de los híbridos donde la subjetividad del agente ocupa un lugar preponderante, principalmente en nuestras economías inestables.</a:t>
            </a:r>
            <a:endParaRPr sz="2000" dirty="0"/>
          </a:p>
        </p:txBody>
      </p:sp>
      <p:pic>
        <p:nvPicPr>
          <p:cNvPr id="2050" name="Picture 2" descr="CIFE - ECAMPUS - Métodos y técnicas de investigación científica">
            <a:extLst>
              <a:ext uri="{FF2B5EF4-FFF2-40B4-BE49-F238E27FC236}">
                <a16:creationId xmlns:a16="http://schemas.microsoft.com/office/drawing/2014/main" id="{A9B0065F-4740-4376-85C8-49A8576C1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540" y="1389526"/>
            <a:ext cx="4065438" cy="2364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1869146" y="147073"/>
            <a:ext cx="363450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Estado de</a:t>
            </a:r>
            <a:endParaRPr sz="8000" dirty="0"/>
          </a:p>
        </p:txBody>
      </p:sp>
      <p:sp>
        <p:nvSpPr>
          <p:cNvPr id="196" name="Google Shape;196;p29"/>
          <p:cNvSpPr txBox="1">
            <a:spLocks noGrp="1"/>
          </p:cNvSpPr>
          <p:nvPr>
            <p:ph type="title" idx="2"/>
          </p:nvPr>
        </p:nvSpPr>
        <p:spPr>
          <a:xfrm>
            <a:off x="-7118" y="1488396"/>
            <a:ext cx="3634506"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dirty="0"/>
              <a:t>Situación patrimonial</a:t>
            </a:r>
            <a:endParaRPr dirty="0"/>
          </a:p>
        </p:txBody>
      </p:sp>
      <p:grpSp>
        <p:nvGrpSpPr>
          <p:cNvPr id="198" name="Google Shape;198;p29"/>
          <p:cNvGrpSpPr/>
          <p:nvPr/>
        </p:nvGrpSpPr>
        <p:grpSpPr>
          <a:xfrm rot="9905798">
            <a:off x="664164" y="110747"/>
            <a:ext cx="992340" cy="1002566"/>
            <a:chOff x="4479325" y="838125"/>
            <a:chExt cx="992300" cy="1002525"/>
          </a:xfrm>
        </p:grpSpPr>
        <p:sp>
          <p:nvSpPr>
            <p:cNvPr id="199" name="Google Shape;199;p29"/>
            <p:cNvSpPr/>
            <p:nvPr/>
          </p:nvSpPr>
          <p:spPr>
            <a:xfrm>
              <a:off x="4507125" y="876150"/>
              <a:ext cx="964500" cy="96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479325" y="96210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679025" y="101525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593075" y="838125"/>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9"/>
          <p:cNvSpPr txBox="1">
            <a:spLocks noGrp="1"/>
          </p:cNvSpPr>
          <p:nvPr>
            <p:ph type="title" idx="3"/>
          </p:nvPr>
        </p:nvSpPr>
        <p:spPr>
          <a:xfrm>
            <a:off x="758459" y="347061"/>
            <a:ext cx="740723" cy="6805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01</a:t>
            </a:r>
            <a:endParaRPr dirty="0">
              <a:solidFill>
                <a:schemeClr val="accent1"/>
              </a:solidFill>
            </a:endParaRPr>
          </a:p>
        </p:txBody>
      </p:sp>
      <p:sp>
        <p:nvSpPr>
          <p:cNvPr id="205" name="Google Shape;205;p29"/>
          <p:cNvSpPr/>
          <p:nvPr/>
        </p:nvSpPr>
        <p:spPr>
          <a:xfrm>
            <a:off x="1810135" y="464331"/>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3867946" y="117218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66884" y="107986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66884" y="192037"/>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7;p30">
            <a:extLst>
              <a:ext uri="{FF2B5EF4-FFF2-40B4-BE49-F238E27FC236}">
                <a16:creationId xmlns:a16="http://schemas.microsoft.com/office/drawing/2014/main" id="{E1FB3F1F-B4C5-46D0-A07B-4C850FB33E46}"/>
              </a:ext>
            </a:extLst>
          </p:cNvPr>
          <p:cNvSpPr txBox="1">
            <a:spLocks/>
          </p:cNvSpPr>
          <p:nvPr/>
        </p:nvSpPr>
        <p:spPr>
          <a:xfrm>
            <a:off x="4000846" y="1238634"/>
            <a:ext cx="4502987" cy="198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1600"/>
              <a:buFont typeface="Montserrat"/>
              <a:buNone/>
              <a:defRPr sz="1600" b="0" i="0" u="none" strike="noStrike" cap="none">
                <a:solidFill>
                  <a:schemeClr val="accent3"/>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9pPr>
          </a:lstStyle>
          <a:p>
            <a:pPr marL="342900" algn="just">
              <a:buClr>
                <a:schemeClr val="dk1"/>
              </a:buClr>
              <a:buSzPts val="1100"/>
              <a:buFontTx/>
              <a:buChar char="-"/>
            </a:pPr>
            <a:r>
              <a:rPr lang="es-CO" sz="2800" dirty="0"/>
              <a:t>Valor contable</a:t>
            </a:r>
          </a:p>
          <a:p>
            <a:pPr marL="342900" algn="just">
              <a:buClr>
                <a:schemeClr val="dk1"/>
              </a:buClr>
              <a:buSzPts val="1100"/>
              <a:buFontTx/>
              <a:buChar char="-"/>
            </a:pPr>
            <a:r>
              <a:rPr lang="es-CO" sz="2800" dirty="0"/>
              <a:t>Valor contable ajustado</a:t>
            </a:r>
          </a:p>
          <a:p>
            <a:pPr marL="342900" algn="just">
              <a:buClr>
                <a:schemeClr val="dk1"/>
              </a:buClr>
              <a:buSzPts val="1100"/>
              <a:buFontTx/>
              <a:buChar char="-"/>
            </a:pPr>
            <a:r>
              <a:rPr lang="es-CO" sz="2800" dirty="0"/>
              <a:t>Valor de liquidación</a:t>
            </a:r>
          </a:p>
          <a:p>
            <a:pPr marL="342900" algn="just">
              <a:buClr>
                <a:schemeClr val="dk1"/>
              </a:buClr>
              <a:buSzPts val="1100"/>
              <a:buFontTx/>
              <a:buChar char="-"/>
            </a:pPr>
            <a:r>
              <a:rPr lang="es-CO" sz="2800" dirty="0"/>
              <a:t>Valor substancial</a:t>
            </a:r>
          </a:p>
          <a:p>
            <a:pPr marL="342900" algn="just">
              <a:buClr>
                <a:schemeClr val="dk1"/>
              </a:buClr>
              <a:buSzPts val="1100"/>
              <a:buFontTx/>
              <a:buChar char="-"/>
            </a:pPr>
            <a:r>
              <a:rPr lang="es-CO" sz="2800" dirty="0"/>
              <a:t>Valor contable y valor de mercado</a:t>
            </a:r>
          </a:p>
        </p:txBody>
      </p:sp>
      <p:pic>
        <p:nvPicPr>
          <p:cNvPr id="3074" name="Picture 2" descr="Blog de un apóstol de Scrum y Kanban: ¿Cómo se mide el valor de ...">
            <a:extLst>
              <a:ext uri="{FF2B5EF4-FFF2-40B4-BE49-F238E27FC236}">
                <a16:creationId xmlns:a16="http://schemas.microsoft.com/office/drawing/2014/main" id="{3A5A7F97-6E8E-4876-9F65-2BB3EB591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98" y="2829718"/>
            <a:ext cx="3168190" cy="2131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1869146" y="147073"/>
            <a:ext cx="385879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Basados en</a:t>
            </a:r>
            <a:endParaRPr sz="8000" dirty="0"/>
          </a:p>
        </p:txBody>
      </p:sp>
      <p:sp>
        <p:nvSpPr>
          <p:cNvPr id="196" name="Google Shape;196;p29"/>
          <p:cNvSpPr txBox="1">
            <a:spLocks noGrp="1"/>
          </p:cNvSpPr>
          <p:nvPr>
            <p:ph type="title" idx="2"/>
          </p:nvPr>
        </p:nvSpPr>
        <p:spPr>
          <a:xfrm>
            <a:off x="-7118" y="1488396"/>
            <a:ext cx="3634506"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dirty="0"/>
              <a:t>Estados de resultados</a:t>
            </a:r>
            <a:endParaRPr dirty="0"/>
          </a:p>
        </p:txBody>
      </p:sp>
      <p:grpSp>
        <p:nvGrpSpPr>
          <p:cNvPr id="198" name="Google Shape;198;p29"/>
          <p:cNvGrpSpPr/>
          <p:nvPr/>
        </p:nvGrpSpPr>
        <p:grpSpPr>
          <a:xfrm rot="9905798">
            <a:off x="664164" y="110747"/>
            <a:ext cx="992340" cy="1002566"/>
            <a:chOff x="4479325" y="838125"/>
            <a:chExt cx="992300" cy="1002525"/>
          </a:xfrm>
        </p:grpSpPr>
        <p:sp>
          <p:nvSpPr>
            <p:cNvPr id="199" name="Google Shape;199;p29"/>
            <p:cNvSpPr/>
            <p:nvPr/>
          </p:nvSpPr>
          <p:spPr>
            <a:xfrm>
              <a:off x="4507125" y="876150"/>
              <a:ext cx="964500" cy="96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479325" y="96210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679025" y="101525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593075" y="838125"/>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9"/>
          <p:cNvSpPr txBox="1">
            <a:spLocks noGrp="1"/>
          </p:cNvSpPr>
          <p:nvPr>
            <p:ph type="title" idx="3"/>
          </p:nvPr>
        </p:nvSpPr>
        <p:spPr>
          <a:xfrm>
            <a:off x="684225" y="347061"/>
            <a:ext cx="814957" cy="6805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02</a:t>
            </a:r>
            <a:endParaRPr dirty="0">
              <a:solidFill>
                <a:schemeClr val="accent1"/>
              </a:solidFill>
            </a:endParaRPr>
          </a:p>
        </p:txBody>
      </p:sp>
      <p:sp>
        <p:nvSpPr>
          <p:cNvPr id="205" name="Google Shape;205;p29"/>
          <p:cNvSpPr/>
          <p:nvPr/>
        </p:nvSpPr>
        <p:spPr>
          <a:xfrm>
            <a:off x="1810135" y="464331"/>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3867946" y="117218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66884" y="107986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66884" y="192037"/>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7;p30">
            <a:extLst>
              <a:ext uri="{FF2B5EF4-FFF2-40B4-BE49-F238E27FC236}">
                <a16:creationId xmlns:a16="http://schemas.microsoft.com/office/drawing/2014/main" id="{E1FB3F1F-B4C5-46D0-A07B-4C850FB33E46}"/>
              </a:ext>
            </a:extLst>
          </p:cNvPr>
          <p:cNvSpPr txBox="1">
            <a:spLocks/>
          </p:cNvSpPr>
          <p:nvPr/>
        </p:nvSpPr>
        <p:spPr>
          <a:xfrm>
            <a:off x="4000846" y="1407888"/>
            <a:ext cx="4502987" cy="2732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1600"/>
              <a:buFont typeface="Montserrat"/>
              <a:buNone/>
              <a:defRPr sz="1600" b="0" i="0" u="none" strike="noStrike" cap="none">
                <a:solidFill>
                  <a:schemeClr val="accent3"/>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9pPr>
          </a:lstStyle>
          <a:p>
            <a:pPr marL="342900" algn="just">
              <a:buClr>
                <a:schemeClr val="dk1"/>
              </a:buClr>
              <a:buSzPts val="1100"/>
              <a:buFontTx/>
              <a:buChar char="-"/>
            </a:pPr>
            <a:r>
              <a:rPr lang="es-CO" sz="2800" dirty="0"/>
              <a:t>Valor de los beneficios PER</a:t>
            </a:r>
          </a:p>
          <a:p>
            <a:pPr marL="342900" algn="just">
              <a:buClr>
                <a:schemeClr val="dk1"/>
              </a:buClr>
              <a:buSzPts val="1100"/>
              <a:buFontTx/>
              <a:buChar char="-"/>
            </a:pPr>
            <a:r>
              <a:rPr lang="es-CO" sz="2800" dirty="0"/>
              <a:t>Valor de los dividendos</a:t>
            </a:r>
          </a:p>
          <a:p>
            <a:pPr marL="342900" algn="just">
              <a:buClr>
                <a:schemeClr val="dk1"/>
              </a:buClr>
              <a:buSzPts val="1100"/>
              <a:buFontTx/>
              <a:buChar char="-"/>
            </a:pPr>
            <a:r>
              <a:rPr lang="es-CO" sz="2800" dirty="0"/>
              <a:t>Múltiplos de ventas</a:t>
            </a:r>
          </a:p>
          <a:p>
            <a:pPr marL="342900" algn="just">
              <a:buClr>
                <a:schemeClr val="dk1"/>
              </a:buClr>
              <a:buSzPts val="1100"/>
              <a:buFontTx/>
              <a:buChar char="-"/>
            </a:pPr>
            <a:r>
              <a:rPr lang="es-CO" sz="2800" dirty="0"/>
              <a:t>Otros múltiplos</a:t>
            </a:r>
          </a:p>
        </p:txBody>
      </p:sp>
      <p:pic>
        <p:nvPicPr>
          <p:cNvPr id="8194" name="Picture 2" descr="Estado de resultados: definición, estructura y características ...">
            <a:extLst>
              <a:ext uri="{FF2B5EF4-FFF2-40B4-BE49-F238E27FC236}">
                <a16:creationId xmlns:a16="http://schemas.microsoft.com/office/drawing/2014/main" id="{835072FD-FFA0-4AB0-8469-B81A60D70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31" y="2774229"/>
            <a:ext cx="3295812" cy="214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49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1869146" y="147073"/>
            <a:ext cx="363450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Mixtos o </a:t>
            </a:r>
            <a:endParaRPr sz="8000" dirty="0"/>
          </a:p>
        </p:txBody>
      </p:sp>
      <p:sp>
        <p:nvSpPr>
          <p:cNvPr id="196" name="Google Shape;196;p29"/>
          <p:cNvSpPr txBox="1">
            <a:spLocks noGrp="1"/>
          </p:cNvSpPr>
          <p:nvPr>
            <p:ph type="title" idx="2"/>
          </p:nvPr>
        </p:nvSpPr>
        <p:spPr>
          <a:xfrm>
            <a:off x="-7118" y="1488396"/>
            <a:ext cx="3634506"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dirty="0"/>
              <a:t>De Good Will</a:t>
            </a:r>
            <a:endParaRPr dirty="0"/>
          </a:p>
        </p:txBody>
      </p:sp>
      <p:grpSp>
        <p:nvGrpSpPr>
          <p:cNvPr id="198" name="Google Shape;198;p29"/>
          <p:cNvGrpSpPr/>
          <p:nvPr/>
        </p:nvGrpSpPr>
        <p:grpSpPr>
          <a:xfrm rot="9905798">
            <a:off x="664164" y="110747"/>
            <a:ext cx="992340" cy="1002566"/>
            <a:chOff x="4479325" y="838125"/>
            <a:chExt cx="992300" cy="1002525"/>
          </a:xfrm>
        </p:grpSpPr>
        <p:sp>
          <p:nvSpPr>
            <p:cNvPr id="199" name="Google Shape;199;p29"/>
            <p:cNvSpPr/>
            <p:nvPr/>
          </p:nvSpPr>
          <p:spPr>
            <a:xfrm>
              <a:off x="4507125" y="876150"/>
              <a:ext cx="964500" cy="96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479325" y="96210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679025" y="101525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593075" y="838125"/>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9"/>
          <p:cNvSpPr txBox="1">
            <a:spLocks noGrp="1"/>
          </p:cNvSpPr>
          <p:nvPr>
            <p:ph type="title" idx="3"/>
          </p:nvPr>
        </p:nvSpPr>
        <p:spPr>
          <a:xfrm>
            <a:off x="758459" y="347061"/>
            <a:ext cx="740723" cy="6805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03</a:t>
            </a:r>
            <a:endParaRPr dirty="0">
              <a:solidFill>
                <a:schemeClr val="accent1"/>
              </a:solidFill>
            </a:endParaRPr>
          </a:p>
        </p:txBody>
      </p:sp>
      <p:sp>
        <p:nvSpPr>
          <p:cNvPr id="205" name="Google Shape;205;p29"/>
          <p:cNvSpPr/>
          <p:nvPr/>
        </p:nvSpPr>
        <p:spPr>
          <a:xfrm>
            <a:off x="1810135" y="464331"/>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3867946" y="117218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66884" y="107986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66884" y="192037"/>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0" name="Picture 2" descr="Avianca Airlines">
            <a:extLst>
              <a:ext uri="{FF2B5EF4-FFF2-40B4-BE49-F238E27FC236}">
                <a16:creationId xmlns:a16="http://schemas.microsoft.com/office/drawing/2014/main" id="{F867D612-7944-4B6D-91B3-1CC1EBF86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9" t="40410" r="24514" b="39954"/>
          <a:stretch/>
        </p:blipFill>
        <p:spPr bwMode="auto">
          <a:xfrm>
            <a:off x="4008589" y="1797422"/>
            <a:ext cx="4611628" cy="10099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ca-Cola - Wikipedia, la enciclopedia libre">
            <a:extLst>
              <a:ext uri="{FF2B5EF4-FFF2-40B4-BE49-F238E27FC236}">
                <a16:creationId xmlns:a16="http://schemas.microsoft.com/office/drawing/2014/main" id="{3755F919-2300-42AA-83C4-F7E4F625B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86" y="2390955"/>
            <a:ext cx="2377796" cy="23777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oeing: Boeing España - Home">
            <a:extLst>
              <a:ext uri="{FF2B5EF4-FFF2-40B4-BE49-F238E27FC236}">
                <a16:creationId xmlns:a16="http://schemas.microsoft.com/office/drawing/2014/main" id="{6256813A-DE71-419F-AADB-EBA3EC4CE1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884" b="14535"/>
          <a:stretch/>
        </p:blipFill>
        <p:spPr bwMode="auto">
          <a:xfrm>
            <a:off x="4392584" y="812375"/>
            <a:ext cx="4904952" cy="100998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ercedes Benz Logo | LOGOS de MARCAS">
            <a:extLst>
              <a:ext uri="{FF2B5EF4-FFF2-40B4-BE49-F238E27FC236}">
                <a16:creationId xmlns:a16="http://schemas.microsoft.com/office/drawing/2014/main" id="{AE0961E8-54EE-4176-A503-A8B18F8881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83" r="21866"/>
          <a:stretch/>
        </p:blipFill>
        <p:spPr bwMode="auto">
          <a:xfrm>
            <a:off x="6476820" y="2731624"/>
            <a:ext cx="2382448" cy="237779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istorias para soñar juntos | Mundo Alpina | Alpina Colombia">
            <a:extLst>
              <a:ext uri="{FF2B5EF4-FFF2-40B4-BE49-F238E27FC236}">
                <a16:creationId xmlns:a16="http://schemas.microsoft.com/office/drawing/2014/main" id="{047CF10E-902E-4025-86A6-EF090B8D9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333" y="3019446"/>
            <a:ext cx="3223334" cy="20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03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1869146" y="147073"/>
            <a:ext cx="437008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Descuento de</a:t>
            </a:r>
            <a:endParaRPr sz="8000" dirty="0"/>
          </a:p>
        </p:txBody>
      </p:sp>
      <p:sp>
        <p:nvSpPr>
          <p:cNvPr id="196" name="Google Shape;196;p29"/>
          <p:cNvSpPr txBox="1">
            <a:spLocks noGrp="1"/>
          </p:cNvSpPr>
          <p:nvPr>
            <p:ph type="title" idx="2"/>
          </p:nvPr>
        </p:nvSpPr>
        <p:spPr>
          <a:xfrm>
            <a:off x="-7118" y="1488396"/>
            <a:ext cx="3634506"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dirty="0"/>
              <a:t>Flujos de fondos</a:t>
            </a:r>
            <a:endParaRPr dirty="0"/>
          </a:p>
        </p:txBody>
      </p:sp>
      <p:grpSp>
        <p:nvGrpSpPr>
          <p:cNvPr id="198" name="Google Shape;198;p29"/>
          <p:cNvGrpSpPr/>
          <p:nvPr/>
        </p:nvGrpSpPr>
        <p:grpSpPr>
          <a:xfrm rot="9905798">
            <a:off x="664164" y="110747"/>
            <a:ext cx="992340" cy="1002566"/>
            <a:chOff x="4479325" y="838125"/>
            <a:chExt cx="992300" cy="1002525"/>
          </a:xfrm>
        </p:grpSpPr>
        <p:sp>
          <p:nvSpPr>
            <p:cNvPr id="199" name="Google Shape;199;p29"/>
            <p:cNvSpPr/>
            <p:nvPr/>
          </p:nvSpPr>
          <p:spPr>
            <a:xfrm>
              <a:off x="4507125" y="876150"/>
              <a:ext cx="964500" cy="96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479325" y="96210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679025" y="101525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593075" y="838125"/>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9"/>
          <p:cNvSpPr txBox="1">
            <a:spLocks noGrp="1"/>
          </p:cNvSpPr>
          <p:nvPr>
            <p:ph type="title" idx="3"/>
          </p:nvPr>
        </p:nvSpPr>
        <p:spPr>
          <a:xfrm>
            <a:off x="758459" y="347061"/>
            <a:ext cx="740723" cy="6805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04</a:t>
            </a:r>
            <a:endParaRPr dirty="0">
              <a:solidFill>
                <a:schemeClr val="accent1"/>
              </a:solidFill>
            </a:endParaRPr>
          </a:p>
        </p:txBody>
      </p:sp>
      <p:sp>
        <p:nvSpPr>
          <p:cNvPr id="205" name="Google Shape;205;p29"/>
          <p:cNvSpPr/>
          <p:nvPr/>
        </p:nvSpPr>
        <p:spPr>
          <a:xfrm>
            <a:off x="1810135" y="464331"/>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3867946" y="117218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66884" y="107986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66884" y="192037"/>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7;p30">
            <a:extLst>
              <a:ext uri="{FF2B5EF4-FFF2-40B4-BE49-F238E27FC236}">
                <a16:creationId xmlns:a16="http://schemas.microsoft.com/office/drawing/2014/main" id="{E1FB3F1F-B4C5-46D0-A07B-4C850FB33E46}"/>
              </a:ext>
            </a:extLst>
          </p:cNvPr>
          <p:cNvSpPr txBox="1">
            <a:spLocks/>
          </p:cNvSpPr>
          <p:nvPr/>
        </p:nvSpPr>
        <p:spPr>
          <a:xfrm>
            <a:off x="4097868" y="917796"/>
            <a:ext cx="4502987" cy="198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1600"/>
              <a:buFont typeface="Montserrat"/>
              <a:buNone/>
              <a:defRPr sz="1600" b="0" i="0" u="none" strike="noStrike" cap="none">
                <a:solidFill>
                  <a:schemeClr val="accent3"/>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rgbClr val="000000"/>
              </a:buClr>
              <a:buSzPts val="1600"/>
              <a:buFont typeface="Montserrat"/>
              <a:buNone/>
              <a:defRPr sz="1600" b="0" i="0" u="none" strike="noStrike" cap="none">
                <a:solidFill>
                  <a:srgbClr val="000000"/>
                </a:solidFill>
                <a:latin typeface="Montserrat"/>
                <a:ea typeface="Montserrat"/>
                <a:cs typeface="Montserrat"/>
                <a:sym typeface="Montserrat"/>
              </a:defRPr>
            </a:lvl9pPr>
          </a:lstStyle>
          <a:p>
            <a:pPr marL="342900" algn="just">
              <a:buClr>
                <a:schemeClr val="dk1"/>
              </a:buClr>
              <a:buSzPts val="1100"/>
              <a:buFontTx/>
              <a:buChar char="-"/>
            </a:pPr>
            <a:r>
              <a:rPr lang="es-CO" sz="2800" dirty="0"/>
              <a:t>Método general para descuento de flujo de fondos</a:t>
            </a:r>
          </a:p>
          <a:p>
            <a:pPr marL="342900" algn="just">
              <a:buClr>
                <a:schemeClr val="dk1"/>
              </a:buClr>
              <a:buSzPts val="1100"/>
              <a:buFontTx/>
              <a:buChar char="-"/>
            </a:pPr>
            <a:r>
              <a:rPr lang="es-CO" sz="2800" dirty="0"/>
              <a:t>Flujo de fondos libres</a:t>
            </a:r>
          </a:p>
          <a:p>
            <a:pPr marL="342900" algn="just">
              <a:buClr>
                <a:schemeClr val="dk1"/>
              </a:buClr>
              <a:buSzPts val="1100"/>
              <a:buFontTx/>
              <a:buChar char="-"/>
            </a:pPr>
            <a:r>
              <a:rPr lang="es-CO" sz="2800" dirty="0"/>
              <a:t>Flujo de fondos para el accionista</a:t>
            </a:r>
          </a:p>
          <a:p>
            <a:pPr marL="342900" algn="just">
              <a:buClr>
                <a:schemeClr val="dk1"/>
              </a:buClr>
              <a:buSzPts val="1100"/>
              <a:buFontTx/>
              <a:buChar char="-"/>
            </a:pPr>
            <a:r>
              <a:rPr lang="es-CO" sz="2800" dirty="0"/>
              <a:t>Flujo de fondos de capital</a:t>
            </a:r>
          </a:p>
          <a:p>
            <a:pPr marL="342900" algn="just">
              <a:buClr>
                <a:schemeClr val="dk1"/>
              </a:buClr>
              <a:buSzPts val="1100"/>
              <a:buFontTx/>
              <a:buChar char="-"/>
            </a:pPr>
            <a:r>
              <a:rPr lang="es-CO" sz="2800" dirty="0"/>
              <a:t>FCF</a:t>
            </a:r>
          </a:p>
        </p:txBody>
      </p:sp>
      <p:pic>
        <p:nvPicPr>
          <p:cNvPr id="6164" name="Picture 20" descr="flujo de efectivo - Iconos gratis de negocio">
            <a:extLst>
              <a:ext uri="{FF2B5EF4-FFF2-40B4-BE49-F238E27FC236}">
                <a16:creationId xmlns:a16="http://schemas.microsoft.com/office/drawing/2014/main" id="{F7CFB870-BDE7-42ED-B151-30119E8BB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46" b="12704"/>
          <a:stretch/>
        </p:blipFill>
        <p:spPr bwMode="auto">
          <a:xfrm>
            <a:off x="498101" y="2599938"/>
            <a:ext cx="3316016" cy="244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1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1869147" y="147073"/>
            <a:ext cx="270285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Escudo</a:t>
            </a:r>
            <a:endParaRPr sz="8000" dirty="0"/>
          </a:p>
        </p:txBody>
      </p:sp>
      <p:sp>
        <p:nvSpPr>
          <p:cNvPr id="196" name="Google Shape;196;p29"/>
          <p:cNvSpPr txBox="1">
            <a:spLocks noGrp="1"/>
          </p:cNvSpPr>
          <p:nvPr>
            <p:ph type="title" idx="2"/>
          </p:nvPr>
        </p:nvSpPr>
        <p:spPr>
          <a:xfrm>
            <a:off x="688984" y="1192906"/>
            <a:ext cx="2128206"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O" dirty="0"/>
              <a:t>Fiscal</a:t>
            </a:r>
            <a:endParaRPr dirty="0"/>
          </a:p>
        </p:txBody>
      </p:sp>
      <p:grpSp>
        <p:nvGrpSpPr>
          <p:cNvPr id="198" name="Google Shape;198;p29"/>
          <p:cNvGrpSpPr/>
          <p:nvPr/>
        </p:nvGrpSpPr>
        <p:grpSpPr>
          <a:xfrm rot="9905798">
            <a:off x="664164" y="110747"/>
            <a:ext cx="992340" cy="1002566"/>
            <a:chOff x="4479325" y="838125"/>
            <a:chExt cx="992300" cy="1002525"/>
          </a:xfrm>
        </p:grpSpPr>
        <p:sp>
          <p:nvSpPr>
            <p:cNvPr id="199" name="Google Shape;199;p29"/>
            <p:cNvSpPr/>
            <p:nvPr/>
          </p:nvSpPr>
          <p:spPr>
            <a:xfrm>
              <a:off x="4507125" y="876150"/>
              <a:ext cx="964500" cy="96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479325" y="96210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679025" y="101525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593075" y="838125"/>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9"/>
          <p:cNvSpPr txBox="1">
            <a:spLocks noGrp="1"/>
          </p:cNvSpPr>
          <p:nvPr>
            <p:ph type="title" idx="3"/>
          </p:nvPr>
        </p:nvSpPr>
        <p:spPr>
          <a:xfrm>
            <a:off x="758459" y="347061"/>
            <a:ext cx="740723" cy="6805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05</a:t>
            </a:r>
            <a:endParaRPr dirty="0">
              <a:solidFill>
                <a:schemeClr val="accent1"/>
              </a:solidFill>
            </a:endParaRPr>
          </a:p>
        </p:txBody>
      </p:sp>
      <p:sp>
        <p:nvSpPr>
          <p:cNvPr id="205" name="Google Shape;205;p29"/>
          <p:cNvSpPr/>
          <p:nvPr/>
        </p:nvSpPr>
        <p:spPr>
          <a:xfrm>
            <a:off x="1810135" y="464331"/>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3867946" y="117218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66884" y="107986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66884" y="192037"/>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2" name="Picture 2" descr="Icono de rendimiento de interés - Descargar PNG/SVG transparente">
            <a:extLst>
              <a:ext uri="{FF2B5EF4-FFF2-40B4-BE49-F238E27FC236}">
                <a16:creationId xmlns:a16="http://schemas.microsoft.com/office/drawing/2014/main" id="{A98F473E-10BC-4517-84C6-4B1266C43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30" y="1964180"/>
            <a:ext cx="2933104" cy="29331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 heredes deudas – Cooperandoando">
            <a:extLst>
              <a:ext uri="{FF2B5EF4-FFF2-40B4-BE49-F238E27FC236}">
                <a16:creationId xmlns:a16="http://schemas.microsoft.com/office/drawing/2014/main" id="{B58B85DE-9821-4E9C-B5DE-EDDBB48AC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037" y="1079862"/>
            <a:ext cx="5201079" cy="352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76831"/>
      </p:ext>
    </p:extLst>
  </p:cSld>
  <p:clrMapOvr>
    <a:masterClrMapping/>
  </p:clrMapOvr>
</p:sld>
</file>

<file path=ppt/theme/theme1.xml><?xml version="1.0" encoding="utf-8"?>
<a:theme xmlns:a="http://schemas.openxmlformats.org/drawingml/2006/main" name="Lettering Portfolio">
  <a:themeElements>
    <a:clrScheme name="Simple Light">
      <a:dk1>
        <a:srgbClr val="000000"/>
      </a:dk1>
      <a:lt1>
        <a:srgbClr val="FFFFFF"/>
      </a:lt1>
      <a:dk2>
        <a:srgbClr val="434343"/>
      </a:dk2>
      <a:lt2>
        <a:srgbClr val="EEEEEE"/>
      </a:lt2>
      <a:accent1>
        <a:srgbClr val="4D4D4D"/>
      </a:accent1>
      <a:accent2>
        <a:srgbClr val="FFFFFF"/>
      </a:accent2>
      <a:accent3>
        <a:srgbClr val="F1C36A"/>
      </a:accent3>
      <a:accent4>
        <a:srgbClr val="ABE5D9"/>
      </a:accent4>
      <a:accent5>
        <a:srgbClr val="FF9E98"/>
      </a:accent5>
      <a:accent6>
        <a:srgbClr val="3333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305</Words>
  <Application>Microsoft Office PowerPoint</Application>
  <PresentationFormat>Presentación en pantalla (16:9)</PresentationFormat>
  <Paragraphs>49</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Montserrat</vt:lpstr>
      <vt:lpstr>Clicker Script</vt:lpstr>
      <vt:lpstr>Patrick Hand</vt:lpstr>
      <vt:lpstr>Lettering Portfolio</vt:lpstr>
      <vt:lpstr>Valoración</vt:lpstr>
      <vt:lpstr>¿Para qué sirve una valoración? </vt:lpstr>
      <vt:lpstr>¿Qué se está haciendo?</vt:lpstr>
      <vt:lpstr>PRINCIPALES MÉTODOS</vt:lpstr>
      <vt:lpstr>Estado de</vt:lpstr>
      <vt:lpstr>Basados en</vt:lpstr>
      <vt:lpstr>Mixtos o </vt:lpstr>
      <vt:lpstr>Descuento de</vt:lpstr>
      <vt:lpstr>Escudo</vt:lpstr>
      <vt:lpstr>Valor de las</vt:lpstr>
      <vt:lpstr>Una empresa también puede tener distinto valor para diferentes compradores por otras razones: distintas percepciones sobre el futuro del sector y de la empresa, distintas estrategias, economías de escala, economías de complementariedad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Valoración</dc:title>
  <cp:lastModifiedBy>USER</cp:lastModifiedBy>
  <cp:revision>8</cp:revision>
  <dcterms:modified xsi:type="dcterms:W3CDTF">2020-08-17T18:11:17Z</dcterms:modified>
</cp:coreProperties>
</file>