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61" r:id="rId9"/>
    <p:sldId id="262" r:id="rId10"/>
    <p:sldId id="267" r:id="rId11"/>
    <p:sldId id="270" r:id="rId12"/>
    <p:sldId id="268" r:id="rId13"/>
    <p:sldId id="269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1B9-0833-4031-9E37-01FAEC7E84A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0E6-5654-4DA3-82FF-4EDF67B533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7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1B9-0833-4031-9E37-01FAEC7E84A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0E6-5654-4DA3-82FF-4EDF67B533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1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1B9-0833-4031-9E37-01FAEC7E84A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0E6-5654-4DA3-82FF-4EDF67B533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51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1B9-0833-4031-9E37-01FAEC7E84A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0E6-5654-4DA3-82FF-4EDF67B533D5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916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1B9-0833-4031-9E37-01FAEC7E84A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0E6-5654-4DA3-82FF-4EDF67B533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27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1B9-0833-4031-9E37-01FAEC7E84A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0E6-5654-4DA3-82FF-4EDF67B533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98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1B9-0833-4031-9E37-01FAEC7E84A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0E6-5654-4DA3-82FF-4EDF67B533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02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1B9-0833-4031-9E37-01FAEC7E84A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0E6-5654-4DA3-82FF-4EDF67B533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58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1B9-0833-4031-9E37-01FAEC7E84A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0E6-5654-4DA3-82FF-4EDF67B533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40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1B9-0833-4031-9E37-01FAEC7E84A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0E6-5654-4DA3-82FF-4EDF67B533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1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1B9-0833-4031-9E37-01FAEC7E84A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0E6-5654-4DA3-82FF-4EDF67B533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4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1B9-0833-4031-9E37-01FAEC7E84A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0E6-5654-4DA3-82FF-4EDF67B533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0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1B9-0833-4031-9E37-01FAEC7E84A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0E6-5654-4DA3-82FF-4EDF67B533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1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1B9-0833-4031-9E37-01FAEC7E84A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0E6-5654-4DA3-82FF-4EDF67B533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1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1B9-0833-4031-9E37-01FAEC7E84A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0E6-5654-4DA3-82FF-4EDF67B533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6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1B9-0833-4031-9E37-01FAEC7E84A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0E6-5654-4DA3-82FF-4EDF67B533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7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1B9-0833-4031-9E37-01FAEC7E84A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0E6-5654-4DA3-82FF-4EDF67B533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5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1B9-0833-4031-9E37-01FAEC7E84A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0E6-5654-4DA3-82FF-4EDF67B533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6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B981B9-0833-4031-9E37-01FAEC7E84A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7C550E6-5654-4DA3-82FF-4EDF67B533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58368" y="740664"/>
            <a:ext cx="4956048" cy="6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1875652" y="473655"/>
            <a:ext cx="89378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TEORÍA </a:t>
            </a:r>
          </a:p>
          <a:p>
            <a:pPr algn="ctr"/>
            <a:r>
              <a:rPr lang="es-ES" sz="9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</a:t>
            </a:r>
          </a:p>
          <a:p>
            <a:pPr algn="ctr"/>
            <a:r>
              <a:rPr lang="es-ES" sz="9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CANNON-BARD</a:t>
            </a:r>
            <a:endParaRPr lang="en-US" sz="9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05091" y="5171461"/>
            <a:ext cx="8878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EFECTOS – EMOCIONES – EXPERIMENTOS </a:t>
            </a:r>
            <a:r>
              <a:rPr lang="es-ES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CRÍTICAS </a:t>
            </a:r>
            <a:endParaRPr lang="en-US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258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295" y="946150"/>
            <a:ext cx="61912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69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ORÍA DE CANNON-BARD | Psicología de la Educ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68" y="471032"/>
            <a:ext cx="7626525" cy="571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97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¿las emociones afectan nuestro cuerpo ?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74" y="2367093"/>
            <a:ext cx="10681325" cy="4084507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Según un estudio </a:t>
            </a:r>
            <a:r>
              <a:rPr lang="es-ES" dirty="0"/>
              <a:t>Cuando tenemos un dolor físico, pocas veces lo asociamos a nuestro estado anímico, simplemente pensamos que algo anda mal en nuestro cuerpo, pero </a:t>
            </a:r>
            <a:r>
              <a:rPr lang="es-ES" b="1" dirty="0"/>
              <a:t>muchas de estas manifestaciones son una señal de que tenemos asuntos emocionales no resueltos</a:t>
            </a:r>
            <a:r>
              <a:rPr lang="es-ES" dirty="0"/>
              <a:t> que la medicina tradicional no puede ayudarnos a aliviar.</a:t>
            </a:r>
          </a:p>
          <a:p>
            <a:r>
              <a:rPr lang="es-ES" dirty="0"/>
              <a:t>Para entender cómo las emociones tienen un efecto directo en nuestro bienestar físico y mental, hablamos con Cristian Mesa, especialista en sanación y </a:t>
            </a:r>
            <a:r>
              <a:rPr lang="es-ES" dirty="0" err="1"/>
              <a:t>Oneness</a:t>
            </a:r>
            <a:r>
              <a:rPr lang="es-ES" dirty="0"/>
              <a:t> </a:t>
            </a:r>
            <a:r>
              <a:rPr lang="es-ES" dirty="0" err="1"/>
              <a:t>Trainer</a:t>
            </a:r>
            <a:r>
              <a:rPr lang="es-ES" dirty="0"/>
              <a:t>. “</a:t>
            </a:r>
            <a:r>
              <a:rPr lang="es-ES" i="1" dirty="0"/>
              <a:t>Todos los seres humanos tenemos la habilidad de sanar a otros y de auto sanarnos, solo </a:t>
            </a:r>
            <a:r>
              <a:rPr lang="es-ES" b="1" i="1" dirty="0"/>
              <a:t>tenemos que atravesar la falsa creencia de sentir que no somos merecedores o que no podemos</a:t>
            </a:r>
            <a:r>
              <a:rPr lang="es-ES" i="1" dirty="0"/>
              <a:t>”</a:t>
            </a:r>
            <a:r>
              <a:rPr lang="es-ES" dirty="0"/>
              <a:t>, explica.</a:t>
            </a:r>
          </a:p>
          <a:p>
            <a:r>
              <a:rPr lang="es-ES" dirty="0"/>
              <a:t>De acuerdo con Cristian, todos experimentamos tres emociones primarias: el abandono, el rechazo y el miedo. </a:t>
            </a:r>
            <a:r>
              <a:rPr lang="es-ES" i="1" dirty="0"/>
              <a:t>“</a:t>
            </a:r>
            <a:r>
              <a:rPr lang="es-ES" b="1" i="1" dirty="0"/>
              <a:t>El abandono se manifiesta en el plexo solar, el rechazo está en el estómago y el miedo en el pecho.</a:t>
            </a:r>
            <a:r>
              <a:rPr lang="es-ES" i="1" dirty="0"/>
              <a:t> Estas emociones se irradian y hacen que nos sintamos mal o que las enfermedades empiecen a surgir”.</a:t>
            </a:r>
            <a:endParaRPr lang="es-E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30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iris.net.co/fucsia/upload/images/2016/4/28/71165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453" y="-242989"/>
            <a:ext cx="4883216" cy="697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038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48640" y="694944"/>
            <a:ext cx="4956048" cy="6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267207" y="694944"/>
            <a:ext cx="1151521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i="0" u="sng" dirty="0" smtClean="0">
                <a:effectLst/>
              </a:rPr>
              <a:t>Críticas de </a:t>
            </a:r>
            <a:r>
              <a:rPr lang="es-ES" sz="3600" b="1" i="0" u="sng" dirty="0" err="1" smtClean="0">
                <a:effectLst/>
              </a:rPr>
              <a:t>Cannon</a:t>
            </a:r>
            <a:r>
              <a:rPr lang="es-ES" sz="3600" b="1" i="0" u="sng" dirty="0" smtClean="0">
                <a:effectLst/>
              </a:rPr>
              <a:t> y </a:t>
            </a:r>
            <a:r>
              <a:rPr lang="es-ES" sz="3600" b="1" i="0" u="sng" dirty="0" err="1" smtClean="0">
                <a:effectLst/>
              </a:rPr>
              <a:t>Bard</a:t>
            </a:r>
            <a:r>
              <a:rPr lang="es-ES" sz="3600" b="1" i="0" u="sng" dirty="0" smtClean="0">
                <a:effectLst/>
              </a:rPr>
              <a:t> a James-</a:t>
            </a:r>
            <a:r>
              <a:rPr lang="es-ES" sz="3600" b="1" i="0" u="sng" dirty="0" err="1" smtClean="0">
                <a:effectLst/>
              </a:rPr>
              <a:t>Lange</a:t>
            </a:r>
            <a:endParaRPr lang="es-ES" sz="3600" b="1" i="0" u="sng" dirty="0" smtClean="0">
              <a:effectLst/>
            </a:endParaRPr>
          </a:p>
          <a:p>
            <a:endParaRPr lang="es-ES" dirty="0">
              <a:solidFill>
                <a:srgbClr val="3A3648"/>
              </a:solidFill>
            </a:endParaRPr>
          </a:p>
          <a:p>
            <a:r>
              <a:rPr lang="es-ES" dirty="0"/>
              <a:t>La teoría de Cannon-Bard hace una serie de críticas a la teoría de James-</a:t>
            </a:r>
            <a:r>
              <a:rPr lang="es-ES" dirty="0" err="1"/>
              <a:t>Lange</a:t>
            </a:r>
            <a:r>
              <a:rPr lang="es-ES" dirty="0"/>
              <a:t>. Estas son las siguientes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r>
              <a:rPr lang="es-ES" sz="2400" b="1" u="sng" dirty="0"/>
              <a:t>1. Los cambios corporales no son imprescindibles para percibir la emoción</a:t>
            </a:r>
          </a:p>
          <a:p>
            <a:r>
              <a:rPr lang="es-ES" dirty="0"/>
              <a:t>Además, </a:t>
            </a:r>
            <a:r>
              <a:rPr lang="es-ES" dirty="0" err="1"/>
              <a:t>Cannon</a:t>
            </a:r>
            <a:r>
              <a:rPr lang="es-ES" dirty="0"/>
              <a:t> y </a:t>
            </a:r>
            <a:r>
              <a:rPr lang="es-ES" dirty="0" err="1"/>
              <a:t>Bard</a:t>
            </a:r>
            <a:r>
              <a:rPr lang="es-ES" dirty="0"/>
              <a:t> sostienen que </a:t>
            </a:r>
            <a:r>
              <a:rPr lang="es-ES" b="1" dirty="0"/>
              <a:t>cortando las vías aferentes no se producen cambios en las respuestas emocionales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i="0" dirty="0">
              <a:solidFill>
                <a:srgbClr val="3A3648"/>
              </a:solidFill>
              <a:effectLst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45" y="3209925"/>
            <a:ext cx="5810480" cy="270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09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48640" y="694944"/>
            <a:ext cx="4956048" cy="6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390525" y="3748891"/>
            <a:ext cx="1135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u="sng" dirty="0" smtClean="0"/>
              <a:t>3. A veces las sensaciones corporales ocurren después de la emoción</a:t>
            </a:r>
          </a:p>
          <a:p>
            <a:r>
              <a:rPr lang="es-ES" dirty="0" smtClean="0"/>
              <a:t>Es decir, que las sensaciones corporales, al ser más lentas, a menudo se manifiestan posteriormente a experimentar la emoción (que puede ser inmediata).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95274" y="419391"/>
            <a:ext cx="111918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u="sng" dirty="0" smtClean="0"/>
              <a:t>2. No existen patrones específicos de emociones</a:t>
            </a:r>
          </a:p>
          <a:p>
            <a:r>
              <a:rPr lang="es-ES" dirty="0" smtClean="0"/>
              <a:t>Según </a:t>
            </a:r>
            <a:r>
              <a:rPr lang="es-ES" dirty="0" err="1" smtClean="0"/>
              <a:t>Cannon</a:t>
            </a:r>
            <a:r>
              <a:rPr lang="es-ES" dirty="0" smtClean="0"/>
              <a:t> y </a:t>
            </a:r>
            <a:r>
              <a:rPr lang="es-ES" dirty="0" err="1" smtClean="0"/>
              <a:t>Bard</a:t>
            </a:r>
            <a:r>
              <a:rPr lang="es-ES" dirty="0" smtClean="0"/>
              <a:t>, en realidad lo que ocurre es que determinados cambios corporales son similares para diferentes emociones.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927" y="1671384"/>
            <a:ext cx="4817521" cy="17473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664" y="4909103"/>
            <a:ext cx="4817520" cy="15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44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48640" y="694944"/>
            <a:ext cx="4956048" cy="6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180974" y="288489"/>
            <a:ext cx="1069657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u="sng" dirty="0" smtClean="0"/>
              <a:t>4. Activación voluntaria del organismo</a:t>
            </a:r>
          </a:p>
          <a:p>
            <a:r>
              <a:rPr lang="es-ES" dirty="0" smtClean="0"/>
              <a:t>Cuando el organismo </a:t>
            </a:r>
            <a:r>
              <a:rPr lang="es-ES" b="1" dirty="0" smtClean="0"/>
              <a:t>se activa de forma voluntaria</a:t>
            </a:r>
            <a:r>
              <a:rPr lang="es-ES" dirty="0" smtClean="0"/>
              <a:t>, no aparece una auténtica emoción.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sz="2800" b="1" u="sng" dirty="0" smtClean="0"/>
              <a:t>5. Activación difusa y general</a:t>
            </a:r>
          </a:p>
          <a:p>
            <a:r>
              <a:rPr lang="es-ES" dirty="0" smtClean="0"/>
              <a:t>La teoría de Cannon-Bard plantea una activación autónoma difusa y general (se trata pues de una teoría central con un substrato en el tálamo); en cambio, la teoría de James-</a:t>
            </a:r>
            <a:r>
              <a:rPr lang="es-ES" dirty="0" err="1" smtClean="0"/>
              <a:t>Lange</a:t>
            </a:r>
            <a:r>
              <a:rPr lang="es-ES" dirty="0" smtClean="0"/>
              <a:t>, que es periférica, y defiende que cada estado emocional provoca cambios fisiológicos específicos.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163193"/>
            <a:ext cx="5295900" cy="18562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4719757"/>
            <a:ext cx="5295900" cy="19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78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GRACIAS 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Integrantes:</a:t>
            </a:r>
          </a:p>
          <a:p>
            <a:pPr marL="0" indent="0">
              <a:buNone/>
            </a:pPr>
            <a:r>
              <a:rPr lang="es-ES" dirty="0" smtClean="0"/>
              <a:t>Rodrigo JOSE franco chambilla Mamani</a:t>
            </a:r>
          </a:p>
          <a:p>
            <a:pPr marL="0" indent="0">
              <a:buNone/>
            </a:pPr>
            <a:r>
              <a:rPr lang="es-ES" dirty="0" smtClean="0"/>
              <a:t>Diego carrera </a:t>
            </a:r>
            <a:r>
              <a:rPr lang="es-ES" dirty="0" err="1" smtClean="0"/>
              <a:t>realpe</a:t>
            </a:r>
            <a:endParaRPr lang="es-ES" dirty="0" smtClean="0"/>
          </a:p>
          <a:p>
            <a:pPr marL="0" indent="0">
              <a:buNone/>
            </a:pPr>
            <a:r>
              <a:rPr lang="es-ES" dirty="0" err="1" smtClean="0"/>
              <a:t>Jhon</a:t>
            </a:r>
            <a:r>
              <a:rPr lang="es-ES" dirty="0" smtClean="0"/>
              <a:t> Edgar Mamani </a:t>
            </a:r>
            <a:r>
              <a:rPr lang="es-ES" dirty="0" err="1" smtClean="0"/>
              <a:t>Colquehuanca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Cristian </a:t>
            </a:r>
            <a:r>
              <a:rPr lang="es-ES" dirty="0" err="1" smtClean="0"/>
              <a:t>calizaya</a:t>
            </a:r>
            <a:r>
              <a:rPr lang="es-ES" dirty="0" smtClean="0"/>
              <a:t> amones</a:t>
            </a:r>
            <a:endParaRPr lang="es-PE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20" y="2174384"/>
            <a:ext cx="3809524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2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87897" y="1874520"/>
            <a:ext cx="53675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/>
              <a:t>A principios del año 1900, Walter Bradford </a:t>
            </a:r>
            <a:r>
              <a:rPr lang="es-ES" dirty="0" err="1"/>
              <a:t>Cannon</a:t>
            </a:r>
            <a:r>
              <a:rPr lang="es-ES" dirty="0"/>
              <a:t> (1871-1945), un fisiólogo y científico de la Universidad de Harvard, propuso una teoría que explicaba el origen de las emociones. Además, realizó una serie de críticas a la teoría precedente y dominante del momento, la teoría periférica de James-</a:t>
            </a:r>
            <a:r>
              <a:rPr lang="es-ES" dirty="0" err="1"/>
              <a:t>Lange</a:t>
            </a:r>
            <a:r>
              <a:rPr lang="es-ES" dirty="0"/>
              <a:t>.</a:t>
            </a:r>
          </a:p>
          <a:p>
            <a:r>
              <a:rPr lang="es-ES" dirty="0"/>
              <a:t>Por otro lado, Philip </a:t>
            </a:r>
            <a:r>
              <a:rPr lang="es-ES" dirty="0" err="1"/>
              <a:t>Bard</a:t>
            </a:r>
            <a:r>
              <a:rPr lang="es-ES" dirty="0"/>
              <a:t> (1898 - 1977), fisiólogo estadounidense, también se unió a la teoría de </a:t>
            </a:r>
            <a:r>
              <a:rPr lang="es-ES" dirty="0" err="1"/>
              <a:t>Cannon</a:t>
            </a:r>
            <a:r>
              <a:rPr lang="es-ES" dirty="0"/>
              <a:t>, y juntos formularon la teoría de Cannon-Bard.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1905762" y="500908"/>
            <a:ext cx="8494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La teoría de Cannon-Bard sobre las emociones</a:t>
            </a:r>
          </a:p>
          <a:p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245" y="2205228"/>
            <a:ext cx="2114550" cy="2667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591" y="2205228"/>
            <a:ext cx="1995297" cy="2667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0100118" y="5384066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effectLst/>
                <a:latin typeface="arial" panose="020B0604020202020204" pitchFamily="34" charset="0"/>
              </a:rPr>
              <a:t>Philip Bard</a:t>
            </a:r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7220293" y="5384066"/>
            <a:ext cx="1714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effectLst/>
                <a:latin typeface="arial" panose="020B0604020202020204" pitchFamily="34" charset="0"/>
              </a:rPr>
              <a:t>Walter Cannon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6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48640" y="694944"/>
            <a:ext cx="4956048" cy="6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685800" y="1019556"/>
            <a:ext cx="9939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u="sng" dirty="0" smtClean="0"/>
              <a:t>¿Qué es la teoría de Cannon-Bard?</a:t>
            </a:r>
          </a:p>
          <a:p>
            <a:endParaRPr lang="es-ES" dirty="0" smtClean="0"/>
          </a:p>
          <a:p>
            <a:r>
              <a:rPr lang="es-ES" dirty="0" smtClean="0"/>
              <a:t>La teoría de Cannon-Bard es una explicación científica de la fisiología de la emoción. Walter </a:t>
            </a:r>
            <a:r>
              <a:rPr lang="es-ES" dirty="0" err="1" smtClean="0"/>
              <a:t>Cannon</a:t>
            </a:r>
            <a:r>
              <a:rPr lang="es-ES" dirty="0" smtClean="0"/>
              <a:t> no estaba de acuerdo con </a:t>
            </a:r>
            <a:r>
              <a:rPr lang="es-ES" b="1" dirty="0" smtClean="0"/>
              <a:t>la teoría de la emoción de James-</a:t>
            </a:r>
            <a:r>
              <a:rPr lang="es-ES" b="1" dirty="0" err="1" smtClean="0"/>
              <a:t>Lange</a:t>
            </a:r>
            <a:r>
              <a:rPr lang="es-ES" b="1" dirty="0" smtClean="0"/>
              <a:t>.</a:t>
            </a:r>
            <a:r>
              <a:rPr lang="es-ES" dirty="0" smtClean="0"/>
              <a:t>  </a:t>
            </a:r>
          </a:p>
          <a:p>
            <a:r>
              <a:rPr lang="es-ES" b="1" dirty="0" smtClean="0"/>
              <a:t>sugirió que las personas experimentan las reacciones fisiológicas asociadas a las emociones sin sentir la emoción</a:t>
            </a:r>
            <a:r>
              <a:rPr lang="es-ES" dirty="0" smtClean="0"/>
              <a:t>. Por ejemplo, el corazón se puede acelerar porque practicas deporte, no necesariamente por el miedo.</a:t>
            </a:r>
            <a:r>
              <a:rPr lang="es-ES" dirty="0"/>
              <a:t>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Además</a:t>
            </a:r>
            <a:r>
              <a:rPr lang="es-ES" dirty="0"/>
              <a:t>, </a:t>
            </a:r>
            <a:r>
              <a:rPr lang="es-ES" dirty="0" err="1"/>
              <a:t>Cannon</a:t>
            </a:r>
            <a:r>
              <a:rPr lang="es-ES" dirty="0"/>
              <a:t> sugirió que sentimos las emociones al mismo tiempo que las reacciones fisiológicas. </a:t>
            </a:r>
            <a:r>
              <a:rPr lang="es-ES" dirty="0" err="1"/>
              <a:t>Cannon</a:t>
            </a:r>
            <a:r>
              <a:rPr lang="es-ES" dirty="0"/>
              <a:t> propuso esta teoría en los años 20, pero el fisiólogo Philip </a:t>
            </a:r>
            <a:r>
              <a:rPr lang="es-ES" dirty="0" err="1"/>
              <a:t>Bard</a:t>
            </a:r>
            <a:r>
              <a:rPr lang="es-ES" dirty="0"/>
              <a:t>, durante la década de los 30 decidió ampliar este trabajo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/>
              <a:t>Concretamente, esta teoría sugiere que las emociones ocurren cuando el tálamo envía un mensaje al cerebro en respuesta a un estímulo, lo que provoca una reacción fisiológica. Al mismo tiempo, el cerebro también recibe un mensaje sobre la experiencia emocional. Esto ocurre de forma simultánea.</a:t>
            </a:r>
          </a:p>
          <a:p>
            <a:endParaRPr lang="es-ES" dirty="0" smtClean="0"/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3626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03504" y="272001"/>
            <a:ext cx="1033272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/>
              <a:t>¿</a:t>
            </a:r>
            <a:r>
              <a:rPr lang="en-US" sz="3200" b="1" u="sng" dirty="0" smtClean="0"/>
              <a:t>características de la teoría de cannon-bard?</a:t>
            </a:r>
          </a:p>
          <a:p>
            <a:endParaRPr lang="en-US" dirty="0" smtClean="0"/>
          </a:p>
          <a:p>
            <a:r>
              <a:rPr lang="es-ES" dirty="0"/>
              <a:t>La teoría de </a:t>
            </a:r>
            <a:r>
              <a:rPr lang="es-ES" dirty="0" err="1"/>
              <a:t>Cannon</a:t>
            </a:r>
            <a:r>
              <a:rPr lang="es-ES" dirty="0"/>
              <a:t> (1927) y </a:t>
            </a:r>
            <a:r>
              <a:rPr lang="es-ES" dirty="0" err="1"/>
              <a:t>Bard</a:t>
            </a:r>
            <a:r>
              <a:rPr lang="es-ES" dirty="0"/>
              <a:t> (1938) parte de un enfoque psicofisiológico. Según los autores, </a:t>
            </a:r>
            <a:r>
              <a:rPr lang="es-ES" b="1" dirty="0"/>
              <a:t>la emoción antecede a las conductas y prepara al organismo</a:t>
            </a:r>
            <a:r>
              <a:rPr lang="es-ES" dirty="0"/>
              <a:t> para realizar una respuesta de lucha o huida frente a situaciones ambientales de emergencia. Por ejemplo, “lloramos porque nos sentimos tristes</a:t>
            </a:r>
            <a:r>
              <a:rPr lang="es-ES" dirty="0" smtClean="0"/>
              <a:t>”.</a:t>
            </a:r>
          </a:p>
          <a:p>
            <a:endParaRPr lang="en-US" dirty="0"/>
          </a:p>
          <a:p>
            <a:r>
              <a:rPr lang="es-ES" dirty="0"/>
              <a:t>Es decir, la emoción se produce antes que las respuestas fisiológicas. Después de la emoción y partir de ahí, se desencadena una reacción de alarma ante tales situaciones límite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/>
              <a:t>Por otro lado, </a:t>
            </a:r>
            <a:r>
              <a:rPr lang="es-ES" dirty="0" err="1"/>
              <a:t>Cannon</a:t>
            </a:r>
            <a:r>
              <a:rPr lang="es-ES" dirty="0"/>
              <a:t> y </a:t>
            </a:r>
            <a:r>
              <a:rPr lang="es-ES" dirty="0" err="1"/>
              <a:t>Bard</a:t>
            </a:r>
            <a:r>
              <a:rPr lang="es-ES" dirty="0"/>
              <a:t> plantean que el sujeto </a:t>
            </a:r>
            <a:r>
              <a:rPr lang="es-ES" b="1" dirty="0"/>
              <a:t>tenderá siempre a buscar el equilibrio y a adaptarse al medio a las situaciones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err="1"/>
              <a:t>Cannon</a:t>
            </a:r>
            <a:r>
              <a:rPr lang="es-ES" dirty="0"/>
              <a:t> y </a:t>
            </a:r>
            <a:r>
              <a:rPr lang="es-ES" dirty="0" err="1"/>
              <a:t>Bard</a:t>
            </a:r>
            <a:r>
              <a:rPr lang="es-ES" dirty="0"/>
              <a:t>, a través de sus experimentos, hicieron énfasis en el papel del cerebro en la producción de respuestas y sentimientos fisiológicos. Dichos experimentos apoyaron sustancialmente su teoría de la emoción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/>
              <a:t>Además, consideraron la emoción como un acontecimiento cognitivo. Plantearon que todas las reacciones físicas son iguales para diferentes emociones, y por lo tanto, que sobre la base de las señales fisiológica (únicamente) no podríamos distinguir unas emociones de otras.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8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48640" y="694944"/>
            <a:ext cx="4956048" cy="6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365760" y="1019556"/>
            <a:ext cx="59253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 smtClean="0"/>
              <a:t>¿Cual fue el precedente de la teoría </a:t>
            </a:r>
            <a:r>
              <a:rPr lang="es-ES" sz="2800" b="1" u="sng" dirty="0"/>
              <a:t>l</a:t>
            </a:r>
            <a:r>
              <a:rPr lang="es-ES" sz="2800" b="1" u="sng" dirty="0" smtClean="0"/>
              <a:t>a teoría de Cannon-Bard?</a:t>
            </a:r>
          </a:p>
          <a:p>
            <a:endParaRPr lang="es-ES" dirty="0"/>
          </a:p>
          <a:p>
            <a:r>
              <a:rPr lang="es-ES" dirty="0"/>
              <a:t>Antes de la teoría de Cannon-Bard, prevalecía la de James-</a:t>
            </a:r>
            <a:r>
              <a:rPr lang="es-ES" dirty="0" err="1"/>
              <a:t>Lange</a:t>
            </a:r>
            <a:r>
              <a:rPr lang="es-ES" dirty="0"/>
              <a:t>. Se trata de la teoría periférica de James-</a:t>
            </a:r>
            <a:r>
              <a:rPr lang="es-ES" dirty="0" err="1"/>
              <a:t>Lange</a:t>
            </a:r>
            <a:r>
              <a:rPr lang="es-ES" dirty="0"/>
              <a:t>. Según esta, </a:t>
            </a:r>
            <a:r>
              <a:rPr lang="es-ES" b="1" dirty="0"/>
              <a:t>la percepción de los cambios corporales genera la experiencia emocional</a:t>
            </a:r>
            <a:r>
              <a:rPr lang="es-ES" dirty="0"/>
              <a:t> (es decir, siguiendo el ejemplo anterior, sería “estar tristes porque lloramos</a:t>
            </a:r>
            <a:r>
              <a:rPr lang="es-ES" dirty="0" smtClean="0"/>
              <a:t>”.</a:t>
            </a:r>
          </a:p>
          <a:p>
            <a:endParaRPr lang="es-ES" dirty="0"/>
          </a:p>
          <a:p>
            <a:r>
              <a:rPr lang="es-ES" dirty="0"/>
              <a:t>Según James-</a:t>
            </a:r>
            <a:r>
              <a:rPr lang="es-ES" dirty="0" err="1"/>
              <a:t>Lange</a:t>
            </a:r>
            <a:r>
              <a:rPr lang="es-ES" dirty="0"/>
              <a:t>, la secuencia sería la siguiente: observamos un estímulo (por ejemplo, una cara triste), esta información se envía a la corteza, entonces aparecen las respuestas fisiológicas viscerales y motoras (lloramos). Entonces la corteza percibe las sensaciones de llorar y genera el sentimiento (en este caso, tristeza).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 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424" y="1832496"/>
            <a:ext cx="2267712" cy="275748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238026" y="5091422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effectLst/>
                <a:latin typeface="arial" panose="020B0604020202020204" pitchFamily="34" charset="0"/>
              </a:rPr>
              <a:t>William James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769" y="1832496"/>
            <a:ext cx="2240280" cy="275748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0037319" y="5091422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effectLst/>
                <a:latin typeface="arial" panose="020B0604020202020204" pitchFamily="34" charset="0"/>
              </a:rPr>
              <a:t>Carl Lange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162" y="792051"/>
            <a:ext cx="7323719" cy="487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0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338" y="1046409"/>
            <a:ext cx="7863090" cy="503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0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18624" y="480679"/>
            <a:ext cx="903972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u="sng" dirty="0" smtClean="0"/>
              <a:t>Experimentos de Cannon-Bard</a:t>
            </a:r>
          </a:p>
          <a:p>
            <a:endParaRPr lang="es-ES" i="0" dirty="0">
              <a:effectLst/>
              <a:latin typeface="+mj-lt"/>
            </a:endParaRPr>
          </a:p>
          <a:p>
            <a:r>
              <a:rPr lang="es-ES" dirty="0"/>
              <a:t>A través de sus experimentos, </a:t>
            </a:r>
            <a:r>
              <a:rPr lang="es-ES" dirty="0" err="1"/>
              <a:t>Cannon</a:t>
            </a:r>
            <a:r>
              <a:rPr lang="es-ES" dirty="0"/>
              <a:t> y </a:t>
            </a:r>
            <a:r>
              <a:rPr lang="es-ES" dirty="0" err="1"/>
              <a:t>Bard</a:t>
            </a:r>
            <a:r>
              <a:rPr lang="es-ES" dirty="0"/>
              <a:t> determinaron que </a:t>
            </a:r>
            <a:r>
              <a:rPr lang="es-ES" b="1" dirty="0"/>
              <a:t>la percepción de la emoción que despiertan los estímulos origina dos fenómenos</a:t>
            </a:r>
            <a:r>
              <a:rPr lang="es-ES" dirty="0"/>
              <a:t>: la experiencia consciente de la emoción y cambios generales fisiológicos. Todo ello se origina porque el tálamo envía sus impulsos al córtex cerebral y al hipotálamo.</a:t>
            </a:r>
            <a:endParaRPr lang="en-US" i="0" dirty="0">
              <a:effectLst/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23949" r="11860"/>
          <a:stretch/>
        </p:blipFill>
        <p:spPr>
          <a:xfrm>
            <a:off x="1002943" y="2736358"/>
            <a:ext cx="95631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97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67339" y="842100"/>
            <a:ext cx="1140788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u="sng" dirty="0" err="1" smtClean="0">
                <a:effectLst/>
              </a:rPr>
              <a:t>Efectos</a:t>
            </a:r>
            <a:r>
              <a:rPr lang="en-US" sz="2800" b="1" i="0" u="sng" dirty="0" smtClean="0">
                <a:effectLst/>
              </a:rPr>
              <a:t> de las </a:t>
            </a:r>
            <a:r>
              <a:rPr lang="en-US" sz="2800" b="1" i="0" u="sng" dirty="0" err="1" smtClean="0">
                <a:effectLst/>
              </a:rPr>
              <a:t>emociones</a:t>
            </a:r>
            <a:endParaRPr lang="en-US" sz="2800" b="1" i="0" u="sng" dirty="0" smtClean="0">
              <a:effectLst/>
            </a:endParaRPr>
          </a:p>
          <a:p>
            <a:endParaRPr lang="es-ES" sz="2800" dirty="0">
              <a:solidFill>
                <a:srgbClr val="3A3648"/>
              </a:solidFill>
            </a:endParaRPr>
          </a:p>
          <a:p>
            <a:r>
              <a:rPr lang="es-ES" sz="2800" dirty="0"/>
              <a:t>Por otro lado, la teoría de Cannon-Bard afirma que las experiencias emocionales conscientes, las reacciones fisiológicas y la conducta son eventos relativamente independientes</a:t>
            </a:r>
            <a:r>
              <a:rPr lang="es-ES" sz="2800" dirty="0" smtClean="0"/>
              <a:t>.</a:t>
            </a:r>
          </a:p>
          <a:p>
            <a:endParaRPr lang="es-ES" sz="2800" dirty="0"/>
          </a:p>
          <a:p>
            <a:r>
              <a:rPr lang="es-ES" sz="2800" dirty="0"/>
              <a:t>Así, según los autores, los estímulos emocionales tienen dos efectos </a:t>
            </a:r>
            <a:r>
              <a:rPr lang="es-ES" sz="2800" dirty="0" err="1"/>
              <a:t>excitatorios</a:t>
            </a:r>
            <a:r>
              <a:rPr lang="es-ES" sz="2800" dirty="0"/>
              <a:t> independientes: por un lado provocan el sentimiento de la emoción en el cerebro, y por el otro, la expresión de la emoción en los sistemas nerviosos autónomo y somático.</a:t>
            </a:r>
          </a:p>
          <a:p>
            <a:endParaRPr lang="en-US" i="0" dirty="0">
              <a:solidFill>
                <a:srgbClr val="3A3648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2945718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346</TotalTime>
  <Words>422</Words>
  <Application>Microsoft Office PowerPoint</Application>
  <PresentationFormat>Panorámica</PresentationFormat>
  <Paragraphs>90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Arial</vt:lpstr>
      <vt:lpstr>Tw Cen MT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¿las emociones afectan nuestro cuerpo ?</vt:lpstr>
      <vt:lpstr>Presentación de PowerPoint</vt:lpstr>
      <vt:lpstr>Presentación de PowerPoint</vt:lpstr>
      <vt:lpstr>Presentación de PowerPoint</vt:lpstr>
      <vt:lpstr>Presentación de PowerPoint</vt:lpstr>
      <vt:lpstr>GRACIAS </vt:lpstr>
    </vt:vector>
  </TitlesOfParts>
  <Company>Dixguel03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user</cp:lastModifiedBy>
  <cp:revision>22</cp:revision>
  <dcterms:created xsi:type="dcterms:W3CDTF">2020-09-14T14:43:59Z</dcterms:created>
  <dcterms:modified xsi:type="dcterms:W3CDTF">2020-09-15T14:46:05Z</dcterms:modified>
</cp:coreProperties>
</file>