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59" r:id="rId4"/>
  </p:sldIdLst>
  <p:sldSz cx="12192000" cy="6858000"/>
  <p:notesSz cx="6858000" cy="9144000"/>
  <p:defaultTex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85" d="100"/>
          <a:sy n="85" d="100"/>
        </p:scale>
        <p:origin x="180"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editar el estilo de subtítulo del patrón</a:t>
            </a:r>
            <a:endParaRPr lang="en-US" dirty="0"/>
          </a:p>
        </p:txBody>
      </p:sp>
      <p:sp>
        <p:nvSpPr>
          <p:cNvPr id="4" name="Date Placeholder 3"/>
          <p:cNvSpPr>
            <a:spLocks noGrp="1"/>
          </p:cNvSpPr>
          <p:nvPr>
            <p:ph type="dt" sz="half" idx="10"/>
          </p:nvPr>
        </p:nvSpPr>
        <p:spPr/>
        <p:txBody>
          <a:bodyPr/>
          <a:lstStyle/>
          <a:p>
            <a:fld id="{0D5FEC76-B19D-4751-A3B7-FB1223CCFACA}" type="datetimeFigureOut">
              <a:rPr lang="es-CO" smtClean="0"/>
              <a:t>9/04/2021</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2AF54AB1-C1AE-4596-9951-1BAFBAC2D471}" type="slidenum">
              <a:rPr lang="es-CO" smtClean="0"/>
              <a:t>‹Nº›</a:t>
            </a:fld>
            <a:endParaRPr lang="es-CO"/>
          </a:p>
        </p:txBody>
      </p:sp>
    </p:spTree>
    <p:extLst>
      <p:ext uri="{BB962C8B-B14F-4D97-AF65-F5344CB8AC3E}">
        <p14:creationId xmlns:p14="http://schemas.microsoft.com/office/powerpoint/2010/main" val="39755114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0D5FEC76-B19D-4751-A3B7-FB1223CCFACA}" type="datetimeFigureOut">
              <a:rPr lang="es-CO" smtClean="0"/>
              <a:t>9/04/2021</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2AF54AB1-C1AE-4596-9951-1BAFBAC2D471}" type="slidenum">
              <a:rPr lang="es-CO" smtClean="0"/>
              <a:t>‹Nº›</a:t>
            </a:fld>
            <a:endParaRPr lang="es-CO"/>
          </a:p>
        </p:txBody>
      </p:sp>
    </p:spTree>
    <p:extLst>
      <p:ext uri="{BB962C8B-B14F-4D97-AF65-F5344CB8AC3E}">
        <p14:creationId xmlns:p14="http://schemas.microsoft.com/office/powerpoint/2010/main" val="9223366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0D5FEC76-B19D-4751-A3B7-FB1223CCFACA}" type="datetimeFigureOut">
              <a:rPr lang="es-CO" smtClean="0"/>
              <a:t>9/04/2021</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2AF54AB1-C1AE-4596-9951-1BAFBAC2D471}" type="slidenum">
              <a:rPr lang="es-CO" smtClean="0"/>
              <a:t>‹Nº›</a:t>
            </a:fld>
            <a:endParaRPr lang="es-CO"/>
          </a:p>
        </p:txBody>
      </p:sp>
    </p:spTree>
    <p:extLst>
      <p:ext uri="{BB962C8B-B14F-4D97-AF65-F5344CB8AC3E}">
        <p14:creationId xmlns:p14="http://schemas.microsoft.com/office/powerpoint/2010/main" val="37282345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0D5FEC76-B19D-4751-A3B7-FB1223CCFACA}" type="datetimeFigureOut">
              <a:rPr lang="es-CO" smtClean="0"/>
              <a:t>9/04/2021</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2AF54AB1-C1AE-4596-9951-1BAFBAC2D471}" type="slidenum">
              <a:rPr lang="es-CO" smtClean="0"/>
              <a:t>‹Nº›</a:t>
            </a:fld>
            <a:endParaRPr lang="es-CO"/>
          </a:p>
        </p:txBody>
      </p:sp>
    </p:spTree>
    <p:extLst>
      <p:ext uri="{BB962C8B-B14F-4D97-AF65-F5344CB8AC3E}">
        <p14:creationId xmlns:p14="http://schemas.microsoft.com/office/powerpoint/2010/main" val="14785917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0D5FEC76-B19D-4751-A3B7-FB1223CCFACA}" type="datetimeFigureOut">
              <a:rPr lang="es-CO" smtClean="0"/>
              <a:t>9/04/2021</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2AF54AB1-C1AE-4596-9951-1BAFBAC2D471}" type="slidenum">
              <a:rPr lang="es-CO" smtClean="0"/>
              <a:t>‹Nº›</a:t>
            </a:fld>
            <a:endParaRPr lang="es-CO"/>
          </a:p>
        </p:txBody>
      </p:sp>
    </p:spTree>
    <p:extLst>
      <p:ext uri="{BB962C8B-B14F-4D97-AF65-F5344CB8AC3E}">
        <p14:creationId xmlns:p14="http://schemas.microsoft.com/office/powerpoint/2010/main" val="745089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0D5FEC76-B19D-4751-A3B7-FB1223CCFACA}" type="datetimeFigureOut">
              <a:rPr lang="es-CO" smtClean="0"/>
              <a:t>9/04/2021</a:t>
            </a:fld>
            <a:endParaRPr lang="es-CO"/>
          </a:p>
        </p:txBody>
      </p:sp>
      <p:sp>
        <p:nvSpPr>
          <p:cNvPr id="6" name="Footer Placeholder 5"/>
          <p:cNvSpPr>
            <a:spLocks noGrp="1"/>
          </p:cNvSpPr>
          <p:nvPr>
            <p:ph type="ftr" sz="quarter" idx="11"/>
          </p:nvPr>
        </p:nvSpPr>
        <p:spPr/>
        <p:txBody>
          <a:bodyPr/>
          <a:lstStyle/>
          <a:p>
            <a:endParaRPr lang="es-CO"/>
          </a:p>
        </p:txBody>
      </p:sp>
      <p:sp>
        <p:nvSpPr>
          <p:cNvPr id="7" name="Slide Number Placeholder 6"/>
          <p:cNvSpPr>
            <a:spLocks noGrp="1"/>
          </p:cNvSpPr>
          <p:nvPr>
            <p:ph type="sldNum" sz="quarter" idx="12"/>
          </p:nvPr>
        </p:nvSpPr>
        <p:spPr/>
        <p:txBody>
          <a:bodyPr/>
          <a:lstStyle/>
          <a:p>
            <a:fld id="{2AF54AB1-C1AE-4596-9951-1BAFBAC2D471}" type="slidenum">
              <a:rPr lang="es-CO" smtClean="0"/>
              <a:t>‹Nº›</a:t>
            </a:fld>
            <a:endParaRPr lang="es-CO"/>
          </a:p>
        </p:txBody>
      </p:sp>
    </p:spTree>
    <p:extLst>
      <p:ext uri="{BB962C8B-B14F-4D97-AF65-F5344CB8AC3E}">
        <p14:creationId xmlns:p14="http://schemas.microsoft.com/office/powerpoint/2010/main" val="25687250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4" name="Content Placeholder 3"/>
          <p:cNvSpPr>
            <a:spLocks noGrp="1"/>
          </p:cNvSpPr>
          <p:nvPr>
            <p:ph sz="half" idx="2"/>
          </p:nvPr>
        </p:nvSpPr>
        <p:spPr>
          <a:xfrm>
            <a:off x="839788" y="2505075"/>
            <a:ext cx="5157787" cy="368458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6" name="Content Placeholder 5"/>
          <p:cNvSpPr>
            <a:spLocks noGrp="1"/>
          </p:cNvSpPr>
          <p:nvPr>
            <p:ph sz="quarter" idx="4"/>
          </p:nvPr>
        </p:nvSpPr>
        <p:spPr>
          <a:xfrm>
            <a:off x="6172200" y="2505075"/>
            <a:ext cx="5183188" cy="368458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0D5FEC76-B19D-4751-A3B7-FB1223CCFACA}" type="datetimeFigureOut">
              <a:rPr lang="es-CO" smtClean="0"/>
              <a:t>9/04/2021</a:t>
            </a:fld>
            <a:endParaRPr lang="es-CO"/>
          </a:p>
        </p:txBody>
      </p:sp>
      <p:sp>
        <p:nvSpPr>
          <p:cNvPr id="8" name="Footer Placeholder 7"/>
          <p:cNvSpPr>
            <a:spLocks noGrp="1"/>
          </p:cNvSpPr>
          <p:nvPr>
            <p:ph type="ftr" sz="quarter" idx="11"/>
          </p:nvPr>
        </p:nvSpPr>
        <p:spPr/>
        <p:txBody>
          <a:bodyPr/>
          <a:lstStyle/>
          <a:p>
            <a:endParaRPr lang="es-CO"/>
          </a:p>
        </p:txBody>
      </p:sp>
      <p:sp>
        <p:nvSpPr>
          <p:cNvPr id="9" name="Slide Number Placeholder 8"/>
          <p:cNvSpPr>
            <a:spLocks noGrp="1"/>
          </p:cNvSpPr>
          <p:nvPr>
            <p:ph type="sldNum" sz="quarter" idx="12"/>
          </p:nvPr>
        </p:nvSpPr>
        <p:spPr/>
        <p:txBody>
          <a:bodyPr/>
          <a:lstStyle/>
          <a:p>
            <a:fld id="{2AF54AB1-C1AE-4596-9951-1BAFBAC2D471}" type="slidenum">
              <a:rPr lang="es-CO" smtClean="0"/>
              <a:t>‹Nº›</a:t>
            </a:fld>
            <a:endParaRPr lang="es-CO"/>
          </a:p>
        </p:txBody>
      </p:sp>
    </p:spTree>
    <p:extLst>
      <p:ext uri="{BB962C8B-B14F-4D97-AF65-F5344CB8AC3E}">
        <p14:creationId xmlns:p14="http://schemas.microsoft.com/office/powerpoint/2010/main" val="26459934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0D5FEC76-B19D-4751-A3B7-FB1223CCFACA}" type="datetimeFigureOut">
              <a:rPr lang="es-CO" smtClean="0"/>
              <a:t>9/04/2021</a:t>
            </a:fld>
            <a:endParaRPr lang="es-CO"/>
          </a:p>
        </p:txBody>
      </p:sp>
      <p:sp>
        <p:nvSpPr>
          <p:cNvPr id="4" name="Footer Placeholder 3"/>
          <p:cNvSpPr>
            <a:spLocks noGrp="1"/>
          </p:cNvSpPr>
          <p:nvPr>
            <p:ph type="ftr" sz="quarter" idx="11"/>
          </p:nvPr>
        </p:nvSpPr>
        <p:spPr/>
        <p:txBody>
          <a:bodyPr/>
          <a:lstStyle/>
          <a:p>
            <a:endParaRPr lang="es-CO"/>
          </a:p>
        </p:txBody>
      </p:sp>
      <p:sp>
        <p:nvSpPr>
          <p:cNvPr id="5" name="Slide Number Placeholder 4"/>
          <p:cNvSpPr>
            <a:spLocks noGrp="1"/>
          </p:cNvSpPr>
          <p:nvPr>
            <p:ph type="sldNum" sz="quarter" idx="12"/>
          </p:nvPr>
        </p:nvSpPr>
        <p:spPr/>
        <p:txBody>
          <a:bodyPr/>
          <a:lstStyle/>
          <a:p>
            <a:fld id="{2AF54AB1-C1AE-4596-9951-1BAFBAC2D471}" type="slidenum">
              <a:rPr lang="es-CO" smtClean="0"/>
              <a:t>‹Nº›</a:t>
            </a:fld>
            <a:endParaRPr lang="es-CO"/>
          </a:p>
        </p:txBody>
      </p:sp>
    </p:spTree>
    <p:extLst>
      <p:ext uri="{BB962C8B-B14F-4D97-AF65-F5344CB8AC3E}">
        <p14:creationId xmlns:p14="http://schemas.microsoft.com/office/powerpoint/2010/main" val="34345926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D5FEC76-B19D-4751-A3B7-FB1223CCFACA}" type="datetimeFigureOut">
              <a:rPr lang="es-CO" smtClean="0"/>
              <a:t>9/04/2021</a:t>
            </a:fld>
            <a:endParaRPr lang="es-CO"/>
          </a:p>
        </p:txBody>
      </p:sp>
      <p:sp>
        <p:nvSpPr>
          <p:cNvPr id="3" name="Footer Placeholder 2"/>
          <p:cNvSpPr>
            <a:spLocks noGrp="1"/>
          </p:cNvSpPr>
          <p:nvPr>
            <p:ph type="ftr" sz="quarter" idx="11"/>
          </p:nvPr>
        </p:nvSpPr>
        <p:spPr/>
        <p:txBody>
          <a:bodyPr/>
          <a:lstStyle/>
          <a:p>
            <a:endParaRPr lang="es-CO"/>
          </a:p>
        </p:txBody>
      </p:sp>
      <p:sp>
        <p:nvSpPr>
          <p:cNvPr id="4" name="Slide Number Placeholder 3"/>
          <p:cNvSpPr>
            <a:spLocks noGrp="1"/>
          </p:cNvSpPr>
          <p:nvPr>
            <p:ph type="sldNum" sz="quarter" idx="12"/>
          </p:nvPr>
        </p:nvSpPr>
        <p:spPr/>
        <p:txBody>
          <a:bodyPr/>
          <a:lstStyle/>
          <a:p>
            <a:fld id="{2AF54AB1-C1AE-4596-9951-1BAFBAC2D471}" type="slidenum">
              <a:rPr lang="es-CO" smtClean="0"/>
              <a:t>‹Nº›</a:t>
            </a:fld>
            <a:endParaRPr lang="es-CO"/>
          </a:p>
        </p:txBody>
      </p:sp>
    </p:spTree>
    <p:extLst>
      <p:ext uri="{BB962C8B-B14F-4D97-AF65-F5344CB8AC3E}">
        <p14:creationId xmlns:p14="http://schemas.microsoft.com/office/powerpoint/2010/main" val="36766333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0D5FEC76-B19D-4751-A3B7-FB1223CCFACA}" type="datetimeFigureOut">
              <a:rPr lang="es-CO" smtClean="0"/>
              <a:t>9/04/2021</a:t>
            </a:fld>
            <a:endParaRPr lang="es-CO"/>
          </a:p>
        </p:txBody>
      </p:sp>
      <p:sp>
        <p:nvSpPr>
          <p:cNvPr id="6" name="Footer Placeholder 5"/>
          <p:cNvSpPr>
            <a:spLocks noGrp="1"/>
          </p:cNvSpPr>
          <p:nvPr>
            <p:ph type="ftr" sz="quarter" idx="11"/>
          </p:nvPr>
        </p:nvSpPr>
        <p:spPr/>
        <p:txBody>
          <a:bodyPr/>
          <a:lstStyle/>
          <a:p>
            <a:endParaRPr lang="es-CO"/>
          </a:p>
        </p:txBody>
      </p:sp>
      <p:sp>
        <p:nvSpPr>
          <p:cNvPr id="7" name="Slide Number Placeholder 6"/>
          <p:cNvSpPr>
            <a:spLocks noGrp="1"/>
          </p:cNvSpPr>
          <p:nvPr>
            <p:ph type="sldNum" sz="quarter" idx="12"/>
          </p:nvPr>
        </p:nvSpPr>
        <p:spPr/>
        <p:txBody>
          <a:bodyPr/>
          <a:lstStyle/>
          <a:p>
            <a:fld id="{2AF54AB1-C1AE-4596-9951-1BAFBAC2D471}" type="slidenum">
              <a:rPr lang="es-CO" smtClean="0"/>
              <a:t>‹Nº›</a:t>
            </a:fld>
            <a:endParaRPr lang="es-CO"/>
          </a:p>
        </p:txBody>
      </p:sp>
    </p:spTree>
    <p:extLst>
      <p:ext uri="{BB962C8B-B14F-4D97-AF65-F5344CB8AC3E}">
        <p14:creationId xmlns:p14="http://schemas.microsoft.com/office/powerpoint/2010/main" val="15141420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0D5FEC76-B19D-4751-A3B7-FB1223CCFACA}" type="datetimeFigureOut">
              <a:rPr lang="es-CO" smtClean="0"/>
              <a:t>9/04/2021</a:t>
            </a:fld>
            <a:endParaRPr lang="es-CO"/>
          </a:p>
        </p:txBody>
      </p:sp>
      <p:sp>
        <p:nvSpPr>
          <p:cNvPr id="6" name="Footer Placeholder 5"/>
          <p:cNvSpPr>
            <a:spLocks noGrp="1"/>
          </p:cNvSpPr>
          <p:nvPr>
            <p:ph type="ftr" sz="quarter" idx="11"/>
          </p:nvPr>
        </p:nvSpPr>
        <p:spPr/>
        <p:txBody>
          <a:bodyPr/>
          <a:lstStyle/>
          <a:p>
            <a:endParaRPr lang="es-CO"/>
          </a:p>
        </p:txBody>
      </p:sp>
      <p:sp>
        <p:nvSpPr>
          <p:cNvPr id="7" name="Slide Number Placeholder 6"/>
          <p:cNvSpPr>
            <a:spLocks noGrp="1"/>
          </p:cNvSpPr>
          <p:nvPr>
            <p:ph type="sldNum" sz="quarter" idx="12"/>
          </p:nvPr>
        </p:nvSpPr>
        <p:spPr/>
        <p:txBody>
          <a:bodyPr/>
          <a:lstStyle/>
          <a:p>
            <a:fld id="{2AF54AB1-C1AE-4596-9951-1BAFBAC2D471}" type="slidenum">
              <a:rPr lang="es-CO" smtClean="0"/>
              <a:t>‹Nº›</a:t>
            </a:fld>
            <a:endParaRPr lang="es-CO"/>
          </a:p>
        </p:txBody>
      </p:sp>
    </p:spTree>
    <p:extLst>
      <p:ext uri="{BB962C8B-B14F-4D97-AF65-F5344CB8AC3E}">
        <p14:creationId xmlns:p14="http://schemas.microsoft.com/office/powerpoint/2010/main" val="41841194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D5FEC76-B19D-4751-A3B7-FB1223CCFACA}" type="datetimeFigureOut">
              <a:rPr lang="es-CO" smtClean="0"/>
              <a:t>9/04/2021</a:t>
            </a:fld>
            <a:endParaRPr lang="es-CO"/>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CO"/>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AF54AB1-C1AE-4596-9951-1BAFBAC2D471}" type="slidenum">
              <a:rPr lang="es-CO" smtClean="0"/>
              <a:t>‹Nº›</a:t>
            </a:fld>
            <a:endParaRPr lang="es-CO"/>
          </a:p>
        </p:txBody>
      </p:sp>
    </p:spTree>
    <p:extLst>
      <p:ext uri="{BB962C8B-B14F-4D97-AF65-F5344CB8AC3E}">
        <p14:creationId xmlns:p14="http://schemas.microsoft.com/office/powerpoint/2010/main" val="114688003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hyperlink" Target="http://alexanderriosar.ucoz.es/LABORATORIO/Materiales_de_laboratorio.pdf" TargetMode="External"/><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 Id="rId5" Type="http://schemas.openxmlformats.org/officeDocument/2006/relationships/image" Target="../media/image8.png"/><Relationship Id="rId4"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Imagen 6"/>
          <p:cNvPicPr>
            <a:picLocks noChangeAspect="1"/>
          </p:cNvPicPr>
          <p:nvPr/>
        </p:nvPicPr>
        <p:blipFill>
          <a:blip r:embed="rId2"/>
          <a:stretch>
            <a:fillRect/>
          </a:stretch>
        </p:blipFill>
        <p:spPr>
          <a:xfrm>
            <a:off x="8966909" y="4724400"/>
            <a:ext cx="1847850" cy="2133600"/>
          </a:xfrm>
          <a:prstGeom prst="rect">
            <a:avLst/>
          </a:prstGeom>
        </p:spPr>
      </p:pic>
      <p:sp>
        <p:nvSpPr>
          <p:cNvPr id="2" name="Título 1"/>
          <p:cNvSpPr>
            <a:spLocks noGrp="1"/>
          </p:cNvSpPr>
          <p:nvPr>
            <p:ph type="title"/>
          </p:nvPr>
        </p:nvSpPr>
        <p:spPr>
          <a:xfrm>
            <a:off x="361245" y="331259"/>
            <a:ext cx="11082868" cy="684742"/>
          </a:xfrm>
        </p:spPr>
        <p:txBody>
          <a:bodyPr>
            <a:normAutofit fontScale="90000"/>
          </a:bodyPr>
          <a:lstStyle/>
          <a:p>
            <a:r>
              <a:rPr lang="es-CO" dirty="0"/>
              <a:t>	</a:t>
            </a:r>
            <a:r>
              <a:rPr lang="es-CO" sz="2400" b="1" u="sng" dirty="0">
                <a:latin typeface="Times New Roman" panose="02020603050405020304" pitchFamily="18" charset="0"/>
                <a:cs typeface="Times New Roman" panose="02020603050405020304" pitchFamily="18" charset="0"/>
              </a:rPr>
              <a:t>Material y utillaje para pesaje y medición de líquidos y </a:t>
            </a:r>
            <a:r>
              <a:rPr lang="es-CO" sz="2400" b="1" u="sng" dirty="0" smtClean="0">
                <a:latin typeface="Times New Roman" panose="02020603050405020304" pitchFamily="18" charset="0"/>
                <a:cs typeface="Times New Roman" panose="02020603050405020304" pitchFamily="18" charset="0"/>
              </a:rPr>
              <a:t>sólidos</a:t>
            </a:r>
            <a:r>
              <a:rPr lang="es-CO" dirty="0" smtClean="0">
                <a:latin typeface="Times New Roman" panose="02020603050405020304" pitchFamily="18" charset="0"/>
                <a:cs typeface="Times New Roman" panose="02020603050405020304" pitchFamily="18" charset="0"/>
              </a:rPr>
              <a:t>.</a:t>
            </a:r>
            <a:endParaRPr lang="es-CO" dirty="0">
              <a:latin typeface="Times New Roman" panose="02020603050405020304" pitchFamily="18" charset="0"/>
              <a:cs typeface="Times New Roman" panose="02020603050405020304" pitchFamily="18" charset="0"/>
            </a:endParaRPr>
          </a:p>
        </p:txBody>
      </p:sp>
      <p:sp>
        <p:nvSpPr>
          <p:cNvPr id="5" name="Marcador de contenido 4"/>
          <p:cNvSpPr>
            <a:spLocks noGrp="1"/>
          </p:cNvSpPr>
          <p:nvPr>
            <p:ph idx="1"/>
          </p:nvPr>
        </p:nvSpPr>
        <p:spPr>
          <a:xfrm>
            <a:off x="838199" y="1253068"/>
            <a:ext cx="11082867" cy="4923896"/>
          </a:xfrm>
        </p:spPr>
        <p:txBody>
          <a:bodyPr>
            <a:normAutofit/>
          </a:bodyPr>
          <a:lstStyle/>
          <a:p>
            <a:r>
              <a:rPr lang="es-CO" sz="2200" b="1" dirty="0">
                <a:latin typeface="Times New Roman" panose="02020603050405020304" pitchFamily="18" charset="0"/>
                <a:cs typeface="Times New Roman" panose="02020603050405020304" pitchFamily="18" charset="0"/>
              </a:rPr>
              <a:t>Balanza granataria</a:t>
            </a:r>
            <a:r>
              <a:rPr lang="es-CO" sz="2200" dirty="0">
                <a:latin typeface="Times New Roman" panose="02020603050405020304" pitchFamily="18" charset="0"/>
                <a:cs typeface="Times New Roman" panose="02020603050405020304" pitchFamily="18" charset="0"/>
              </a:rPr>
              <a:t>: se utiliza para determinar o pesar sustancias con una precisión promedio media o baja. Tiene una sensibilidad de 0.1 g o 0.01 g, típicamente con capacidades de pesada de 100 a 200 g con una precisión de 0.001 g</a:t>
            </a:r>
          </a:p>
          <a:p>
            <a:r>
              <a:rPr lang="es-CO" sz="2200" b="1" dirty="0">
                <a:latin typeface="Times New Roman" panose="02020603050405020304" pitchFamily="18" charset="0"/>
                <a:cs typeface="Times New Roman" panose="02020603050405020304" pitchFamily="18" charset="0"/>
              </a:rPr>
              <a:t>Balanza analítica</a:t>
            </a:r>
            <a:r>
              <a:rPr lang="es-CO" sz="2200" dirty="0">
                <a:latin typeface="Times New Roman" panose="02020603050405020304" pitchFamily="18" charset="0"/>
                <a:cs typeface="Times New Roman" panose="02020603050405020304" pitchFamily="18" charset="0"/>
              </a:rPr>
              <a:t>: es un instrumento muy preciso (generalmente </a:t>
            </a:r>
            <a:r>
              <a:rPr lang="es-CO" sz="2200" dirty="0" smtClean="0">
                <a:latin typeface="Times New Roman" panose="02020603050405020304" pitchFamily="18" charset="0"/>
                <a:cs typeface="Times New Roman" panose="02020603050405020304" pitchFamily="18" charset="0"/>
              </a:rPr>
              <a:t>digital) para </a:t>
            </a:r>
            <a:r>
              <a:rPr lang="es-CO" sz="2200" dirty="0">
                <a:latin typeface="Times New Roman" panose="02020603050405020304" pitchFamily="18" charset="0"/>
                <a:cs typeface="Times New Roman" panose="02020603050405020304" pitchFamily="18" charset="0"/>
              </a:rPr>
              <a:t>pesar con un pequeño margen de error. Puede pesar la masa de </a:t>
            </a:r>
            <a:r>
              <a:rPr lang="es-CO" sz="2200" dirty="0" smtClean="0">
                <a:latin typeface="Times New Roman" panose="02020603050405020304" pitchFamily="18" charset="0"/>
                <a:cs typeface="Times New Roman" panose="02020603050405020304" pitchFamily="18" charset="0"/>
              </a:rPr>
              <a:t>una sustancia </a:t>
            </a:r>
            <a:r>
              <a:rPr lang="es-CO" sz="2200" dirty="0">
                <a:latin typeface="Times New Roman" panose="02020603050405020304" pitchFamily="18" charset="0"/>
                <a:cs typeface="Times New Roman" panose="02020603050405020304" pitchFamily="18" charset="0"/>
              </a:rPr>
              <a:t>en gramos, con una incertidumbre de 0.00001 g (0.01 mg)</a:t>
            </a:r>
          </a:p>
          <a:p>
            <a:r>
              <a:rPr lang="es-CO" sz="2200" dirty="0">
                <a:latin typeface="Times New Roman" panose="02020603050405020304" pitchFamily="18" charset="0"/>
                <a:cs typeface="Times New Roman" panose="02020603050405020304" pitchFamily="18" charset="0"/>
              </a:rPr>
              <a:t>Para pesar un </a:t>
            </a:r>
            <a:r>
              <a:rPr lang="es-CO" sz="2200" b="1" dirty="0">
                <a:latin typeface="Times New Roman" panose="02020603050405020304" pitchFamily="18" charset="0"/>
                <a:cs typeface="Times New Roman" panose="02020603050405020304" pitchFamily="18" charset="0"/>
              </a:rPr>
              <a:t>sólido</a:t>
            </a:r>
            <a:r>
              <a:rPr lang="es-CO" sz="2200" dirty="0">
                <a:latin typeface="Times New Roman" panose="02020603050405020304" pitchFamily="18" charset="0"/>
                <a:cs typeface="Times New Roman" panose="02020603050405020304" pitchFamily="18" charset="0"/>
              </a:rPr>
              <a:t>, se pondrá un recipiente de pesada (navecilla de pesada o pesa sustancias) sobre el plato de la balanza y luego ajuste a cero presionando el botón de tara correspondiente.</a:t>
            </a:r>
          </a:p>
          <a:p>
            <a:r>
              <a:rPr lang="es-CO" sz="2200" dirty="0">
                <a:latin typeface="Times New Roman" panose="02020603050405020304" pitchFamily="18" charset="0"/>
                <a:cs typeface="Times New Roman" panose="02020603050405020304" pitchFamily="18" charset="0"/>
              </a:rPr>
              <a:t>Los </a:t>
            </a:r>
            <a:r>
              <a:rPr lang="es-CO" sz="2200" b="1" dirty="0" smtClean="0">
                <a:latin typeface="Times New Roman" panose="02020603050405020304" pitchFamily="18" charset="0"/>
                <a:cs typeface="Times New Roman" panose="02020603050405020304" pitchFamily="18" charset="0"/>
              </a:rPr>
              <a:t>líquidos</a:t>
            </a:r>
            <a:r>
              <a:rPr lang="es-CO" sz="2200" dirty="0" smtClean="0">
                <a:latin typeface="Times New Roman" panose="02020603050405020304" pitchFamily="18" charset="0"/>
                <a:cs typeface="Times New Roman" panose="02020603050405020304" pitchFamily="18" charset="0"/>
              </a:rPr>
              <a:t> se </a:t>
            </a:r>
            <a:r>
              <a:rPr lang="es-CO" sz="2200" dirty="0">
                <a:latin typeface="Times New Roman" panose="02020603050405020304" pitchFamily="18" charset="0"/>
                <a:cs typeface="Times New Roman" panose="02020603050405020304" pitchFamily="18" charset="0"/>
              </a:rPr>
              <a:t>pueden pesar con la ayuda de un gotero y un recipiente (matraz, Erlenmeyer, etc.). </a:t>
            </a:r>
            <a:r>
              <a:rPr lang="es-CO" sz="2200" dirty="0" smtClean="0">
                <a:latin typeface="Times New Roman" panose="02020603050405020304" pitchFamily="18" charset="0"/>
                <a:cs typeface="Times New Roman" panose="02020603050405020304" pitchFamily="18" charset="0"/>
              </a:rPr>
              <a:t>A </a:t>
            </a:r>
            <a:r>
              <a:rPr lang="es-CO" sz="2200" dirty="0">
                <a:latin typeface="Times New Roman" panose="02020603050405020304" pitchFamily="18" charset="0"/>
                <a:cs typeface="Times New Roman" panose="02020603050405020304" pitchFamily="18" charset="0"/>
              </a:rPr>
              <a:t>continuación, agregar con una espátula, la cantidad de sustancia hasta alcanzar el valor de la masa requerida.</a:t>
            </a:r>
          </a:p>
          <a:p>
            <a:endParaRPr lang="es-CO" dirty="0">
              <a:latin typeface="Times New Roman" panose="02020603050405020304" pitchFamily="18" charset="0"/>
              <a:cs typeface="Times New Roman" panose="02020603050405020304" pitchFamily="18" charset="0"/>
            </a:endParaRPr>
          </a:p>
        </p:txBody>
      </p:sp>
      <p:pic>
        <p:nvPicPr>
          <p:cNvPr id="8" name="Imagen 7"/>
          <p:cNvPicPr>
            <a:picLocks noChangeAspect="1"/>
          </p:cNvPicPr>
          <p:nvPr/>
        </p:nvPicPr>
        <p:blipFill>
          <a:blip r:embed="rId3"/>
          <a:stretch>
            <a:fillRect/>
          </a:stretch>
        </p:blipFill>
        <p:spPr>
          <a:xfrm>
            <a:off x="1864079" y="4993835"/>
            <a:ext cx="2257425" cy="2028825"/>
          </a:xfrm>
          <a:prstGeom prst="rect">
            <a:avLst/>
          </a:prstGeom>
        </p:spPr>
      </p:pic>
      <p:pic>
        <p:nvPicPr>
          <p:cNvPr id="9" name="Imagen 8"/>
          <p:cNvPicPr>
            <a:picLocks noChangeAspect="1"/>
          </p:cNvPicPr>
          <p:nvPr/>
        </p:nvPicPr>
        <p:blipFill>
          <a:blip r:embed="rId4"/>
          <a:stretch>
            <a:fillRect/>
          </a:stretch>
        </p:blipFill>
        <p:spPr>
          <a:xfrm>
            <a:off x="5147384" y="4872037"/>
            <a:ext cx="2486025" cy="1838325"/>
          </a:xfrm>
          <a:prstGeom prst="rect">
            <a:avLst/>
          </a:prstGeom>
        </p:spPr>
      </p:pic>
    </p:spTree>
    <p:extLst>
      <p:ext uri="{BB962C8B-B14F-4D97-AF65-F5344CB8AC3E}">
        <p14:creationId xmlns:p14="http://schemas.microsoft.com/office/powerpoint/2010/main" val="50366989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p:cNvPicPr>
            <a:picLocks noChangeAspect="1"/>
          </p:cNvPicPr>
          <p:nvPr/>
        </p:nvPicPr>
        <p:blipFill>
          <a:blip r:embed="rId2"/>
          <a:stretch>
            <a:fillRect/>
          </a:stretch>
        </p:blipFill>
        <p:spPr>
          <a:xfrm>
            <a:off x="1061156" y="1162754"/>
            <a:ext cx="10792177" cy="5463823"/>
          </a:xfrm>
          <a:prstGeom prst="rect">
            <a:avLst/>
          </a:prstGeom>
        </p:spPr>
      </p:pic>
      <p:sp>
        <p:nvSpPr>
          <p:cNvPr id="2" name="Título 1"/>
          <p:cNvSpPr>
            <a:spLocks noGrp="1"/>
          </p:cNvSpPr>
          <p:nvPr>
            <p:ph type="title"/>
          </p:nvPr>
        </p:nvSpPr>
        <p:spPr>
          <a:xfrm>
            <a:off x="838200" y="225778"/>
            <a:ext cx="10515600" cy="1140178"/>
          </a:xfrm>
        </p:spPr>
        <p:txBody>
          <a:bodyPr>
            <a:noAutofit/>
          </a:bodyPr>
          <a:lstStyle/>
          <a:p>
            <a:pPr algn="ctr"/>
            <a:r>
              <a:rPr lang="es-CO" sz="2400" b="1" dirty="0">
                <a:latin typeface="Times New Roman" panose="02020603050405020304" pitchFamily="18" charset="0"/>
                <a:cs typeface="Times New Roman" panose="02020603050405020304" pitchFamily="18" charset="0"/>
              </a:rPr>
              <a:t>Material volumétrico</a:t>
            </a:r>
            <a:br>
              <a:rPr lang="es-CO" sz="2400" b="1" dirty="0">
                <a:latin typeface="Times New Roman" panose="02020603050405020304" pitchFamily="18" charset="0"/>
                <a:cs typeface="Times New Roman" panose="02020603050405020304" pitchFamily="18" charset="0"/>
              </a:rPr>
            </a:br>
            <a:r>
              <a:rPr lang="es-CO" sz="2400" b="1" dirty="0">
                <a:latin typeface="Times New Roman" panose="02020603050405020304" pitchFamily="18" charset="0"/>
                <a:cs typeface="Times New Roman" panose="02020603050405020304" pitchFamily="18" charset="0"/>
              </a:rPr>
              <a:t>Los instrumentos o equipos que más se utilizan para medir volúmenes de líquidos son:</a:t>
            </a:r>
            <a:br>
              <a:rPr lang="es-CO" sz="2400" b="1" dirty="0">
                <a:latin typeface="Times New Roman" panose="02020603050405020304" pitchFamily="18" charset="0"/>
                <a:cs typeface="Times New Roman" panose="02020603050405020304" pitchFamily="18" charset="0"/>
              </a:rPr>
            </a:br>
            <a:endParaRPr lang="es-CO" sz="2400" b="1" dirty="0">
              <a:latin typeface="Times New Roman" panose="02020603050405020304" pitchFamily="18" charset="0"/>
              <a:cs typeface="Times New Roman" panose="02020603050405020304" pitchFamily="18" charset="0"/>
            </a:endParaRPr>
          </a:p>
        </p:txBody>
      </p:sp>
      <p:sp>
        <p:nvSpPr>
          <p:cNvPr id="3" name="Marcador de contenido 2"/>
          <p:cNvSpPr>
            <a:spLocks noGrp="1"/>
          </p:cNvSpPr>
          <p:nvPr>
            <p:ph idx="1"/>
          </p:nvPr>
        </p:nvSpPr>
        <p:spPr>
          <a:xfrm>
            <a:off x="304800" y="1365956"/>
            <a:ext cx="11424356" cy="5080000"/>
          </a:xfrm>
        </p:spPr>
        <p:txBody>
          <a:bodyPr>
            <a:noAutofit/>
          </a:bodyPr>
          <a:lstStyle/>
          <a:p>
            <a:r>
              <a:rPr lang="es-CO" sz="1600" dirty="0" smtClean="0">
                <a:latin typeface="Times New Roman" panose="02020603050405020304" pitchFamily="18" charset="0"/>
                <a:cs typeface="Times New Roman" panose="02020603050405020304" pitchFamily="18" charset="0"/>
              </a:rPr>
              <a:t>El </a:t>
            </a:r>
            <a:r>
              <a:rPr lang="es-CO" sz="1600" b="1" dirty="0">
                <a:latin typeface="Times New Roman" panose="02020603050405020304" pitchFamily="18" charset="0"/>
                <a:cs typeface="Times New Roman" panose="02020603050405020304" pitchFamily="18" charset="0"/>
              </a:rPr>
              <a:t>vaso de precipitado</a:t>
            </a:r>
            <a:r>
              <a:rPr lang="es-CO" sz="1600" dirty="0">
                <a:latin typeface="Times New Roman" panose="02020603050405020304" pitchFamily="18" charset="0"/>
                <a:cs typeface="Times New Roman" panose="02020603050405020304" pitchFamily="18" charset="0"/>
              </a:rPr>
              <a:t> es un recipiente en forma de cilindro que acostumbra a ser de vidrio fino, aunque también se pueden encontrar vasos de precipitado de metal o de algunos tipos de plástico. Sirve para medir volúmenes de líquidos, para traspasarlos, para mezclar substancias y para calentarlas. Tiene capacidad desde 5 ml. hasta 10 litros. Suele estar provisto de un pico superior que facilita el vertido de los líquidos. Se distingue de un frasco de vidrio convencional porque en éste último las caras laterales son rectas y no curvas. También se conoce por el anglicismo </a:t>
            </a:r>
            <a:r>
              <a:rPr lang="es-CO" sz="1600" dirty="0" smtClean="0">
                <a:latin typeface="Times New Roman" panose="02020603050405020304" pitchFamily="18" charset="0"/>
                <a:cs typeface="Times New Roman" panose="02020603050405020304" pitchFamily="18" charset="0"/>
              </a:rPr>
              <a:t>Baker. </a:t>
            </a:r>
            <a:endParaRPr lang="es-CO" sz="1600" dirty="0">
              <a:latin typeface="Times New Roman" panose="02020603050405020304" pitchFamily="18" charset="0"/>
              <a:cs typeface="Times New Roman" panose="02020603050405020304" pitchFamily="18" charset="0"/>
            </a:endParaRPr>
          </a:p>
          <a:p>
            <a:pPr marL="0" indent="0">
              <a:buNone/>
            </a:pPr>
            <a:r>
              <a:rPr lang="es-CO" sz="1600" dirty="0">
                <a:latin typeface="Times New Roman" panose="02020603050405020304" pitchFamily="18" charset="0"/>
                <a:cs typeface="Times New Roman" panose="02020603050405020304" pitchFamily="18" charset="0"/>
              </a:rPr>
              <a:t> </a:t>
            </a:r>
          </a:p>
          <a:p>
            <a:r>
              <a:rPr lang="es-CO" sz="1600" dirty="0">
                <a:latin typeface="Times New Roman" panose="02020603050405020304" pitchFamily="18" charset="0"/>
                <a:cs typeface="Times New Roman" panose="02020603050405020304" pitchFamily="18" charset="0"/>
              </a:rPr>
              <a:t>La </a:t>
            </a:r>
            <a:r>
              <a:rPr lang="es-CO" sz="1600" b="1" dirty="0">
                <a:latin typeface="Times New Roman" panose="02020603050405020304" pitchFamily="18" charset="0"/>
                <a:cs typeface="Times New Roman" panose="02020603050405020304" pitchFamily="18" charset="0"/>
              </a:rPr>
              <a:t>probeta</a:t>
            </a:r>
            <a:r>
              <a:rPr lang="es-CO" sz="1600" dirty="0">
                <a:latin typeface="Times New Roman" panose="02020603050405020304" pitchFamily="18" charset="0"/>
                <a:cs typeface="Times New Roman" panose="02020603050405020304" pitchFamily="18" charset="0"/>
              </a:rPr>
              <a:t> es un instrumento que consiste en un cilindro de vidrio graduado utilizado para medir volúmenes pequeños de líquidos (de 5 ml. hasta 2 litros). Al medir el volumen de un líquido se debe escoger el tipo de probeta más adecuado, teniendo en cuenta que su capacidad máxima sea suficiente. La probeta está cerrada por la parte inferior y tiene una base que sirve de apoyo. </a:t>
            </a:r>
            <a:endParaRPr lang="es-CO" sz="1600" dirty="0" smtClean="0">
              <a:latin typeface="Times New Roman" panose="02020603050405020304" pitchFamily="18" charset="0"/>
              <a:cs typeface="Times New Roman" panose="02020603050405020304" pitchFamily="18" charset="0"/>
            </a:endParaRPr>
          </a:p>
          <a:p>
            <a:pPr marL="0" indent="0">
              <a:buNone/>
            </a:pPr>
            <a:endParaRPr lang="es-CO" sz="1600" dirty="0">
              <a:latin typeface="Times New Roman" panose="02020603050405020304" pitchFamily="18" charset="0"/>
              <a:cs typeface="Times New Roman" panose="02020603050405020304" pitchFamily="18" charset="0"/>
            </a:endParaRPr>
          </a:p>
          <a:p>
            <a:r>
              <a:rPr lang="es-CO" sz="1600" dirty="0">
                <a:latin typeface="Times New Roman" panose="02020603050405020304" pitchFamily="18" charset="0"/>
                <a:cs typeface="Times New Roman" panose="02020603050405020304" pitchFamily="18" charset="0"/>
              </a:rPr>
              <a:t>La </a:t>
            </a:r>
            <a:r>
              <a:rPr lang="es-CO" sz="1600" b="1" dirty="0">
                <a:latin typeface="Times New Roman" panose="02020603050405020304" pitchFamily="18" charset="0"/>
                <a:cs typeface="Times New Roman" panose="02020603050405020304" pitchFamily="18" charset="0"/>
              </a:rPr>
              <a:t>pipeta</a:t>
            </a:r>
            <a:r>
              <a:rPr lang="es-CO" sz="1600" dirty="0">
                <a:latin typeface="Times New Roman" panose="02020603050405020304" pitchFamily="18" charset="0"/>
                <a:cs typeface="Times New Roman" panose="02020603050405020304" pitchFamily="18" charset="0"/>
              </a:rPr>
              <a:t> es un instrumento volumétrico que permite medir la alícuota de un líquido, que es la parte o muestra que se toma de un líquido con más volumen. Está formada por un tubo transparente con terminación cónica. Los líquidos pasan a la pipeta a través de la succión mediante una pera de goma. Hay pipetas de distintas capacidades de graduación. Se considera un instrumento muy preciso para medir volúmenes de líquidos.</a:t>
            </a:r>
          </a:p>
          <a:p>
            <a:pPr marL="0" indent="0">
              <a:buNone/>
            </a:pPr>
            <a:endParaRPr lang="es-CO" sz="1600" dirty="0">
              <a:latin typeface="Times New Roman" panose="02020603050405020304" pitchFamily="18" charset="0"/>
              <a:cs typeface="Times New Roman" panose="02020603050405020304" pitchFamily="18" charset="0"/>
            </a:endParaRPr>
          </a:p>
          <a:p>
            <a:r>
              <a:rPr lang="es-CO" sz="1600" dirty="0">
                <a:latin typeface="Times New Roman" panose="02020603050405020304" pitchFamily="18" charset="0"/>
                <a:cs typeface="Times New Roman" panose="02020603050405020304" pitchFamily="18" charset="0"/>
              </a:rPr>
              <a:t>La </a:t>
            </a:r>
            <a:r>
              <a:rPr lang="es-CO" sz="1600" b="1" dirty="0">
                <a:latin typeface="Times New Roman" panose="02020603050405020304" pitchFamily="18" charset="0"/>
                <a:cs typeface="Times New Roman" panose="02020603050405020304" pitchFamily="18" charset="0"/>
              </a:rPr>
              <a:t>bureta</a:t>
            </a:r>
            <a:r>
              <a:rPr lang="es-CO" sz="1600" dirty="0">
                <a:latin typeface="Times New Roman" panose="02020603050405020304" pitchFamily="18" charset="0"/>
                <a:cs typeface="Times New Roman" panose="02020603050405020304" pitchFamily="18" charset="0"/>
              </a:rPr>
              <a:t> es un recipiente de forma alargada que sirve para medir con precisión volúmenes de líquidos a una determinada temperatura y para trasvasarlos. Está graduada en milímetros y puede tener una llave de cierre</a:t>
            </a:r>
            <a:r>
              <a:rPr lang="es-CO" sz="1600" dirty="0" smtClean="0">
                <a:latin typeface="Times New Roman" panose="02020603050405020304" pitchFamily="18" charset="0"/>
                <a:cs typeface="Times New Roman" panose="02020603050405020304" pitchFamily="18" charset="0"/>
              </a:rPr>
              <a:t>.</a:t>
            </a:r>
          </a:p>
          <a:p>
            <a:endParaRPr lang="es-CO" sz="1600" dirty="0">
              <a:latin typeface="Times New Roman" panose="02020603050405020304" pitchFamily="18" charset="0"/>
              <a:cs typeface="Times New Roman" panose="02020603050405020304" pitchFamily="18" charset="0"/>
            </a:endParaRPr>
          </a:p>
          <a:p>
            <a:pPr marL="0" indent="0">
              <a:buNone/>
            </a:pPr>
            <a:r>
              <a:rPr lang="es-CO" sz="1600" dirty="0" smtClean="0">
                <a:latin typeface="Times New Roman" panose="02020603050405020304" pitchFamily="18" charset="0"/>
                <a:cs typeface="Times New Roman" panose="02020603050405020304" pitchFamily="18" charset="0"/>
                <a:hlinkClick r:id="rId3"/>
              </a:rPr>
              <a:t>http</a:t>
            </a:r>
            <a:r>
              <a:rPr lang="es-CO" sz="1600" dirty="0">
                <a:latin typeface="Times New Roman" panose="02020603050405020304" pitchFamily="18" charset="0"/>
                <a:cs typeface="Times New Roman" panose="02020603050405020304" pitchFamily="18" charset="0"/>
                <a:hlinkClick r:id="rId3"/>
              </a:rPr>
              <a:t>://</a:t>
            </a:r>
            <a:r>
              <a:rPr lang="es-CO" sz="1600" dirty="0" smtClean="0">
                <a:latin typeface="Times New Roman" panose="02020603050405020304" pitchFamily="18" charset="0"/>
                <a:cs typeface="Times New Roman" panose="02020603050405020304" pitchFamily="18" charset="0"/>
                <a:hlinkClick r:id="rId3"/>
              </a:rPr>
              <a:t>alexanderriosar.ucoz.es/LABORATORIO/Materiales_de_laboratorio.pdf</a:t>
            </a:r>
            <a:endParaRPr lang="es-CO" sz="1600" dirty="0" smtClean="0">
              <a:latin typeface="Times New Roman" panose="02020603050405020304" pitchFamily="18" charset="0"/>
              <a:cs typeface="Times New Roman" panose="02020603050405020304" pitchFamily="18" charset="0"/>
            </a:endParaRPr>
          </a:p>
          <a:p>
            <a:endParaRPr lang="es-CO" sz="1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6811373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Imagen 8"/>
          <p:cNvPicPr>
            <a:picLocks noChangeAspect="1"/>
          </p:cNvPicPr>
          <p:nvPr/>
        </p:nvPicPr>
        <p:blipFill>
          <a:blip r:embed="rId2"/>
          <a:stretch>
            <a:fillRect/>
          </a:stretch>
        </p:blipFill>
        <p:spPr>
          <a:xfrm>
            <a:off x="3420533" y="206960"/>
            <a:ext cx="4763911" cy="1743075"/>
          </a:xfrm>
          <a:prstGeom prst="rect">
            <a:avLst/>
          </a:prstGeom>
        </p:spPr>
      </p:pic>
      <p:sp>
        <p:nvSpPr>
          <p:cNvPr id="2" name="Título 1"/>
          <p:cNvSpPr>
            <a:spLocks noGrp="1"/>
          </p:cNvSpPr>
          <p:nvPr>
            <p:ph type="title"/>
          </p:nvPr>
        </p:nvSpPr>
        <p:spPr>
          <a:xfrm>
            <a:off x="838200" y="259645"/>
            <a:ext cx="10515600" cy="1185334"/>
          </a:xfrm>
        </p:spPr>
        <p:txBody>
          <a:bodyPr>
            <a:normAutofit/>
          </a:bodyPr>
          <a:lstStyle/>
          <a:p>
            <a:pPr algn="ctr"/>
            <a:r>
              <a:rPr lang="es-CO" sz="2800" b="1" dirty="0">
                <a:latin typeface="Times New Roman" panose="02020603050405020304" pitchFamily="18" charset="0"/>
                <a:cs typeface="Times New Roman" panose="02020603050405020304" pitchFamily="18" charset="0"/>
              </a:rPr>
              <a:t>Material no volumétrico: se utilizan con propósitos diferentes a las mediciones</a:t>
            </a:r>
          </a:p>
        </p:txBody>
      </p:sp>
      <p:pic>
        <p:nvPicPr>
          <p:cNvPr id="4" name="Marcador de contenido 3"/>
          <p:cNvPicPr>
            <a:picLocks noGrp="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415028" y="1649396"/>
            <a:ext cx="5409524" cy="4611903"/>
          </a:xfrm>
          <a:prstGeom prst="rect">
            <a:avLst/>
          </a:prstGeom>
          <a:noFill/>
          <a:ln>
            <a:noFill/>
          </a:ln>
        </p:spPr>
      </p:pic>
      <p:pic>
        <p:nvPicPr>
          <p:cNvPr id="5" name="Imagen 4"/>
          <p:cNvPicPr/>
          <p:nvPr/>
        </p:nvPicPr>
        <p:blipFill>
          <a:blip r:embed="rId4">
            <a:extLst>
              <a:ext uri="{28A0092B-C50C-407E-A947-70E740481C1C}">
                <a14:useLocalDpi xmlns:a14="http://schemas.microsoft.com/office/drawing/2010/main" val="0"/>
              </a:ext>
            </a:extLst>
          </a:blip>
          <a:srcRect/>
          <a:stretch>
            <a:fillRect/>
          </a:stretch>
        </p:blipFill>
        <p:spPr bwMode="auto">
          <a:xfrm>
            <a:off x="6096000" y="1649396"/>
            <a:ext cx="5410200" cy="1400175"/>
          </a:xfrm>
          <a:prstGeom prst="rect">
            <a:avLst/>
          </a:prstGeom>
          <a:noFill/>
          <a:ln>
            <a:noFill/>
          </a:ln>
        </p:spPr>
      </p:pic>
      <p:pic>
        <p:nvPicPr>
          <p:cNvPr id="6" name="Imagen 5"/>
          <p:cNvPicPr>
            <a:picLocks noChangeAspect="1"/>
          </p:cNvPicPr>
          <p:nvPr/>
        </p:nvPicPr>
        <p:blipFill>
          <a:blip r:embed="rId5"/>
          <a:stretch>
            <a:fillRect/>
          </a:stretch>
        </p:blipFill>
        <p:spPr>
          <a:xfrm>
            <a:off x="6068097" y="2944788"/>
            <a:ext cx="5438103" cy="3316511"/>
          </a:xfrm>
          <a:prstGeom prst="rect">
            <a:avLst/>
          </a:prstGeom>
        </p:spPr>
      </p:pic>
    </p:spTree>
    <p:extLst>
      <p:ext uri="{BB962C8B-B14F-4D97-AF65-F5344CB8AC3E}">
        <p14:creationId xmlns:p14="http://schemas.microsoft.com/office/powerpoint/2010/main" val="47513311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Tema de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ema d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74</TotalTime>
  <Words>285</Words>
  <Application>Microsoft Office PowerPoint</Application>
  <PresentationFormat>Panorámica</PresentationFormat>
  <Paragraphs>16</Paragraphs>
  <Slides>3</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3</vt:i4>
      </vt:variant>
    </vt:vector>
  </HeadingPairs>
  <TitlesOfParts>
    <vt:vector size="8" baseType="lpstr">
      <vt:lpstr>Arial</vt:lpstr>
      <vt:lpstr>Calibri</vt:lpstr>
      <vt:lpstr>Calibri Light</vt:lpstr>
      <vt:lpstr>Times New Roman</vt:lpstr>
      <vt:lpstr>Office Theme</vt:lpstr>
      <vt:lpstr> Material y utillaje para pesaje y medición de líquidos y sólidos.</vt:lpstr>
      <vt:lpstr>Material volumétrico Los instrumentos o equipos que más se utilizan para medir volúmenes de líquidos son: </vt:lpstr>
      <vt:lpstr>Material no volumétrico: se utilizan con propósitos diferentes a las mediciones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componente práctico del curso Farmacotecnia</dc:title>
  <dc:creator>Usuario de Windows</dc:creator>
  <cp:lastModifiedBy>Usuario de Windows</cp:lastModifiedBy>
  <cp:revision>10</cp:revision>
  <dcterms:created xsi:type="dcterms:W3CDTF">2021-04-08T02:08:11Z</dcterms:created>
  <dcterms:modified xsi:type="dcterms:W3CDTF">2021-04-09T20:35:29Z</dcterms:modified>
</cp:coreProperties>
</file>